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 bookmarkIdSeed="4">
  <p:sldMasterIdLst>
    <p:sldMasterId id="2147483954" r:id="rId4"/>
  </p:sldMasterIdLst>
  <p:notesMasterIdLst>
    <p:notesMasterId r:id="rId62"/>
  </p:notesMasterIdLst>
  <p:handoutMasterIdLst>
    <p:handoutMasterId r:id="rId63"/>
  </p:handoutMasterIdLst>
  <p:sldIdLst>
    <p:sldId id="261" r:id="rId5"/>
    <p:sldId id="273" r:id="rId6"/>
    <p:sldId id="335" r:id="rId7"/>
    <p:sldId id="336" r:id="rId8"/>
    <p:sldId id="314" r:id="rId9"/>
    <p:sldId id="334" r:id="rId10"/>
    <p:sldId id="302" r:id="rId11"/>
    <p:sldId id="316" r:id="rId12"/>
    <p:sldId id="317" r:id="rId13"/>
    <p:sldId id="347" r:id="rId14"/>
    <p:sldId id="348" r:id="rId15"/>
    <p:sldId id="343" r:id="rId16"/>
    <p:sldId id="349" r:id="rId17"/>
    <p:sldId id="337" r:id="rId18"/>
    <p:sldId id="338" r:id="rId19"/>
    <p:sldId id="280" r:id="rId20"/>
    <p:sldId id="363" r:id="rId21"/>
    <p:sldId id="320" r:id="rId22"/>
    <p:sldId id="379" r:id="rId23"/>
    <p:sldId id="321" r:id="rId24"/>
    <p:sldId id="330" r:id="rId25"/>
    <p:sldId id="341" r:id="rId26"/>
    <p:sldId id="331" r:id="rId27"/>
    <p:sldId id="308" r:id="rId28"/>
    <p:sldId id="326" r:id="rId29"/>
    <p:sldId id="325" r:id="rId30"/>
    <p:sldId id="327" r:id="rId31"/>
    <p:sldId id="328" r:id="rId32"/>
    <p:sldId id="366" r:id="rId33"/>
    <p:sldId id="342" r:id="rId34"/>
    <p:sldId id="340" r:id="rId35"/>
    <p:sldId id="346" r:id="rId36"/>
    <p:sldId id="356" r:id="rId37"/>
    <p:sldId id="344" r:id="rId38"/>
    <p:sldId id="355" r:id="rId39"/>
    <p:sldId id="357" r:id="rId40"/>
    <p:sldId id="371" r:id="rId41"/>
    <p:sldId id="372" r:id="rId42"/>
    <p:sldId id="373" r:id="rId43"/>
    <p:sldId id="370" r:id="rId44"/>
    <p:sldId id="369" r:id="rId45"/>
    <p:sldId id="374" r:id="rId46"/>
    <p:sldId id="375" r:id="rId47"/>
    <p:sldId id="367" r:id="rId48"/>
    <p:sldId id="365" r:id="rId49"/>
    <p:sldId id="368" r:id="rId50"/>
    <p:sldId id="377" r:id="rId51"/>
    <p:sldId id="376" r:id="rId52"/>
    <p:sldId id="380" r:id="rId53"/>
    <p:sldId id="378" r:id="rId54"/>
    <p:sldId id="351" r:id="rId55"/>
    <p:sldId id="323" r:id="rId56"/>
    <p:sldId id="354" r:id="rId57"/>
    <p:sldId id="353" r:id="rId58"/>
    <p:sldId id="352" r:id="rId59"/>
    <p:sldId id="306" r:id="rId60"/>
    <p:sldId id="332" r:id="rId6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veeha Fatima" initials="RF" lastIdx="1" clrIdx="0">
    <p:extLst>
      <p:ext uri="{19B8F6BF-5375-455C-9EA6-DF929625EA0E}">
        <p15:presenceInfo xmlns:p15="http://schemas.microsoft.com/office/powerpoint/2012/main" userId="3adcfda28ec237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87175F"/>
    <a:srgbClr val="EEC621"/>
    <a:srgbClr val="E58C09"/>
    <a:srgbClr val="43467B"/>
    <a:srgbClr val="AEA422"/>
    <a:srgbClr val="F69E1D"/>
    <a:srgbClr val="E19E6B"/>
    <a:srgbClr val="75503A"/>
    <a:srgbClr val="DDB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8" autoAdjust="0"/>
    <p:restoredTop sz="91595" autoAdjust="0"/>
  </p:normalViewPr>
  <p:slideViewPr>
    <p:cSldViewPr>
      <p:cViewPr varScale="1">
        <p:scale>
          <a:sx n="58" d="100"/>
          <a:sy n="58" d="100"/>
        </p:scale>
        <p:origin x="388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3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187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464472-DAE5-4012-9A5A-CB432293B4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6DB41-0314-4E22-8F5A-547FA67B06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33E32-5603-440A-ACDD-7442C88C5FED}" type="datetimeFigureOut">
              <a:rPr lang="en-US" smtClean="0">
                <a:latin typeface="Tw Cen MT" panose="020B0602020104020603" pitchFamily="34" charset="0"/>
              </a:rPr>
              <a:t>4/9/2026</a:t>
            </a:fld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63188E-D235-4A3B-823C-E0E10F336C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3A68C-A1CC-4704-8503-01E13B0AED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1589-0F8A-400D-AEF4-57688446A2F5}" type="slidenum">
              <a:rPr lang="en-US" smtClean="0">
                <a:latin typeface="Tw Cen MT" panose="020B0602020104020603" pitchFamily="34" charset="0"/>
              </a:rPr>
              <a:t>‹#›</a:t>
            </a:fld>
            <a:endParaRPr lang="en-US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10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AF4A386A-BFE4-4655-9801-CBB04655F27A}" type="datetimeFigureOut">
              <a:rPr lang="en-US" noProof="0" smtClean="0"/>
              <a:pPr/>
              <a:t>4/9/2026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w Cen MT" panose="020B0602020104020603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w Cen MT" panose="020B0602020104020603" pitchFamily="34" charset="0"/>
              </a:defRPr>
            </a:lvl1pPr>
          </a:lstStyle>
          <a:p>
            <a:fld id="{DAE5FABD-26C8-4F74-B1E3-45BC91BC9D7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775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7987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3702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8251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734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2470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68855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08531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D7447-C55F-0547-4C06-6E4503B28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0A776-9C23-4765-F76F-BD6A71FD7E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AFA9D4-0E82-E2E1-900D-E8251FE74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A6B46-0EF5-1501-9B58-F9BB746A9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5FABD-26C8-4F74-B1E3-45BC91BC9D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573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0092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F1123-3C42-7033-C41C-31A4C1DD4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155B9-5ABF-3229-C621-19CE9D658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54D87-02FB-D265-AD3A-1BBD4B1F76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02674E-4A76-AEE3-95A1-3FF53A21A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5FABD-26C8-4F74-B1E3-45BC91BC9D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29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45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0144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4910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6A782-DD58-647A-8F02-C5F0E18DF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892EB4-9EFD-1462-3048-B6916ECF8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2256F8-91F2-2566-F9D4-CCA14C767E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68A99D-905C-3387-F95C-1F7D3151B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5FABD-26C8-4F74-B1E3-45BC91BC9D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024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56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2231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02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54146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3152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24746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9329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5FABD-26C8-4F74-B1E3-45BC91BC9D7B}" type="slidenum">
              <a:rPr lang="en-US" noProof="0" smtClean="0"/>
              <a:pPr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02156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CCCE7-E9E8-1F7D-049B-0A695E89A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184A1F-B365-0C6C-0C9E-C249EFFC0F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78CD44-F683-D729-FB85-2EDD728F8E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106A1-8BBB-F9B9-A6B6-71503F8C75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5FABD-26C8-4F74-B1E3-45BC91BC9D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74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625404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1552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95425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sea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14886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971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2375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7665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536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Blue_Triangle patch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05BCA9F-FC20-461D-9118-7EC2AC28D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5958" y="0"/>
            <a:ext cx="9016043" cy="6858000"/>
          </a:xfrm>
          <a:custGeom>
            <a:avLst/>
            <a:gdLst>
              <a:gd name="connsiteX0" fmla="*/ 5153328 w 9016043"/>
              <a:gd name="connsiteY0" fmla="*/ 0 h 6858000"/>
              <a:gd name="connsiteX1" fmla="*/ 9016043 w 9016043"/>
              <a:gd name="connsiteY1" fmla="*/ 0 h 6858000"/>
              <a:gd name="connsiteX2" fmla="*/ 9016043 w 9016043"/>
              <a:gd name="connsiteY2" fmla="*/ 6858000 h 6858000"/>
              <a:gd name="connsiteX3" fmla="*/ 0 w 9016043"/>
              <a:gd name="connsiteY3" fmla="*/ 6858000 h 6858000"/>
              <a:gd name="connsiteX4" fmla="*/ 5153328 w 9016043"/>
              <a:gd name="connsiteY4" fmla="*/ 681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6043" h="6858000">
                <a:moveTo>
                  <a:pt x="5153328" y="0"/>
                </a:moveTo>
                <a:lnTo>
                  <a:pt x="9016043" y="0"/>
                </a:lnTo>
                <a:lnTo>
                  <a:pt x="9016043" y="6858000"/>
                </a:lnTo>
                <a:lnTo>
                  <a:pt x="0" y="6858000"/>
                </a:lnTo>
                <a:lnTo>
                  <a:pt x="5153328" y="68183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04092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869F17-9BF3-4974-956D-0CBCD60BA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4213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29399" y="2667000"/>
            <a:ext cx="5013959" cy="366077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654DBB0-1027-4E5D-B635-00F2F173A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3377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8135" y="1219199"/>
            <a:ext cx="7232465" cy="2732439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8134" y="4069079"/>
            <a:ext cx="502266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92082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Image_Top shape whit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01" y="112976"/>
            <a:ext cx="6858000" cy="674502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E59725C5-1168-4A5F-B420-8E056201968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 rot="5400000">
            <a:off x="5238089" y="208890"/>
            <a:ext cx="6745024" cy="6553200"/>
          </a:xfrm>
          <a:gradFill flip="none" rotWithShape="1">
            <a:gsLst>
              <a:gs pos="0">
                <a:schemeClr val="bg1"/>
              </a:gs>
              <a:gs pos="82000">
                <a:schemeClr val="bg1">
                  <a:alpha val="0"/>
                </a:schemeClr>
              </a:gs>
            </a:gsLst>
            <a:lin ang="16200000" scaled="1"/>
            <a:tileRect/>
          </a:gra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2667000"/>
            <a:ext cx="5775960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532AFA8-ADE4-4C3E-AF0A-235C72499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7721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  <p15:guide id="3" pos="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horizontal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11094718" cy="175712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709677"/>
            <a:ext cx="11094717" cy="1500876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232B29A-2701-4A73-83CF-09E0AB1B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6410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48641" y="2667001"/>
            <a:ext cx="5775959" cy="354355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3200" y="2667001"/>
            <a:ext cx="5090157" cy="3543552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1676400"/>
            <a:ext cx="10837333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A52166E-5DA9-4AA1-9355-E8DBFDD90A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409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617492"/>
            <a:ext cx="9890759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9FF8476-DF8C-4276-8CF6-44BC91B88C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0053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735623"/>
            <a:ext cx="111099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1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446520" y="4617492"/>
            <a:ext cx="5212080" cy="1527048"/>
          </a:xfrm>
        </p:spPr>
        <p:txBody>
          <a:bodyPr lIns="91440" rIns="9144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C5AD12C-F7F6-431D-ABA4-F7E37CACE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900304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Image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1698" y="3735622"/>
            <a:ext cx="5013960" cy="2408917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38376498-C218-4EDB-8416-A59802EF2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39000" y="1981199"/>
            <a:ext cx="4389542" cy="4163339"/>
          </a:xfrm>
          <a:solidFill>
            <a:schemeClr val="bg1"/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E93A96C6-A4F2-43F1-A47D-0D52EF29954B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589520" y="2286000"/>
            <a:ext cx="3688080" cy="358140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C81B64-070E-43F3-BCB5-833AB965D6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3717925"/>
            <a:ext cx="914400" cy="9302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5893EC-1256-429B-9581-379342C23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66431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Multiple images Title Two column Content and 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176259"/>
            <a:ext cx="4343400" cy="1968280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327842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96DE17A8-F4B7-4571-A6E8-FD28BA425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42834" y="1066801"/>
            <a:ext cx="3505199" cy="50777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9D9A0502-98A2-467D-BE1C-CE8391C73B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191000" y="4343400"/>
            <a:ext cx="2743200" cy="180113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8298DB4E-3B92-4CA4-852A-9F647E721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191000" y="1066801"/>
            <a:ext cx="2743200" cy="3126023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E528B4D-15E8-4161-96F7-75D0217A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9429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112976"/>
            <a:ext cx="12191999" cy="674502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C67066A-9B9E-468B-97C6-94BF615FA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AF7E6-6C19-4A41-BFA5-44C4F2A3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24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C59837-0A86-4467-BB38-E2AC882F3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857779-E765-4EC2-825C-B8E41285A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5181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460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1801" y="1189969"/>
            <a:ext cx="4389542" cy="4677431"/>
          </a:xfrm>
          <a:solidFill>
            <a:schemeClr val="bg1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612321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Important Content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AE16EF6-8987-4193-B346-1BEA14401C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2D4840-4EB5-4438-9A16-D0006A68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6413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14706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50D09E5B-B146-4D08-82EC-846DD89B0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462" y="0"/>
            <a:ext cx="9931338" cy="6823040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88940597-2E9A-4141-B2D0-C488487F1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0"/>
            <a:ext cx="50863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0600" y="609600"/>
            <a:ext cx="7429500" cy="56388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905000"/>
            <a:ext cx="5864382" cy="22752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EA44EEDB-C599-41AA-9D84-D53811C28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896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FE574478-76DE-4613-8FBD-36B353081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391" y="0"/>
            <a:ext cx="63502" cy="6858000"/>
          </a:xfrm>
          <a:solidFill>
            <a:schemeClr val="accent2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53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C4BA0D-DEC0-450E-8F4D-B0E6D2D7D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32398-C947-4474-88D6-4117EC391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2269" y="1189969"/>
            <a:ext cx="4389542" cy="4677431"/>
          </a:xfrm>
          <a:solidFill>
            <a:schemeClr val="accent2">
              <a:alpha val="88000"/>
            </a:schemeClr>
          </a:solidFill>
          <a:ln w="28575">
            <a:solidFill>
              <a:schemeClr val="accent2"/>
            </a:solidFill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FDA84E-9F5D-4D50-8133-68FB098D7135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02789" y="1494770"/>
            <a:ext cx="3688080" cy="3915430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Important Content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C89BA5-7D71-4838-92DC-A9DD44EC05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614DBA-0879-4C83-B4B4-EECB085A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4419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9768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527803" y="4021648"/>
            <a:ext cx="5090157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27803" y="3429000"/>
            <a:ext cx="5090157" cy="424732"/>
          </a:xfrm>
          <a:noFill/>
        </p:spPr>
        <p:txBody>
          <a:bodyPr wrap="square" lIns="91440" rIns="91440">
            <a:sp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27803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94646A1-59D8-49D7-B0E1-B7771AB22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8066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title Content and half Image_Top shap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2E79C3B8-3CB6-4D76-8182-4489C35C869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35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BC5711-960A-4093-BF8D-E1FB5C4179A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5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C4C965C-0B8E-48F5-AAAC-C3237DCB2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58640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F4C1E55C-86D8-4053-9865-59D5B4F8A35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8640" y="4021648"/>
            <a:ext cx="3474720" cy="1884265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3B68B60C-9D86-4961-A5CE-AB650CA336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8640" y="3429000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AFE200E7-D3F0-41C3-92B0-E09677035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168336" y="2423061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520633DF-6AFD-4B07-9AFD-09317A9CC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6824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38400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4391622"/>
            <a:ext cx="5901458" cy="975260"/>
          </a:xfrm>
        </p:spPr>
        <p:txBody>
          <a:bodyPr lIns="91440" rIns="91440" anchor="ctr">
            <a:noAutofit/>
          </a:bodyPr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4666886"/>
            <a:ext cx="3474720" cy="424732"/>
          </a:xfrm>
          <a:noFill/>
        </p:spPr>
        <p:txBody>
          <a:bodyPr wrap="square" lIns="91440" rIns="91440">
            <a:no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4517480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2157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62600" y="2423061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713664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8944" y="2564258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5562600" y="3556396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524000" y="3846999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8944" y="3697593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62600" y="4689732"/>
            <a:ext cx="5901458" cy="1005939"/>
          </a:xfrm>
        </p:spPr>
        <p:txBody>
          <a:bodyPr lIns="91440" rIns="91440"/>
          <a:lstStyle>
            <a:lvl1pPr>
              <a:defRPr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4000" y="4980335"/>
            <a:ext cx="3810000" cy="424732"/>
          </a:xfrm>
          <a:noFill/>
        </p:spPr>
        <p:txBody>
          <a:bodyPr wrap="square" lIns="91440" rIns="91440" anchor="ctr">
            <a:sp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48944" y="4830929"/>
            <a:ext cx="711197" cy="72354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84741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Icon Content 3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151214" y="2035302"/>
            <a:ext cx="4312844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" y="2280181"/>
            <a:ext cx="49377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37CF37DF-A8A3-42D8-BAFE-0F56DCEC7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756426" y="1935993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36B305EA-E44E-48DA-922F-20D8D3496709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71132" y="3576256"/>
            <a:ext cx="5392925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38D7323-C655-4E9F-A5C0-AE44AF9070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8640" y="3846999"/>
            <a:ext cx="40233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79C998E-1F82-4AC1-AD39-82F45A05C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774508" y="350281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3FD6DDB9-4D92-43F8-B746-ABBAB109CA1E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949699" y="5117210"/>
            <a:ext cx="6514359" cy="914490"/>
          </a:xfrm>
        </p:spPr>
        <p:txBody>
          <a:bodyPr lIns="91440" rIns="91440" anchor="ctr"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noProof="0"/>
              <a:t>Description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3E2F95F-BD26-4AA8-941E-3993C9F1DBB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8641" y="5362089"/>
            <a:ext cx="2956560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r">
              <a:buNone/>
              <a:defRPr sz="20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68F52DD2-B3F0-4652-8C7B-96406F99F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80392" y="5017901"/>
            <a:ext cx="1094116" cy="111310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F57DF2-7AB9-4D3A-AADE-E93D5621B0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8974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018097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B9C406-BFD3-481F-9B48-3DCA3A330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57518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F3D50D-B3D8-4A41-84D8-4BE250D1B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85696" y="5181600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33401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1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6321F101-EC7B-4128-A7FA-373AC507D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672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2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229667AF-39CB-43E6-8D30-A2DDF8365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01000" y="2057401"/>
            <a:ext cx="3657599" cy="2762808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 3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864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EB4CA538-2AD9-458A-B582-2FBFEAF6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72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57C263B-EA99-4350-84C0-08B9746AEC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01000" y="5542992"/>
            <a:ext cx="36423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</p:spTree>
    <p:extLst>
      <p:ext uri="{BB962C8B-B14F-4D97-AF65-F5344CB8AC3E}">
        <p14:creationId xmlns:p14="http://schemas.microsoft.com/office/powerpoint/2010/main" val="1184759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4884FC-8C22-42B9-9E84-2B12AC7336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751397" y="5027659"/>
            <a:ext cx="688207" cy="0"/>
          </a:xfrm>
          <a:prstGeom prst="line">
            <a:avLst/>
          </a:prstGeom>
          <a:ln w="571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D7401DA1-CBDE-40D5-856F-25C28280F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23902" y="2057402"/>
            <a:ext cx="2743197" cy="2743198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25C62A5-1A39-471E-B819-35EB9F8B0C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1021" y="5307558"/>
            <a:ext cx="3108959" cy="424732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FD9C5C0-2B13-4BD9-BA25-5F692DE9E8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021" y="5688559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71D9F8-CAE6-4680-A029-F96D0F1441FD}"/>
              </a:ext>
            </a:extLst>
          </p:cNvPr>
          <p:cNvCxnSpPr>
            <a:cxnSpLocks/>
          </p:cNvCxnSpPr>
          <p:nvPr userDrawn="1"/>
        </p:nvCxnSpPr>
        <p:spPr>
          <a:xfrm flipH="1">
            <a:off x="3907846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1598D0-210A-4FC8-9A7B-BFA0921CF2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536511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606439E2-68F5-46DF-9799-ABBEBECF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906013" y="2754546"/>
            <a:ext cx="3254399" cy="2828600"/>
            <a:chOff x="4431264" y="2199060"/>
            <a:chExt cx="3363136" cy="28286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5E9585-55FC-4C03-8122-DED9B077D9F8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403E01-A7A9-4801-84C2-A2B3D9B7F577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BDA24073-E1E8-43FF-B135-B2947B972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5426747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Picture Placeholder 8">
            <a:extLst>
              <a:ext uri="{FF2B5EF4-FFF2-40B4-BE49-F238E27FC236}">
                <a16:creationId xmlns:a16="http://schemas.microsoft.com/office/drawing/2014/main" id="{DAD1D946-AD65-4E2D-A739-D93BA1AC1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4408933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7" name="Picture Placeholder 8">
            <a:extLst>
              <a:ext uri="{FF2B5EF4-FFF2-40B4-BE49-F238E27FC236}">
                <a16:creationId xmlns:a16="http://schemas.microsoft.com/office/drawing/2014/main" id="{036FD13F-5CDF-4A6F-A890-1F23EA5902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 userDrawn="1">
            <p:ph type="pic" sz="quarter" idx="21" hasCustomPrompt="1"/>
          </p:nvPr>
        </p:nvSpPr>
        <p:spPr>
          <a:xfrm>
            <a:off x="6458832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EA974DF-48E5-46E7-9453-8A47028BC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7036660" y="2747071"/>
            <a:ext cx="2160050" cy="2836074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A85692E-DBD5-4FD7-95CA-849C10263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8665325" y="3617080"/>
            <a:ext cx="0" cy="109728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06422F5-A2F2-43D5-84EE-F875A28A72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34827" y="2754546"/>
            <a:ext cx="3254399" cy="2828600"/>
            <a:chOff x="4431264" y="2199060"/>
            <a:chExt cx="3363136" cy="28286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BDD12EB-7EFD-4370-A7C6-9E57D6A7C6DF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7227429" y="1632088"/>
              <a:ext cx="0" cy="1133943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D1AAC8-713E-418F-B7B4-27B58BDFD77C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4950988" y="4507936"/>
              <a:ext cx="0" cy="1039447"/>
            </a:xfrm>
            <a:prstGeom prst="line">
              <a:avLst/>
            </a:prstGeom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DEE070FD-95C9-4396-B429-69E1E14E3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55561" y="366329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Picture Placeholder 8">
            <a:extLst>
              <a:ext uri="{FF2B5EF4-FFF2-40B4-BE49-F238E27FC236}">
                <a16:creationId xmlns:a16="http://schemas.microsoft.com/office/drawing/2014/main" id="{5A9E7D40-35C3-4F7D-AAB6-D4168037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537747" y="5090164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13CB6343-C37E-4656-A566-EA9A3A1BF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587646" y="2223786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4" name="Text Placeholder 7">
            <a:extLst>
              <a:ext uri="{FF2B5EF4-FFF2-40B4-BE49-F238E27FC236}">
                <a16:creationId xmlns:a16="http://schemas.microsoft.com/office/drawing/2014/main" id="{847B0A6E-95FE-4876-8783-F2D69813E0D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95850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4E9CD2A8-E96D-45CF-B252-F6F8267FF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7415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1AE8BBFE-01C4-4028-9B89-8D3A005A4B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564282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7" name="Text Placeholder 7">
            <a:extLst>
              <a:ext uri="{FF2B5EF4-FFF2-40B4-BE49-F238E27FC236}">
                <a16:creationId xmlns:a16="http://schemas.microsoft.com/office/drawing/2014/main" id="{49C15349-435A-457E-9835-D4345AD3ED9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727786" y="264360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06DC437D-C5F6-49FA-8BF0-932297827EA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689351" y="4083115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9DB16E7F-EE86-4AF9-871B-5614FE2D44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6218" y="5509983"/>
            <a:ext cx="1311814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22213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960064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88864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88864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46423" y="665228"/>
            <a:ext cx="0" cy="740664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112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204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204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6400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492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92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44977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5904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04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259523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68794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968794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9066634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75905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75905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2609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596641" y="1981200"/>
            <a:ext cx="1523993" cy="1523994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5441" y="2618469"/>
            <a:ext cx="3108959" cy="424732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25441" y="2999470"/>
            <a:ext cx="3108959" cy="323629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112012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527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8815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69127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01029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08140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0115251" y="3865629"/>
            <a:ext cx="1005836" cy="100583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5114385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5346798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782655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_Deep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31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_Org Chart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BF2FB3-2A18-4DFA-BE67-CBEB450840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CE973A6-10E7-4E33-AA8B-7240F9197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8934421-B8F7-41B6-9EC4-5E3C49742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178095" y="1905000"/>
            <a:ext cx="1255400" cy="1255400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BACF049-4E3E-418D-9DB0-9D63BDDD25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01136" y="2288331"/>
            <a:ext cx="3108959" cy="290097"/>
          </a:xfrm>
          <a:noFill/>
        </p:spPr>
        <p:txBody>
          <a:bodyPr wrap="square" lIns="91440" rIns="91440" anchor="ctr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ADD TEXT 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FE2AF5B-D21D-4FE5-932F-F2989F6E01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01136" y="2566041"/>
            <a:ext cx="3108959" cy="221043"/>
          </a:xfrm>
          <a:noFill/>
        </p:spPr>
        <p:txBody>
          <a:bodyPr wrap="square" lIns="91440" rIns="91440" anchor="t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6B4E82-4E92-438C-9DBD-FDAC98DBA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-670561"/>
            <a:ext cx="0" cy="896112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5C2A05E4-0266-470B-94B6-0EA500EFD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10984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B705CE2-63BB-44EF-9494-D7197888F26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20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1C9BD3E-CCA7-4ADF-83CB-175C316AEA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20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DC756ECA-27F0-4309-A411-2021931A3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29272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BCC1B1EE-9270-494A-B26E-3E810517012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908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621D9997-09EF-468A-A3A6-7C2705CF175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5908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CC2A50A3-3A8F-469D-B16E-A06FD4C2A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473699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065EDDEE-214F-4148-8B8C-0BA5AEF7658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0055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20C0E2F-F27A-44AC-BB9A-74F62BEC575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055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ADC5446D-3469-43DA-ACE3-2AEC5B903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6546749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BF91944-817D-4080-9FC7-1C01D3C52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10300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6FC5678-B04A-4631-9DFF-776737E9C8A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10300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BF024C2A-A070-4BF1-BA78-8FDD47DED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8353860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2D75690-3F0F-4257-84B4-90CB4E6BB7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17411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C3E89DF-7D8F-458A-910F-B06B607998A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17411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49030BC1-7B5E-4BBD-AB44-8615DCFD4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39" hasCustomPrompt="1"/>
          </p:nvPr>
        </p:nvSpPr>
        <p:spPr>
          <a:xfrm>
            <a:off x="10160971" y="3352800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0ED1CED-11B2-4927-93A4-CE47939F0AE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824522" y="4327380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9E2E141-317E-41F9-853F-B96493C8FB9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824522" y="4497392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9BD202-1C38-47A5-8B06-0AADB78AA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6165169" y="2642433"/>
            <a:ext cx="0" cy="556415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68CF0B9D-069C-46BA-9B77-7BDE114F3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5" hasCustomPrompt="1"/>
          </p:nvPr>
        </p:nvSpPr>
        <p:spPr>
          <a:xfrm>
            <a:off x="29272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EB5CB55-9BF0-4309-AA93-9540CDA1CE2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5908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184A6FF6-89E5-41B3-83AD-E1F1AC1C718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5908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1" name="Picture Placeholder 8">
            <a:extLst>
              <a:ext uri="{FF2B5EF4-FFF2-40B4-BE49-F238E27FC236}">
                <a16:creationId xmlns:a16="http://schemas.microsoft.com/office/drawing/2014/main" id="{65909E03-0C86-44C4-9260-484E8CF6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48" hasCustomPrompt="1"/>
          </p:nvPr>
        </p:nvSpPr>
        <p:spPr>
          <a:xfrm>
            <a:off x="473699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0D08C690-4C72-47C4-ADBC-6DBFC463FC3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0055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FEBB122E-6E5D-4B48-91C0-C6EB8BA3D2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0055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A968314E-9F6B-4D90-BC2A-C5BB6AC70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1" hasCustomPrompt="1"/>
          </p:nvPr>
        </p:nvSpPr>
        <p:spPr>
          <a:xfrm>
            <a:off x="6546749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98FF5C01-8CE1-475F-A59A-011328494FC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210300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DC690F93-088F-498C-9B26-2DCE00A1145F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210300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  <p:sp>
        <p:nvSpPr>
          <p:cNvPr id="47" name="Picture Placeholder 8">
            <a:extLst>
              <a:ext uri="{FF2B5EF4-FFF2-40B4-BE49-F238E27FC236}">
                <a16:creationId xmlns:a16="http://schemas.microsoft.com/office/drawing/2014/main" id="{1D462CE1-BEE9-45C4-AB54-354D05E69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54" hasCustomPrompt="1"/>
          </p:nvPr>
        </p:nvSpPr>
        <p:spPr>
          <a:xfrm>
            <a:off x="8353860" y="4967309"/>
            <a:ext cx="914396" cy="914396"/>
          </a:xfrm>
          <a:prstGeom prst="ellipse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9FA2731A-D1B2-4144-8373-12B9313F9BF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017411" y="5988389"/>
            <a:ext cx="1587295" cy="166199"/>
          </a:xfrm>
          <a:noFill/>
        </p:spPr>
        <p:txBody>
          <a:bodyPr wrap="square" lIns="0" tIns="0" rIns="0" bIns="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F61DF59D-6B27-4EC6-A151-0F9B99DC8051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017411" y="6158401"/>
            <a:ext cx="1587295" cy="166199"/>
          </a:xfrm>
          <a:noFill/>
        </p:spPr>
        <p:txBody>
          <a:bodyPr wrap="square" lIns="0" tIns="0" rIns="0" bIns="0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10204621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ide patc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724AA86D-A811-42CE-8C83-8053DFC66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8329286 w 8329286"/>
              <a:gd name="connsiteY2" fmla="*/ 68183 h 6858000"/>
              <a:gd name="connsiteX3" fmla="*/ 3175958 w 8329286"/>
              <a:gd name="connsiteY3" fmla="*/ 6858000 h 6858000"/>
              <a:gd name="connsiteX4" fmla="*/ 0 w 8329286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8329286" y="68183"/>
                </a:lnTo>
                <a:lnTo>
                  <a:pt x="317595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lIns="91440"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0693782-2388-4647-A185-3753739701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9314C5F-7D40-40CF-8951-9660A5AC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005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70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Caption Content_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62484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3962400"/>
            <a:ext cx="4114800" cy="19812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4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114800"/>
            <a:ext cx="4876800" cy="1371602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381000" y="4840091"/>
            <a:ext cx="1219200" cy="225818"/>
          </a:xfr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5029200" y="4840092"/>
            <a:ext cx="1219200" cy="225818"/>
          </a:xfrm>
          <a:solidFill>
            <a:schemeClr val="accent5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0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5266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722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B86D83E-A097-4B71-82C6-197A18DD3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10104322" y="3587303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A2552DEC-1A1C-4055-B5AF-D7C796522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5750" y="0"/>
            <a:ext cx="11620500" cy="6591300"/>
          </a:xfrm>
          <a:solidFill>
            <a:schemeClr val="accent5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2679192"/>
            <a:ext cx="9963150" cy="1499616"/>
          </a:xfrm>
          <a:noFill/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565D4960-2277-429C-B87B-08014535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2679192"/>
            <a:ext cx="533400" cy="1499616"/>
          </a:xfrm>
          <a:solidFill>
            <a:schemeClr val="accent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09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489EE1C9-68AE-4BDD-B34C-9DE809C4D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>
              <a:alpha val="84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F89ADF8-2320-4EC3-98EA-5CB618A52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0"/>
            <a:ext cx="6781800" cy="6324600"/>
          </a:xfrm>
          <a:solidFill>
            <a:schemeClr val="tx2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825" y="2265916"/>
            <a:ext cx="5314950" cy="3488998"/>
          </a:xfrm>
          <a:noFill/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4D12B-58A6-47D1-9B2D-697AB265C8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37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2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3FC1AA-8591-43A1-9962-1599E1A8A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548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1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60B2D8-3756-4781-A8DD-692C3F895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10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_DeepYell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63809" y="1905000"/>
            <a:ext cx="5864382" cy="2275238"/>
          </a:xfrm>
        </p:spPr>
        <p:txBody>
          <a:bodyPr anchor="t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9707" y="4297679"/>
            <a:ext cx="4072586" cy="1463040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2011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5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EDA9EB-20CE-4EA1-9720-40FBEB456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65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015B08-6C1F-4B1F-8038-D3C209BA0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5378958"/>
            <a:ext cx="12191999" cy="1479041"/>
          </a:xfrm>
          <a:custGeom>
            <a:avLst/>
            <a:gdLst>
              <a:gd name="connsiteX0" fmla="*/ 8243540 w 12191999"/>
              <a:gd name="connsiteY0" fmla="*/ 0 h 1479041"/>
              <a:gd name="connsiteX1" fmla="*/ 12191999 w 12191999"/>
              <a:gd name="connsiteY1" fmla="*/ 0 h 1479041"/>
              <a:gd name="connsiteX2" fmla="*/ 12191999 w 12191999"/>
              <a:gd name="connsiteY2" fmla="*/ 1479041 h 1479041"/>
              <a:gd name="connsiteX3" fmla="*/ 0 w 12191999"/>
              <a:gd name="connsiteY3" fmla="*/ 1479041 h 1479041"/>
              <a:gd name="connsiteX4" fmla="*/ 0 w 12191999"/>
              <a:gd name="connsiteY4" fmla="*/ 344224 h 1479041"/>
              <a:gd name="connsiteX5" fmla="*/ 7982281 w 12191999"/>
              <a:gd name="connsiteY5" fmla="*/ 344224 h 1479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1479041">
                <a:moveTo>
                  <a:pt x="8243540" y="0"/>
                </a:moveTo>
                <a:lnTo>
                  <a:pt x="12191999" y="0"/>
                </a:lnTo>
                <a:lnTo>
                  <a:pt x="12191999" y="1479041"/>
                </a:lnTo>
                <a:lnTo>
                  <a:pt x="0" y="1479041"/>
                </a:lnTo>
                <a:lnTo>
                  <a:pt x="0" y="344224"/>
                </a:lnTo>
                <a:lnTo>
                  <a:pt x="7982281" y="34422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222F077-B5D5-442D-BB60-47BE1094D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5723182"/>
          </a:xfrm>
          <a:custGeom>
            <a:avLst/>
            <a:gdLst>
              <a:gd name="connsiteX0" fmla="*/ 0 w 12192000"/>
              <a:gd name="connsiteY0" fmla="*/ 0 h 5723182"/>
              <a:gd name="connsiteX1" fmla="*/ 12192000 w 12192000"/>
              <a:gd name="connsiteY1" fmla="*/ 0 h 5723182"/>
              <a:gd name="connsiteX2" fmla="*/ 12192000 w 12192000"/>
              <a:gd name="connsiteY2" fmla="*/ 5378958 h 5723182"/>
              <a:gd name="connsiteX3" fmla="*/ 8243540 w 12192000"/>
              <a:gd name="connsiteY3" fmla="*/ 5378958 h 5723182"/>
              <a:gd name="connsiteX4" fmla="*/ 7982281 w 12192000"/>
              <a:gd name="connsiteY4" fmla="*/ 5723182 h 5723182"/>
              <a:gd name="connsiteX5" fmla="*/ 0 w 12192000"/>
              <a:gd name="connsiteY5" fmla="*/ 5723182 h 5723182"/>
              <a:gd name="connsiteX6" fmla="*/ 0 w 12192000"/>
              <a:gd name="connsiteY6" fmla="*/ 5378958 h 5723182"/>
              <a:gd name="connsiteX7" fmla="*/ 0 w 12192000"/>
              <a:gd name="connsiteY7" fmla="*/ 5265982 h 5723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23182">
                <a:moveTo>
                  <a:pt x="0" y="0"/>
                </a:moveTo>
                <a:lnTo>
                  <a:pt x="12192000" y="0"/>
                </a:lnTo>
                <a:lnTo>
                  <a:pt x="12192000" y="5378958"/>
                </a:lnTo>
                <a:lnTo>
                  <a:pt x="8243540" y="5378958"/>
                </a:lnTo>
                <a:lnTo>
                  <a:pt x="7982281" y="5723182"/>
                </a:lnTo>
                <a:lnTo>
                  <a:pt x="0" y="5723182"/>
                </a:lnTo>
                <a:lnTo>
                  <a:pt x="0" y="5378958"/>
                </a:lnTo>
                <a:lnTo>
                  <a:pt x="0" y="5265982"/>
                </a:lnTo>
                <a:close/>
              </a:path>
            </a:pathLst>
          </a:custGeom>
          <a:solidFill>
            <a:schemeClr val="accent6"/>
          </a:solidFill>
          <a:effectLst>
            <a:outerShdw blurRad="152400" dist="38100" dir="2700000" algn="tl" rotWithShape="0">
              <a:prstClr val="black">
                <a:alpha val="66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2E942B-4297-4570-B120-E2ACA52D1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49" y="990600"/>
            <a:ext cx="9144000" cy="2590800"/>
          </a:xfrm>
          <a:noFill/>
        </p:spPr>
        <p:txBody>
          <a:bodyPr anchor="t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4E78EDD8-13BF-4551-BD7B-C04131A68B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633984"/>
            <a:ext cx="304800" cy="1499616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033509-FE6E-46FC-85C8-B777FBA2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915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4016877F-9863-4CBC-B4AF-D4764DBA6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81099" y="457200"/>
            <a:ext cx="8128343" cy="6248400"/>
          </a:xfrm>
          <a:custGeom>
            <a:avLst/>
            <a:gdLst>
              <a:gd name="connsiteX0" fmla="*/ 0 w 8128343"/>
              <a:gd name="connsiteY0" fmla="*/ 0 h 6248400"/>
              <a:gd name="connsiteX1" fmla="*/ 8128343 w 8128343"/>
              <a:gd name="connsiteY1" fmla="*/ 0 h 6248400"/>
              <a:gd name="connsiteX2" fmla="*/ 8128343 w 8128343"/>
              <a:gd name="connsiteY2" fmla="*/ 3258609 h 6248400"/>
              <a:gd name="connsiteX3" fmla="*/ 5858354 w 8128343"/>
              <a:gd name="connsiteY3" fmla="*/ 6248400 h 6248400"/>
              <a:gd name="connsiteX4" fmla="*/ 0 w 8128343"/>
              <a:gd name="connsiteY4" fmla="*/ 6248400 h 624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343" h="6248400">
                <a:moveTo>
                  <a:pt x="0" y="0"/>
                </a:moveTo>
                <a:lnTo>
                  <a:pt x="8128343" y="0"/>
                </a:lnTo>
                <a:lnTo>
                  <a:pt x="8128343" y="3258609"/>
                </a:lnTo>
                <a:lnTo>
                  <a:pt x="5858354" y="6248400"/>
                </a:lnTo>
                <a:lnTo>
                  <a:pt x="0" y="62484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GB" sz="1800" dirty="0">
                <a:solidFill>
                  <a:schemeClr val="lt1">
                    <a:alpha val="0"/>
                  </a:schemeClr>
                </a:solidFill>
              </a:defRPr>
            </a:lvl1pPr>
          </a:lstStyle>
          <a:p>
            <a:pPr marL="0" lvl="0" algn="ctr"/>
            <a:r>
              <a:rPr lang="en-US" noProof="0"/>
              <a:t>I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070D0C4-1F90-4B84-B84E-8285FA0A01B0}"/>
              </a:ext>
            </a:extLst>
          </p:cNvPr>
          <p:cNvSpPr/>
          <p:nvPr userDrawn="1"/>
        </p:nvSpPr>
        <p:spPr>
          <a:xfrm rot="2232448">
            <a:off x="9455741" y="-926244"/>
            <a:ext cx="131438" cy="8710488"/>
          </a:xfrm>
          <a:custGeom>
            <a:avLst/>
            <a:gdLst>
              <a:gd name="connsiteX0" fmla="*/ 0 w 131438"/>
              <a:gd name="connsiteY0" fmla="*/ 99793 h 8710488"/>
              <a:gd name="connsiteX1" fmla="*/ 131438 w 131438"/>
              <a:gd name="connsiteY1" fmla="*/ 0 h 8710488"/>
              <a:gd name="connsiteX2" fmla="*/ 131438 w 131438"/>
              <a:gd name="connsiteY2" fmla="*/ 8610694 h 8710488"/>
              <a:gd name="connsiteX3" fmla="*/ 0 w 131438"/>
              <a:gd name="connsiteY3" fmla="*/ 8710488 h 871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438" h="8710488">
                <a:moveTo>
                  <a:pt x="0" y="99793"/>
                </a:moveTo>
                <a:lnTo>
                  <a:pt x="131438" y="0"/>
                </a:lnTo>
                <a:lnTo>
                  <a:pt x="131438" y="8610694"/>
                </a:lnTo>
                <a:lnTo>
                  <a:pt x="0" y="87104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B8546525-A0E6-4238-93BC-5D43C93A4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232448">
            <a:off x="9332817" y="-941780"/>
            <a:ext cx="172357" cy="8741560"/>
          </a:xfrm>
          <a:custGeom>
            <a:avLst/>
            <a:gdLst>
              <a:gd name="connsiteX0" fmla="*/ 172357 w 172357"/>
              <a:gd name="connsiteY0" fmla="*/ 0 h 8741560"/>
              <a:gd name="connsiteX1" fmla="*/ 172357 w 172357"/>
              <a:gd name="connsiteY1" fmla="*/ 8610698 h 8741560"/>
              <a:gd name="connsiteX2" fmla="*/ 0 w 172357"/>
              <a:gd name="connsiteY2" fmla="*/ 8741560 h 8741560"/>
              <a:gd name="connsiteX3" fmla="*/ 0 w 172357"/>
              <a:gd name="connsiteY3" fmla="*/ 130862 h 8741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2357" h="8741560">
                <a:moveTo>
                  <a:pt x="172357" y="0"/>
                </a:moveTo>
                <a:lnTo>
                  <a:pt x="172357" y="8610698"/>
                </a:lnTo>
                <a:lnTo>
                  <a:pt x="0" y="8741560"/>
                </a:lnTo>
                <a:lnTo>
                  <a:pt x="0" y="13086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599" y="304800"/>
            <a:ext cx="8128343" cy="62484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noProof="0"/>
              <a:t>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8135" y="1219200"/>
            <a:ext cx="7232465" cy="903638"/>
          </a:xfrm>
        </p:spPr>
        <p:txBody>
          <a:bodyPr anchor="t">
            <a:normAutofit/>
          </a:bodyPr>
          <a:lstStyle>
            <a:lvl1pPr algn="l">
              <a:defRPr lang="en-US" sz="5000" kern="1200" cap="all" spc="100" baseline="0" dirty="0">
                <a:solidFill>
                  <a:srgbClr val="2C2E5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05A207-2310-4F94-86E5-13B4CCC359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562101" y="-114299"/>
            <a:ext cx="304797" cy="533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endParaRPr lang="en-US" noProof="0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13448" y="34960"/>
            <a:ext cx="5178552" cy="6823040"/>
          </a:xfrm>
          <a:custGeom>
            <a:avLst/>
            <a:gdLst>
              <a:gd name="connsiteX0" fmla="*/ 5178552 w 5178552"/>
              <a:gd name="connsiteY0" fmla="*/ 0 h 6823040"/>
              <a:gd name="connsiteX1" fmla="*/ 5178552 w 5178552"/>
              <a:gd name="connsiteY1" fmla="*/ 6823040 h 6823040"/>
              <a:gd name="connsiteX2" fmla="*/ 1752601 w 5178552"/>
              <a:gd name="connsiteY2" fmla="*/ 6823040 h 6823040"/>
              <a:gd name="connsiteX3" fmla="*/ 0 w 5178552"/>
              <a:gd name="connsiteY3" fmla="*/ 6823040 h 682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552" h="6823040">
                <a:moveTo>
                  <a:pt x="5178552" y="0"/>
                </a:moveTo>
                <a:lnTo>
                  <a:pt x="5178552" y="6823040"/>
                </a:lnTo>
                <a:lnTo>
                  <a:pt x="1752601" y="6823040"/>
                </a:lnTo>
                <a:lnTo>
                  <a:pt x="0" y="682304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32519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2EC3EF4-A2D5-4058-977A-74A37AC36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02525 h 6858000"/>
              <a:gd name="connsiteX3" fmla="*/ 8273508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02525"/>
                </a:lnTo>
                <a:lnTo>
                  <a:pt x="827350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1651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E7C74DD-4244-46B7-8336-30F7151DB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8074536" y="3124200"/>
            <a:ext cx="2087678" cy="3270696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C663CF-0C67-4619-B40E-7832C4DA1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custGeom>
            <a:avLst/>
            <a:gdLst>
              <a:gd name="connsiteX0" fmla="*/ 0 w 7810500"/>
              <a:gd name="connsiteY0" fmla="*/ 0 h 5638800"/>
              <a:gd name="connsiteX1" fmla="*/ 7810500 w 7810500"/>
              <a:gd name="connsiteY1" fmla="*/ 0 h 5638800"/>
              <a:gd name="connsiteX2" fmla="*/ 7810500 w 7810500"/>
              <a:gd name="connsiteY2" fmla="*/ 3151512 h 5638800"/>
              <a:gd name="connsiteX3" fmla="*/ 6252438 w 7810500"/>
              <a:gd name="connsiteY3" fmla="*/ 5638800 h 5638800"/>
              <a:gd name="connsiteX4" fmla="*/ 0 w 7810500"/>
              <a:gd name="connsiteY4" fmla="*/ 5638800 h 563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0500" h="5638800">
                <a:moveTo>
                  <a:pt x="0" y="0"/>
                </a:moveTo>
                <a:lnTo>
                  <a:pt x="7810500" y="0"/>
                </a:lnTo>
                <a:lnTo>
                  <a:pt x="7810500" y="3151512"/>
                </a:lnTo>
                <a:lnTo>
                  <a:pt x="6252438" y="5638800"/>
                </a:lnTo>
                <a:lnTo>
                  <a:pt x="0" y="5638800"/>
                </a:lnTo>
                <a:close/>
              </a:path>
            </a:pathLst>
          </a:cu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032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8BFA80-A3BB-4316-BD6E-3E5F6B4D8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F962CE0-5C0C-48F3-A07B-34E33D670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2057400" y="466725"/>
            <a:ext cx="703341" cy="1101901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54457EF-8A97-4FCA-9870-5095D09BF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H="1" flipV="1">
            <a:off x="9067800" y="46482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0CC06030-90E1-4B3F-AFDF-369354FBFE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90750" y="609600"/>
            <a:ext cx="7810500" cy="5638800"/>
          </a:xfrm>
          <a:solidFill>
            <a:schemeClr val="accent1">
              <a:lumMod val="75000"/>
              <a:alpha val="92000"/>
            </a:schemeClr>
          </a:solidFill>
          <a:effectLst/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63809" y="1905000"/>
            <a:ext cx="5864382" cy="2275238"/>
          </a:xfrm>
        </p:spPr>
        <p:txBody>
          <a:bodyPr anchor="ctr">
            <a:normAutofit/>
          </a:bodyPr>
          <a:lstStyle>
            <a:lvl1pPr algn="ctr">
              <a:defRPr lang="en-US" sz="50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85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4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48034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-Thank yo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 dirty="0"/>
              <a:t>THANK </a:t>
            </a:r>
            <a:r>
              <a:rPr lang="en-US" dirty="0" err="1"/>
              <a:t>yOU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5539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C033E0E-968F-40A8-BE78-354499D7F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9594102" flipH="1">
            <a:off x="584131" y="-142449"/>
            <a:ext cx="1218268" cy="6177109"/>
          </a:xfrm>
          <a:custGeom>
            <a:avLst/>
            <a:gdLst>
              <a:gd name="connsiteX0" fmla="*/ 1114975 w 1218268"/>
              <a:gd name="connsiteY0" fmla="*/ 1688918 h 6177109"/>
              <a:gd name="connsiteX1" fmla="*/ 1114975 w 1218268"/>
              <a:gd name="connsiteY1" fmla="*/ 5441035 h 6177109"/>
              <a:gd name="connsiteX2" fmla="*/ 1218268 w 1218268"/>
              <a:gd name="connsiteY2" fmla="*/ 5372844 h 6177109"/>
              <a:gd name="connsiteX3" fmla="*/ 1218268 w 1218268"/>
              <a:gd name="connsiteY3" fmla="*/ 1845382 h 6177109"/>
              <a:gd name="connsiteX4" fmla="*/ 675740 w 1218268"/>
              <a:gd name="connsiteY4" fmla="*/ 1023583 h 6177109"/>
              <a:gd name="connsiteX5" fmla="*/ 675740 w 1218268"/>
              <a:gd name="connsiteY5" fmla="*/ 5731005 h 6177109"/>
              <a:gd name="connsiteX6" fmla="*/ 951275 w 1218268"/>
              <a:gd name="connsiteY6" fmla="*/ 5549105 h 6177109"/>
              <a:gd name="connsiteX7" fmla="*/ 951275 w 1218268"/>
              <a:gd name="connsiteY7" fmla="*/ 1440952 h 6177109"/>
              <a:gd name="connsiteX8" fmla="*/ 0 w 1218268"/>
              <a:gd name="connsiteY8" fmla="*/ 0 h 6177109"/>
              <a:gd name="connsiteX9" fmla="*/ 0 w 1218268"/>
              <a:gd name="connsiteY9" fmla="*/ 6177109 h 6177109"/>
              <a:gd name="connsiteX10" fmla="*/ 485620 w 1218268"/>
              <a:gd name="connsiteY10" fmla="*/ 5856517 h 6177109"/>
              <a:gd name="connsiteX11" fmla="*/ 485620 w 1218268"/>
              <a:gd name="connsiteY11" fmla="*/ 735597 h 617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8268" h="6177109">
                <a:moveTo>
                  <a:pt x="1114975" y="1688918"/>
                </a:moveTo>
                <a:lnTo>
                  <a:pt x="1114975" y="5441035"/>
                </a:lnTo>
                <a:lnTo>
                  <a:pt x="1218268" y="5372844"/>
                </a:lnTo>
                <a:lnTo>
                  <a:pt x="1218268" y="1845382"/>
                </a:lnTo>
                <a:close/>
                <a:moveTo>
                  <a:pt x="675740" y="1023583"/>
                </a:moveTo>
                <a:lnTo>
                  <a:pt x="675740" y="5731005"/>
                </a:lnTo>
                <a:lnTo>
                  <a:pt x="951275" y="5549105"/>
                </a:lnTo>
                <a:lnTo>
                  <a:pt x="951275" y="1440952"/>
                </a:lnTo>
                <a:close/>
                <a:moveTo>
                  <a:pt x="0" y="0"/>
                </a:moveTo>
                <a:lnTo>
                  <a:pt x="0" y="6177109"/>
                </a:lnTo>
                <a:lnTo>
                  <a:pt x="485620" y="5856517"/>
                </a:lnTo>
                <a:lnTo>
                  <a:pt x="485620" y="735597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9454D95-B362-4CB6-B706-EB2022A3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24200" y="0"/>
            <a:ext cx="9067800" cy="6858000"/>
          </a:xfrm>
          <a:custGeom>
            <a:avLst/>
            <a:gdLst>
              <a:gd name="connsiteX0" fmla="*/ 5205086 w 9067800"/>
              <a:gd name="connsiteY0" fmla="*/ 0 h 6858000"/>
              <a:gd name="connsiteX1" fmla="*/ 6957685 w 9067800"/>
              <a:gd name="connsiteY1" fmla="*/ 0 h 6858000"/>
              <a:gd name="connsiteX2" fmla="*/ 9067800 w 9067800"/>
              <a:gd name="connsiteY2" fmla="*/ 0 h 6858000"/>
              <a:gd name="connsiteX3" fmla="*/ 9067800 w 9067800"/>
              <a:gd name="connsiteY3" fmla="*/ 6827058 h 6858000"/>
              <a:gd name="connsiteX4" fmla="*/ 9044315 w 9067800"/>
              <a:gd name="connsiteY4" fmla="*/ 6858000 h 6858000"/>
              <a:gd name="connsiteX5" fmla="*/ 7291715 w 9067800"/>
              <a:gd name="connsiteY5" fmla="*/ 6858000 h 6858000"/>
              <a:gd name="connsiteX6" fmla="*/ 1752601 w 9067800"/>
              <a:gd name="connsiteY6" fmla="*/ 6858000 h 6858000"/>
              <a:gd name="connsiteX7" fmla="*/ 0 w 90678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7800" h="6858000">
                <a:moveTo>
                  <a:pt x="5205086" y="0"/>
                </a:moveTo>
                <a:lnTo>
                  <a:pt x="6957685" y="0"/>
                </a:lnTo>
                <a:lnTo>
                  <a:pt x="9067800" y="0"/>
                </a:lnTo>
                <a:lnTo>
                  <a:pt x="9067800" y="6827058"/>
                </a:lnTo>
                <a:lnTo>
                  <a:pt x="9044315" y="6858000"/>
                </a:lnTo>
                <a:lnTo>
                  <a:pt x="7291715" y="6858000"/>
                </a:lnTo>
                <a:lnTo>
                  <a:pt x="175260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266700"/>
            <a:ext cx="5105400" cy="63246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0" y="762000"/>
            <a:ext cx="4381500" cy="34290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0" y="4343400"/>
            <a:ext cx="4381500" cy="1355732"/>
          </a:xfrm>
        </p:spPr>
        <p:txBody>
          <a:bodyPr lIns="91440" rIns="91440" anchor="t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0800000" flipV="1">
            <a:off x="314325" y="4953000"/>
            <a:ext cx="1143000" cy="17907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992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623EB06-2F79-4698-807D-96A58B4F1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6858000"/>
          </a:xfrm>
          <a:custGeom>
            <a:avLst/>
            <a:gdLst>
              <a:gd name="connsiteX0" fmla="*/ 0 w 8329286"/>
              <a:gd name="connsiteY0" fmla="*/ 0 h 6858000"/>
              <a:gd name="connsiteX1" fmla="*/ 8329286 w 8329286"/>
              <a:gd name="connsiteY1" fmla="*/ 0 h 6858000"/>
              <a:gd name="connsiteX2" fmla="*/ 3124200 w 8329286"/>
              <a:gd name="connsiteY2" fmla="*/ 6858000 h 6858000"/>
              <a:gd name="connsiteX3" fmla="*/ 0 w 83292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6858000">
                <a:moveTo>
                  <a:pt x="0" y="0"/>
                </a:moveTo>
                <a:lnTo>
                  <a:pt x="8329286" y="0"/>
                </a:lnTo>
                <a:lnTo>
                  <a:pt x="3124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effectLst>
            <a:outerShdw blurRad="2286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F9E63E5-568A-4FA2-9851-E5BFA12B8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600" y="609600"/>
            <a:ext cx="4648200" cy="5638800"/>
          </a:xfrm>
          <a:solidFill>
            <a:schemeClr val="bg1"/>
          </a:solidFill>
          <a:effectLst>
            <a:outerShdw blurRad="3556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447800"/>
            <a:ext cx="4114800" cy="3962400"/>
          </a:xfrm>
        </p:spPr>
        <p:txBody>
          <a:bodyPr anchor="ctr">
            <a:normAutofit/>
          </a:bodyPr>
          <a:lstStyle>
            <a:lvl1pPr algn="ct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57900" y="4495801"/>
            <a:ext cx="4876800" cy="60960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D6D785D2-DAEB-48F3-AB8A-2954F03AC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409575"/>
            <a:ext cx="1219200" cy="40005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  <p:sp>
        <p:nvSpPr>
          <p:cNvPr id="8" name="Text Placeholder 16">
            <a:extLst>
              <a:ext uri="{FF2B5EF4-FFF2-40B4-BE49-F238E27FC236}">
                <a16:creationId xmlns:a16="http://schemas.microsoft.com/office/drawing/2014/main" id="{BB42ECCE-195D-45F5-94EB-137CEFCFE9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5100" y="6076950"/>
            <a:ext cx="1219200" cy="400050"/>
          </a:xfrm>
          <a:solidFill>
            <a:schemeClr val="accent2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r>
              <a:rPr lang="en-US" dirty="0"/>
              <a:t>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131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144780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621E917-505B-493E-99EE-2E57CB332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92466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7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Emphasis-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42CCEE-B750-4EF9-BAE5-217844AE7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2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15F2E0-A9EE-4095-8DFC-C3BBA80F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90600"/>
            <a:ext cx="10805160" cy="707886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4000" b="0">
                <a:latin typeface="+mj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FB90DC-1879-4B22-883B-7444D1A8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660648"/>
          </a:xfrm>
        </p:spPr>
        <p:txBody>
          <a:bodyPr lIns="91440" rIns="9144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F422E5-0916-42D9-AC79-50E4FC133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8DAD49-E192-4934-8CF1-25E9CA66F7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1676400"/>
            <a:ext cx="10837333" cy="424732"/>
          </a:xfrm>
          <a:solidFill>
            <a:schemeClr val="accent1"/>
          </a:solidFill>
        </p:spPr>
        <p:txBody>
          <a:bodyPr wrap="square" lIns="640080" rIns="91440">
            <a:sp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Add additional text 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E95652-9528-4150-8049-C40C3BB1B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788" y="6339840"/>
            <a:ext cx="302281" cy="36576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2"/>
            </a:solidFill>
          </a:ln>
        </p:spPr>
        <p:txBody>
          <a:bodyPr vert="horz" lIns="0" tIns="45720" rIns="0" bIns="45720" rtlCol="0" anchor="ctr"/>
          <a:lstStyle>
            <a:lvl1pPr algn="ctr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05947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7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548640"/>
            <a:ext cx="11106150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2103120"/>
            <a:ext cx="11106150" cy="422148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93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9" r:id="rId2"/>
    <p:sldLayoutId id="2147483961" r:id="rId3"/>
    <p:sldLayoutId id="2147483962" r:id="rId4"/>
    <p:sldLayoutId id="2147483964" r:id="rId5"/>
    <p:sldLayoutId id="2147483958" r:id="rId6"/>
    <p:sldLayoutId id="2147483963" r:id="rId7"/>
    <p:sldLayoutId id="2147483957" r:id="rId8"/>
    <p:sldLayoutId id="2147483965" r:id="rId9"/>
    <p:sldLayoutId id="2147483966" r:id="rId10"/>
    <p:sldLayoutId id="2147483996" r:id="rId11"/>
    <p:sldLayoutId id="2147483997" r:id="rId12"/>
    <p:sldLayoutId id="2147483998" r:id="rId13"/>
    <p:sldLayoutId id="2147483999" r:id="rId14"/>
    <p:sldLayoutId id="2147484000" r:id="rId15"/>
    <p:sldLayoutId id="2147484001" r:id="rId16"/>
    <p:sldLayoutId id="2147484007" r:id="rId17"/>
    <p:sldLayoutId id="2147483967" r:id="rId18"/>
    <p:sldLayoutId id="2147483968" r:id="rId19"/>
    <p:sldLayoutId id="2147483987" r:id="rId20"/>
    <p:sldLayoutId id="2147483969" r:id="rId21"/>
    <p:sldLayoutId id="2147483970" r:id="rId22"/>
    <p:sldLayoutId id="2147483971" r:id="rId23"/>
    <p:sldLayoutId id="2147483972" r:id="rId24"/>
    <p:sldLayoutId id="2147483973" r:id="rId25"/>
    <p:sldLayoutId id="2147483978" r:id="rId26"/>
    <p:sldLayoutId id="2147483974" r:id="rId27"/>
    <p:sldLayoutId id="2147483975" r:id="rId28"/>
    <p:sldLayoutId id="2147483976" r:id="rId29"/>
    <p:sldLayoutId id="214748397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5" r:id="rId37"/>
    <p:sldLayoutId id="2147484002" r:id="rId38"/>
    <p:sldLayoutId id="2147484003" r:id="rId39"/>
    <p:sldLayoutId id="2147484004" r:id="rId40"/>
    <p:sldLayoutId id="2147483994" r:id="rId41"/>
    <p:sldLayoutId id="2147484005" r:id="rId42"/>
    <p:sldLayoutId id="2147484006" r:id="rId43"/>
    <p:sldLayoutId id="2147483979" r:id="rId44"/>
    <p:sldLayoutId id="2147483980" r:id="rId45"/>
    <p:sldLayoutId id="2147483981" r:id="rId46"/>
    <p:sldLayoutId id="2147483982" r:id="rId47"/>
    <p:sldLayoutId id="2147483983" r:id="rId48"/>
    <p:sldLayoutId id="2147483984" r:id="rId49"/>
    <p:sldLayoutId id="2147483985" r:id="rId50"/>
    <p:sldLayoutId id="2147483986" r:id="rId51"/>
    <p:sldLayoutId id="2147484008" r:id="rId52"/>
    <p:sldLayoutId id="2147484009" r:id="rId53"/>
    <p:sldLayoutId id="2147484010" r:id="rId54"/>
    <p:sldLayoutId id="2147484011" r:id="rId55"/>
    <p:sldLayoutId id="2147484012" r:id="rId5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orient="horz" pos="336" userDrawn="1">
          <p15:clr>
            <a:srgbClr val="F26B43"/>
          </p15:clr>
        </p15:guide>
        <p15:guide id="5" pos="734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44.xml"/><Relationship Id="rId4" Type="http://schemas.openxmlformats.org/officeDocument/2006/relationships/video" Target="../media/media2.mp4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44.xml"/><Relationship Id="rId4" Type="http://schemas.openxmlformats.org/officeDocument/2006/relationships/video" Target="../media/media4.mp4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media" Target="../media/media6.mp4"/><Relationship Id="rId7" Type="http://schemas.openxmlformats.org/officeDocument/2006/relationships/image" Target="../media/image5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3.png"/><Relationship Id="rId5" Type="http://schemas.openxmlformats.org/officeDocument/2006/relationships/slideLayout" Target="../slideLayouts/slideLayout44.xml"/><Relationship Id="rId4" Type="http://schemas.openxmlformats.org/officeDocument/2006/relationships/video" Target="../media/media6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8.mp4"/><Relationship Id="rId7" Type="http://schemas.openxmlformats.org/officeDocument/2006/relationships/slideLayout" Target="../slideLayouts/slideLayout4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5" Type="http://schemas.microsoft.com/office/2007/relationships/media" Target="../media/media9.mp4"/><Relationship Id="rId10" Type="http://schemas.openxmlformats.org/officeDocument/2006/relationships/image" Target="../media/image58.png"/><Relationship Id="rId4" Type="http://schemas.openxmlformats.org/officeDocument/2006/relationships/video" Target="../media/media8.mp4"/><Relationship Id="rId9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9890287-4DB6-4C87-AEAF-17E9594F4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813" b="7813"/>
          <a:stretch>
            <a:fillRect/>
          </a:stretch>
        </p:blipFill>
        <p:spPr/>
      </p:pic>
      <p:sp>
        <p:nvSpPr>
          <p:cNvPr id="285" name="Text Placeholder 284">
            <a:extLst>
              <a:ext uri="{FF2B5EF4-FFF2-40B4-BE49-F238E27FC236}">
                <a16:creationId xmlns:a16="http://schemas.microsoft.com/office/drawing/2014/main" id="{C0BF9B80-F084-4423-8C1C-E79BE8298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10800000" flipH="1" flipV="1">
            <a:off x="10029567" y="3536862"/>
            <a:ext cx="2087678" cy="32706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6" name="Text Placeholder 285">
            <a:extLst>
              <a:ext uri="{FF2B5EF4-FFF2-40B4-BE49-F238E27FC236}">
                <a16:creationId xmlns:a16="http://schemas.microsoft.com/office/drawing/2014/main" id="{9626180B-FF05-48CF-BFB3-C95C9B5DA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-76200"/>
            <a:ext cx="12217758" cy="7391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88000" endPos="65000" dist="50800" dir="5400000" sy="-100000" algn="bl" rotWithShape="0"/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933031D-018B-489E-B613-2113C1CD23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606F8B2E-A7F5-4413-BEED-BFF7C3D9F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297679"/>
            <a:ext cx="9067800" cy="1463040"/>
          </a:xfrm>
        </p:spPr>
        <p:txBody>
          <a:bodyPr>
            <a:normAutofit/>
          </a:bodyPr>
          <a:lstStyle/>
          <a:p>
            <a:r>
              <a:rPr lang="en-US" sz="4400" b="1" dirty="0">
                <a:latin typeface="Arial Narrow" pitchFamily="34" charset="0"/>
              </a:rPr>
              <a:t>Fahad Engineering Services Pvt Ltd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A6FEE-1416-4570-ADF4-9BE2BB931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7" t="21262" r="12986" b="11681"/>
          <a:stretch/>
        </p:blipFill>
        <p:spPr>
          <a:xfrm>
            <a:off x="2971800" y="761999"/>
            <a:ext cx="6205613" cy="353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22896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6BDFF1-A158-4AC6-BC66-17D004562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30174-E472-4D9C-93C2-6A87296EFD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F5D5-B003-44D7-AAF8-F730818DB8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15528ECD-38BB-4068-8A5F-EFFBCE2EC7E1}"/>
              </a:ext>
            </a:extLst>
          </p:cNvPr>
          <p:cNvSpPr txBox="1">
            <a:spLocks/>
          </p:cNvSpPr>
          <p:nvPr/>
        </p:nvSpPr>
        <p:spPr>
          <a:xfrm>
            <a:off x="762000" y="381000"/>
            <a:ext cx="10287000" cy="990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ea typeface="DengXian" panose="02010600030101010101" pitchFamily="2" charset="-122"/>
              </a:rPr>
              <a:t>Certificates 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F23B3-7A15-400E-AA6D-42587842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996" y="1034603"/>
            <a:ext cx="8219326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0169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6BDFF1-A158-4AC6-BC66-17D004562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30174-E472-4D9C-93C2-6A87296EFD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F5D5-B003-44D7-AAF8-F730818DB8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5528ECD-38BB-4068-8A5F-EFFBCE2EC7E1}"/>
              </a:ext>
            </a:extLst>
          </p:cNvPr>
          <p:cNvSpPr txBox="1">
            <a:spLocks/>
          </p:cNvSpPr>
          <p:nvPr/>
        </p:nvSpPr>
        <p:spPr>
          <a:xfrm>
            <a:off x="762000" y="381000"/>
            <a:ext cx="10287000" cy="990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ea typeface="DengXian" panose="02010600030101010101" pitchFamily="2" charset="-122"/>
              </a:rPr>
              <a:t>Certificates 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117A12-1D22-4D0E-8FF9-2DA73A2A0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5" y="1162538"/>
            <a:ext cx="6248400" cy="4849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9138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6BDFF1-A158-4AC6-BC66-17D004562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30174-E472-4D9C-93C2-6A87296EFD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F5D5-B003-44D7-AAF8-F730818DB8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82A444-9828-484A-8423-C757B52ED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078" y="1447800"/>
            <a:ext cx="9340722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15528ECD-38BB-4068-8A5F-EFFBCE2EC7E1}"/>
              </a:ext>
            </a:extLst>
          </p:cNvPr>
          <p:cNvSpPr txBox="1">
            <a:spLocks/>
          </p:cNvSpPr>
          <p:nvPr/>
        </p:nvSpPr>
        <p:spPr>
          <a:xfrm>
            <a:off x="762000" y="381000"/>
            <a:ext cx="10287000" cy="990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ea typeface="DengXian" panose="02010600030101010101" pitchFamily="2" charset="-122"/>
              </a:rPr>
              <a:t>Certificates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162646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6BDFF1-A158-4AC6-BC66-17D004562B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30174-E472-4D9C-93C2-6A87296EFD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1F5D5-B003-44D7-AAF8-F730818DB8B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FC5B1-909A-423E-B361-66AFB4287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9" t="932" r="3675" b="2260"/>
          <a:stretch/>
        </p:blipFill>
        <p:spPr>
          <a:xfrm>
            <a:off x="1219200" y="1219200"/>
            <a:ext cx="9601200" cy="51562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15528ECD-38BB-4068-8A5F-EFFBCE2EC7E1}"/>
              </a:ext>
            </a:extLst>
          </p:cNvPr>
          <p:cNvSpPr txBox="1">
            <a:spLocks/>
          </p:cNvSpPr>
          <p:nvPr/>
        </p:nvSpPr>
        <p:spPr>
          <a:xfrm>
            <a:off x="762000" y="381000"/>
            <a:ext cx="10287000" cy="990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cap="all" spc="1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ea typeface="DengXian" panose="02010600030101010101" pitchFamily="2" charset="-122"/>
              </a:rPr>
              <a:t>Certificates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14883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AA584C-CEE2-4F34-83B0-5DF097FDE3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BDBCD-2490-4BB2-B95E-ED8E4138481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90342A-41AA-4911-9CC4-505832AE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72084"/>
            <a:ext cx="9963150" cy="623316"/>
          </a:xfrm>
        </p:spPr>
        <p:txBody>
          <a:bodyPr>
            <a:normAutofit fontScale="90000"/>
          </a:bodyPr>
          <a:lstStyle/>
          <a:p>
            <a:r>
              <a:rPr lang="en-US" dirty="0"/>
              <a:t>Civil engineer certificate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CFCE5D-A107-426E-BCE9-0A01A1C9057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hlinkClick r:id="rId2" action="ppaction://hlinksldjump"/>
            <a:extLst>
              <a:ext uri="{FF2B5EF4-FFF2-40B4-BE49-F238E27FC236}">
                <a16:creationId xmlns:a16="http://schemas.microsoft.com/office/drawing/2014/main" id="{8B9DFC80-F5FB-419D-9ECC-78E65F724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7" t="2553" r="2500" b="3680"/>
          <a:stretch/>
        </p:blipFill>
        <p:spPr>
          <a:xfrm>
            <a:off x="1219200" y="1600200"/>
            <a:ext cx="8763000" cy="4585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8197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724BD3-42A7-4CD3-9267-7829B3021C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A8A380-C92A-4EA9-B04B-2F72AAF26DC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2B13F1-7F97-4AAE-8581-3F565F07A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31485"/>
            <a:ext cx="9963150" cy="908111"/>
          </a:xfrm>
        </p:spPr>
        <p:txBody>
          <a:bodyPr>
            <a:normAutofit fontScale="90000"/>
          </a:bodyPr>
          <a:lstStyle/>
          <a:p>
            <a:r>
              <a:rPr lang="en-US" dirty="0"/>
              <a:t>Electrical engineer certificate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2C02C3-BEA8-4407-B3BF-C6E6998BA4E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74754D-BF0D-406F-8756-6079BCB34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414462"/>
            <a:ext cx="8675572" cy="4681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35402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735622"/>
            <a:ext cx="4937456" cy="2408917"/>
          </a:xfrm>
        </p:spPr>
        <p:txBody>
          <a:bodyPr/>
          <a:lstStyle/>
          <a:p>
            <a:r>
              <a:rPr lang="en-US" b="1" dirty="0"/>
              <a:t>         </a:t>
            </a:r>
            <a:r>
              <a:rPr lang="en-US" sz="3200" b="1" dirty="0"/>
              <a:t>ENLISTMENT</a:t>
            </a:r>
            <a:r>
              <a:rPr lang="en-US" sz="3200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 of “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Pakistan engineering council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c2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3" r="853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2" name="Text Placeholder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04BC1E-894C-4C2A-865A-4B1E8BCB2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7657D5-DA62-EFEB-BD82-05DF9D14E41C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/>
          <a:stretch>
            <a:fillRect/>
          </a:stretch>
        </p:blipFill>
        <p:spPr>
          <a:xfrm>
            <a:off x="7086600" y="1828800"/>
            <a:ext cx="4556455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04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735622"/>
            <a:ext cx="4937456" cy="240891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         </a:t>
            </a:r>
            <a:r>
              <a:rPr lang="en-US" sz="3200" b="1" dirty="0"/>
              <a:t>ENLISTMENT</a:t>
            </a:r>
            <a:r>
              <a:rPr lang="en-US" sz="3200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 of “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engineer-in-chief’s branch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3" r="853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2" name="Text Placeholder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04BC1E-894C-4C2A-865A-4B1E8BCB2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A9464A4-201D-4E3F-9179-75A2E2D683F9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/>
          <a:stretch>
            <a:fillRect/>
          </a:stretch>
        </p:blipFill>
        <p:spPr>
          <a:xfrm>
            <a:off x="6385256" y="914399"/>
            <a:ext cx="5578143" cy="5726905"/>
          </a:xfrm>
        </p:spPr>
      </p:pic>
    </p:spTree>
    <p:extLst>
      <p:ext uri="{BB962C8B-B14F-4D97-AF65-F5344CB8AC3E}">
        <p14:creationId xmlns:p14="http://schemas.microsoft.com/office/powerpoint/2010/main" val="2409716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344" y="3735622"/>
            <a:ext cx="5272314" cy="2408917"/>
          </a:xfrm>
        </p:spPr>
        <p:txBody>
          <a:bodyPr>
            <a:normAutofit/>
          </a:bodyPr>
          <a:lstStyle/>
          <a:p>
            <a:r>
              <a:rPr lang="en-US" b="1" dirty="0"/>
              <a:t>         </a:t>
            </a:r>
            <a:r>
              <a:rPr lang="en-US" sz="3200" b="1" dirty="0"/>
              <a:t>ENLISTMENT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 of “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military engineering services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Category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435A06-1FB8-415A-AEB9-844EA6AE9ED7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3"/>
          <a:stretch>
            <a:fillRect/>
          </a:stretch>
        </p:blipFill>
        <p:spPr>
          <a:xfrm>
            <a:off x="6096000" y="609600"/>
            <a:ext cx="5565301" cy="7022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53" r="853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2" name="Text Placeholder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04BC1E-894C-4C2A-865A-4B1E8BCB24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54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65421-8FB1-AF40-8A4A-C27F5F132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0EF56F63-7B7F-CBC9-DEC9-448B9756E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735622"/>
            <a:ext cx="4937456" cy="2408917"/>
          </a:xfrm>
        </p:spPr>
        <p:txBody>
          <a:bodyPr>
            <a:normAutofit/>
          </a:bodyPr>
          <a:lstStyle/>
          <a:p>
            <a:r>
              <a:rPr lang="en-US" b="1" dirty="0"/>
              <a:t>         </a:t>
            </a:r>
            <a:r>
              <a:rPr lang="en-US" sz="3200" b="1" dirty="0"/>
              <a:t>ENLISTMENT</a:t>
            </a:r>
            <a:r>
              <a:rPr lang="en-US" sz="3200" dirty="0"/>
              <a:t> </a:t>
            </a:r>
            <a:br>
              <a:rPr lang="en-US" dirty="0"/>
            </a:br>
            <a:r>
              <a:rPr lang="en-US" dirty="0"/>
              <a:t> </a:t>
            </a:r>
            <a:r>
              <a:rPr lang="en-US" sz="3200" dirty="0"/>
              <a:t>Enlistment in ‘</a:t>
            </a:r>
            <a:r>
              <a:rPr lang="en-US" sz="3200" dirty="0" err="1"/>
              <a:t>pak</a:t>
            </a:r>
            <a:r>
              <a:rPr lang="en-US" sz="3200" dirty="0"/>
              <a:t> navy’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79D2E3FD-1157-0504-3D60-6E2A60C4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4E3DE660-F9D7-F047-2BB8-BAC512C51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3" r="853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DD40BC-5F2E-38FB-F6AC-94A1E3808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sp>
        <p:nvSpPr>
          <p:cNvPr id="32" name="Text Placeholder 119">
            <a:extLst>
              <a:ext uri="{FF2B5EF4-FFF2-40B4-BE49-F238E27FC236}">
                <a16:creationId xmlns:a16="http://schemas.microsoft.com/office/drawing/2014/main" id="{39BFBEFF-B16D-A8DB-6FFA-70C4EB718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72BBEF0-A0DB-5ABC-9680-746340691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D95E7F-CE13-5420-E5AE-81236DFDAC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60EDA8-E62C-7B55-E8DC-C2169FC46BDB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5"/>
          <a:stretch>
            <a:fillRect/>
          </a:stretch>
        </p:blipFill>
        <p:spPr>
          <a:xfrm>
            <a:off x="7239001" y="1981199"/>
            <a:ext cx="4389542" cy="416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0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805160" cy="3886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Established 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M/S FESCO </a:t>
            </a:r>
            <a:r>
              <a:rPr lang="en-US" sz="2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Fahad Engineering Services Pvt Ltd”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 established in year 	2010 as buildings, road construction  and  general maintenance firm.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1676400"/>
            <a:ext cx="10837333" cy="480131"/>
          </a:xfrm>
        </p:spPr>
        <p:txBody>
          <a:bodyPr/>
          <a:lstStyle/>
          <a:p>
            <a:r>
              <a:rPr lang="en-US" sz="2800" b="1" dirty="0"/>
              <a:t>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44A039-11AB-474F-8746-9A34D1C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8" name="Text Placeholder 119">
            <a:extLst>
              <a:ext uri="{FF2B5EF4-FFF2-40B4-BE49-F238E27FC236}">
                <a16:creationId xmlns:a16="http://schemas.microsoft.com/office/drawing/2014/main" id="{6E5B80C5-6B42-4867-88CC-660291DD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D2A5B748-37FD-448D-997E-B1D33265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55548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74DD39-3228-44B0-922C-D0FA15DED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7" t="21262" r="12986" b="11681"/>
          <a:stretch/>
        </p:blipFill>
        <p:spPr>
          <a:xfrm>
            <a:off x="548640" y="707885"/>
            <a:ext cx="2042160" cy="93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472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344" y="3735622"/>
            <a:ext cx="5272314" cy="2408917"/>
          </a:xfrm>
        </p:spPr>
        <p:txBody>
          <a:bodyPr>
            <a:normAutofit/>
          </a:bodyPr>
          <a:lstStyle/>
          <a:p>
            <a:r>
              <a:rPr lang="en-US" b="1" dirty="0"/>
              <a:t>         </a:t>
            </a:r>
            <a:r>
              <a:rPr lang="en-US" sz="3200" b="1" dirty="0"/>
              <a:t>ENLISTMENT</a:t>
            </a:r>
            <a:r>
              <a:rPr lang="en-US" sz="3200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Certificate of “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Securities and Exchange Commission of Pakistan (</a:t>
            </a:r>
            <a:r>
              <a:rPr lang="en-US" sz="2000" b="1" i="0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secp</a:t>
            </a:r>
            <a:r>
              <a:rPr lang="en-US" sz="2000" b="1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)”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9455ACD-CCC6-4BEC-AA79-DC1C69D087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D15B262E-3234-4E0C-A890-B69314333F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3" r="853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6C6147-EB04-429F-9D41-52F18DE23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2" name="Text Placeholder 119">
            <a:extLst>
              <a:ext uri="{FF2B5EF4-FFF2-40B4-BE49-F238E27FC236}">
                <a16:creationId xmlns:a16="http://schemas.microsoft.com/office/drawing/2014/main" id="{D9043C6D-0761-489D-8401-7F976D80BA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D5E95B5-674E-4A3A-A7C5-83CFC4114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8329286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AC72C2C-D511-4BE2-84CE-B03D6944AC16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 rotWithShape="1">
          <a:blip r:embed="rId4"/>
          <a:srcRect l="15688" t="5252" r="30474" b="8651"/>
          <a:stretch/>
        </p:blipFill>
        <p:spPr>
          <a:xfrm rot="5400000">
            <a:off x="6375009" y="739252"/>
            <a:ext cx="5614182" cy="556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04BC1E-894C-4C2A-865A-4B1E8BCB24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9867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132-C82D-44ED-A28D-02BB5541D1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384286"/>
            <a:ext cx="10288693" cy="4473714"/>
          </a:xfrm>
        </p:spPr>
        <p:txBody>
          <a:bodyPr>
            <a:normAutofit/>
          </a:bodyPr>
          <a:lstStyle/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</a:t>
            </a:r>
            <a:endParaRPr lang="en-US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847C6-04E2-43DE-8F06-99E13C43E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21</a:t>
            </a:fld>
            <a:endParaRPr lang="en-US" noProof="0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88C58F93-E360-43AA-A4F3-CD6FC3E1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-20473" y="101051"/>
            <a:ext cx="8329613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A72551-E22F-445A-B242-780D48BD3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4F8A85F-A968-4BFC-821C-32404AE3B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1898618"/>
              </p:ext>
            </p:extLst>
          </p:nvPr>
        </p:nvGraphicFramePr>
        <p:xfrm>
          <a:off x="527031" y="2463716"/>
          <a:ext cx="6646334" cy="39599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82450">
                  <a:extLst>
                    <a:ext uri="{9D8B030D-6E8A-4147-A177-3AD203B41FA5}">
                      <a16:colId xmlns:a16="http://schemas.microsoft.com/office/drawing/2014/main" val="1055237262"/>
                    </a:ext>
                  </a:extLst>
                </a:gridCol>
                <a:gridCol w="4386519">
                  <a:extLst>
                    <a:ext uri="{9D8B030D-6E8A-4147-A177-3AD203B41FA5}">
                      <a16:colId xmlns:a16="http://schemas.microsoft.com/office/drawing/2014/main" val="2203281770"/>
                    </a:ext>
                  </a:extLst>
                </a:gridCol>
                <a:gridCol w="1077365">
                  <a:extLst>
                    <a:ext uri="{9D8B030D-6E8A-4147-A177-3AD203B41FA5}">
                      <a16:colId xmlns:a16="http://schemas.microsoft.com/office/drawing/2014/main" val="2261456756"/>
                    </a:ext>
                  </a:extLst>
                </a:gridCol>
              </a:tblGrid>
              <a:tr h="562665">
                <a:tc>
                  <a:txBody>
                    <a:bodyPr/>
                    <a:lstStyle/>
                    <a:p>
                      <a:r>
                        <a:rPr lang="en-US" dirty="0"/>
                        <a:t>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Machinery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Quantity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390601"/>
                  </a:ext>
                </a:extLst>
              </a:tr>
              <a:tr h="342164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Road Roller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117584"/>
                  </a:ext>
                </a:extLst>
              </a:tr>
              <a:tr h="342164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Electric Generator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912977"/>
                  </a:ext>
                </a:extLst>
              </a:tr>
              <a:tr h="342164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Concrete Mixer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950367"/>
                  </a:ext>
                </a:extLst>
              </a:tr>
              <a:tr h="342164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Tower Lift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172986"/>
                  </a:ext>
                </a:extLst>
              </a:tr>
              <a:tr h="342164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DTH(Down The Hole Hammer)/Nailing Machine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981044"/>
                  </a:ext>
                </a:extLst>
              </a:tr>
              <a:tr h="342164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Tractor with blade, Trolly and boozer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425859"/>
                  </a:ext>
                </a:extLst>
              </a:tr>
              <a:tr h="562665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Plywood Shuttering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5000sft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461144"/>
                  </a:ext>
                </a:extLst>
              </a:tr>
              <a:tr h="342164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Scaffolding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25903"/>
                  </a:ext>
                </a:extLst>
              </a:tr>
            </a:tbl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 txBox="1">
            <a:spLocks/>
          </p:cNvSpPr>
          <p:nvPr/>
        </p:nvSpPr>
        <p:spPr>
          <a:xfrm>
            <a:off x="-1" y="1676400"/>
            <a:ext cx="10837333" cy="4801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64008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LIST OF MACHINERY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A3050-77CE-43DD-9E02-87F504828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1" y="2463716"/>
            <a:ext cx="3522132" cy="3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664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132-C82D-44ED-A28D-02BB5541D1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384286"/>
            <a:ext cx="10288693" cy="4473714"/>
          </a:xfrm>
        </p:spPr>
        <p:txBody>
          <a:bodyPr>
            <a:normAutofit/>
          </a:bodyPr>
          <a:lstStyle/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</a:t>
            </a:r>
            <a:endParaRPr lang="en-US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847C6-04E2-43DE-8F06-99E13C43E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22</a:t>
            </a:fld>
            <a:endParaRPr lang="en-US" noProof="0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88C58F93-E360-43AA-A4F3-CD6FC3E1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-20473" y="101051"/>
            <a:ext cx="8329613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A72551-E22F-445A-B242-780D48BD3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 txBox="1">
            <a:spLocks/>
          </p:cNvSpPr>
          <p:nvPr/>
        </p:nvSpPr>
        <p:spPr>
          <a:xfrm>
            <a:off x="-1" y="1676400"/>
            <a:ext cx="10837333" cy="4801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64008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LIST OF MACHINERY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B3089D-D6B6-4F62-B94E-7859349F5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2788894"/>
            <a:ext cx="3351536" cy="292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1158FC-6909-4428-B0EE-189FDD2F7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666" y="2785482"/>
            <a:ext cx="3761133" cy="292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FCFFD7-7917-403C-9B44-C60F40C0B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13" y="2785482"/>
            <a:ext cx="3458242" cy="292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50F612-31B6-4E5D-8598-DAB382253123}"/>
              </a:ext>
            </a:extLst>
          </p:cNvPr>
          <p:cNvSpPr txBox="1"/>
          <p:nvPr/>
        </p:nvSpPr>
        <p:spPr>
          <a:xfrm>
            <a:off x="609600" y="5693509"/>
            <a:ext cx="33515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Tractor with Blade, Trolly and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8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owzer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6A4E688-FA63-4CC3-A36D-80D620F69F15}"/>
              </a:ext>
            </a:extLst>
          </p:cNvPr>
          <p:cNvSpPr txBox="1"/>
          <p:nvPr/>
        </p:nvSpPr>
        <p:spPr>
          <a:xfrm>
            <a:off x="4936232" y="5832008"/>
            <a:ext cx="2302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Plywood Shuttering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85E9B7-3319-4B35-AA4C-3FA1D5C1FF9F}"/>
              </a:ext>
            </a:extLst>
          </p:cNvPr>
          <p:cNvSpPr txBox="1"/>
          <p:nvPr/>
        </p:nvSpPr>
        <p:spPr>
          <a:xfrm>
            <a:off x="9067800" y="5832008"/>
            <a:ext cx="21120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Scaffolding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77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D9132-C82D-44ED-A28D-02BB5541D1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384286"/>
            <a:ext cx="10288693" cy="4473714"/>
          </a:xfrm>
        </p:spPr>
        <p:txBody>
          <a:bodyPr>
            <a:normAutofit/>
          </a:bodyPr>
          <a:lstStyle/>
          <a:p>
            <a:pPr marL="0" marR="0" lvl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</a:t>
            </a:r>
            <a:endParaRPr lang="en-US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847C6-04E2-43DE-8F06-99E13C43E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23</a:t>
            </a:fld>
            <a:endParaRPr lang="en-US" noProof="0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88C58F93-E360-43AA-A4F3-CD6FC3E1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A72551-E22F-445A-B242-780D48BD3C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4F8A85F-A968-4BFC-821C-32404AE3B5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373675"/>
              </p:ext>
            </p:extLst>
          </p:nvPr>
        </p:nvGraphicFramePr>
        <p:xfrm>
          <a:off x="381000" y="2340295"/>
          <a:ext cx="6103274" cy="3716391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98746">
                  <a:extLst>
                    <a:ext uri="{9D8B030D-6E8A-4147-A177-3AD203B41FA5}">
                      <a16:colId xmlns:a16="http://schemas.microsoft.com/office/drawing/2014/main" val="1055237262"/>
                    </a:ext>
                  </a:extLst>
                </a:gridCol>
                <a:gridCol w="3794321">
                  <a:extLst>
                    <a:ext uri="{9D8B030D-6E8A-4147-A177-3AD203B41FA5}">
                      <a16:colId xmlns:a16="http://schemas.microsoft.com/office/drawing/2014/main" val="2203281770"/>
                    </a:ext>
                  </a:extLst>
                </a:gridCol>
                <a:gridCol w="1410207">
                  <a:extLst>
                    <a:ext uri="{9D8B030D-6E8A-4147-A177-3AD203B41FA5}">
                      <a16:colId xmlns:a16="http://schemas.microsoft.com/office/drawing/2014/main" val="2261456756"/>
                    </a:ext>
                  </a:extLst>
                </a:gridCol>
              </a:tblGrid>
              <a:tr h="431047">
                <a:tc>
                  <a:txBody>
                    <a:bodyPr/>
                    <a:lstStyle/>
                    <a:p>
                      <a:r>
                        <a:rPr lang="en-US" dirty="0"/>
                        <a:t>S/No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Machinery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Quantity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3390601"/>
                  </a:ext>
                </a:extLst>
              </a:tr>
              <a:tr h="590963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Steel Shuttering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3500sft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231435"/>
                  </a:ext>
                </a:extLst>
              </a:tr>
              <a:tr h="445309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Store Container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567548"/>
                  </a:ext>
                </a:extLst>
              </a:tr>
              <a:tr h="445309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Mobile Office Container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747310"/>
                  </a:ext>
                </a:extLst>
              </a:tr>
              <a:tr h="445309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Concrete Vibrator 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8052766"/>
                  </a:ext>
                </a:extLst>
              </a:tr>
              <a:tr h="445309"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 Compressor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950367"/>
                  </a:ext>
                </a:extLst>
              </a:tr>
              <a:tr h="445309"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Suzuki Pickup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425859"/>
                  </a:ext>
                </a:extLst>
              </a:tr>
              <a:tr h="418719"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Welding Plant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461144"/>
                  </a:ext>
                </a:extLst>
              </a:tr>
            </a:tbl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 txBox="1">
            <a:spLocks/>
          </p:cNvSpPr>
          <p:nvPr/>
        </p:nvSpPr>
        <p:spPr>
          <a:xfrm>
            <a:off x="-1" y="1676400"/>
            <a:ext cx="10837333" cy="4801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64008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LIST OF MACHINERY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AAC77-96D8-4B3B-B495-FDE2C8BCEB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5983" y="2340295"/>
            <a:ext cx="4111349" cy="3716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1951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6BA4CE-8BD2-419E-A270-15A0EFE0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C0F25050-A2F4-4F04-ACDB-1E696503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130FA9-9682-4FC0-84C0-A1E09669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397025"/>
              </p:ext>
            </p:extLst>
          </p:nvPr>
        </p:nvGraphicFramePr>
        <p:xfrm>
          <a:off x="914400" y="2209800"/>
          <a:ext cx="9525000" cy="26517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 of Project / Place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Client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Year of Completion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716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Construction of Civil Hospital Tehsil Alai District </a:t>
                      </a:r>
                      <a:r>
                        <a:rPr kumimoji="0" lang="en-US" sz="18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Batagram</a:t>
                      </a:r>
                      <a:endParaRPr kumimoji="0" lang="en-US" sz="18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JICA (Japan International Cooperation Agency)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 Million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81075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of Roads, Drains, Culverts and Sewerage in ECHS D/18  Islamabad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ECHS Society 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>
                        <a:lnSpc>
                          <a:spcPct val="10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100 Million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63967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03295C83-5919-4130-90A3-7DF3D67BB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228600" y="584252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9D24509E-BB74-42FE-A9A8-F01572CD040C}"/>
              </a:ext>
            </a:extLst>
          </p:cNvPr>
          <p:cNvSpPr txBox="1">
            <a:spLocks/>
          </p:cNvSpPr>
          <p:nvPr/>
        </p:nvSpPr>
        <p:spPr>
          <a:xfrm>
            <a:off x="701040" y="1143000"/>
            <a:ext cx="10805160" cy="70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PROJECTS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89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6BA4CE-8BD2-419E-A270-15A0EFE0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C0F25050-A2F4-4F04-ACDB-1E696503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130FA9-9682-4FC0-84C0-A1E09669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194916"/>
              </p:ext>
            </p:extLst>
          </p:nvPr>
        </p:nvGraphicFramePr>
        <p:xfrm>
          <a:off x="914400" y="2209800"/>
          <a:ext cx="9753600" cy="30480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 of Project / Place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Client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Year of Completion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Construction and Renovation in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Kakul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Academy 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GB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Military Engineering Service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Million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18753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construction in JLA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Shinkiari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Million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568112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of Anchor Pharma in RCCI Industrial Zone, Rawat 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Anchor pharmaceuticals 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Million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91029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24B90F8-27A1-48DF-915A-1443943F7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228600" y="604644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9D24509E-BB74-42FE-A9A8-F01572CD040C}"/>
              </a:ext>
            </a:extLst>
          </p:cNvPr>
          <p:cNvSpPr txBox="1">
            <a:spLocks/>
          </p:cNvSpPr>
          <p:nvPr/>
        </p:nvSpPr>
        <p:spPr>
          <a:xfrm>
            <a:off x="701040" y="1143000"/>
            <a:ext cx="10805160" cy="70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PROJECTS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5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6BA4CE-8BD2-419E-A270-15A0EFE0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C0F25050-A2F4-4F04-ACDB-1E696503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130FA9-9682-4FC0-84C0-A1E09669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209381"/>
              </p:ext>
            </p:extLst>
          </p:nvPr>
        </p:nvGraphicFramePr>
        <p:xfrm>
          <a:off x="548640" y="2152351"/>
          <a:ext cx="9509760" cy="356995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623123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2236424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1817094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1833119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</a:tblGrid>
              <a:tr h="7582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 of Project / Place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Client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Year of Completion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657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of Roads, Drains and Culverts in DHA-5 Islamabad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DHA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 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20+20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2016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1810757"/>
                  </a:ext>
                </a:extLst>
              </a:tr>
              <a:tr h="6573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 of BIM Lab and New PG Block, MCE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Risalpur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E-in-C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Comd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Fund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50 Million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2017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639679"/>
                  </a:ext>
                </a:extLst>
              </a:tr>
              <a:tr h="143229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CAMP works of GE Army (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ll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in QMG Flats,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Javed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Sultan Shaheed Colony, RAR Camp and New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Command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MES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40 Million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2018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18753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A58616A-B5CB-4309-AD27-C06424DB4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228600" y="584252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9D24509E-BB74-42FE-A9A8-F01572CD040C}"/>
              </a:ext>
            </a:extLst>
          </p:cNvPr>
          <p:cNvSpPr txBox="1">
            <a:spLocks/>
          </p:cNvSpPr>
          <p:nvPr/>
        </p:nvSpPr>
        <p:spPr>
          <a:xfrm>
            <a:off x="701040" y="1143000"/>
            <a:ext cx="10805160" cy="70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PROJECTS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87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6BA4CE-8BD2-419E-A270-15A0EFE0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C0F25050-A2F4-4F04-ACDB-1E696503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130FA9-9682-4FC0-84C0-A1E09669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722570"/>
              </p:ext>
            </p:extLst>
          </p:nvPr>
        </p:nvGraphicFramePr>
        <p:xfrm>
          <a:off x="548640" y="1981200"/>
          <a:ext cx="10195560" cy="43816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251960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</a:tblGrid>
              <a:tr h="83093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 of Project / Place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Client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Year of Completion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11502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CAMP works of GE Army (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ll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of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Hanif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Line and Jabbar Flats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Dhamial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Camp,  Aviation Officers  Mess and Parade Line.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MES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75 Million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2019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568112"/>
                  </a:ext>
                </a:extLst>
              </a:tr>
              <a:tr h="12002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CAMP works of GE Army (l) in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Mehfooz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lines and Rawal Colony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MES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13 Million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2019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12991029"/>
                  </a:ext>
                </a:extLst>
              </a:tr>
              <a:tr h="12002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Repair and Refurbishment of Guddu Barrage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     IRSA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234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4888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77B3CE1-0D1E-4B11-9ACA-E1643BC64D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15025" y="584252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itle 7">
            <a:extLst>
              <a:ext uri="{FF2B5EF4-FFF2-40B4-BE49-F238E27FC236}">
                <a16:creationId xmlns:a16="http://schemas.microsoft.com/office/drawing/2014/main" id="{9D24509E-BB74-42FE-A9A8-F01572CD040C}"/>
              </a:ext>
            </a:extLst>
          </p:cNvPr>
          <p:cNvSpPr txBox="1">
            <a:spLocks/>
          </p:cNvSpPr>
          <p:nvPr/>
        </p:nvSpPr>
        <p:spPr>
          <a:xfrm>
            <a:off x="701040" y="1143000"/>
            <a:ext cx="10805160" cy="70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PROJECTS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985FF75-64B6-42A4-800A-F7C060BB3429}"/>
              </a:ext>
            </a:extLst>
          </p:cNvPr>
          <p:cNvSpPr txBox="1">
            <a:spLocks/>
          </p:cNvSpPr>
          <p:nvPr/>
        </p:nvSpPr>
        <p:spPr>
          <a:xfrm>
            <a:off x="945934" y="5791201"/>
            <a:ext cx="501866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2500661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6BA4CE-8BD2-419E-A270-15A0EFE0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C0F25050-A2F4-4F04-ACDB-1E696503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130FA9-9682-4FC0-84C0-A1E09669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312959"/>
              </p:ext>
            </p:extLst>
          </p:nvPr>
        </p:nvGraphicFramePr>
        <p:xfrm>
          <a:off x="609600" y="2263464"/>
          <a:ext cx="9890760" cy="36576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3870960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</a:tblGrid>
              <a:tr h="7961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 of Project / Place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Client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Year of Completion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8759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CAMP works GE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Command,</a:t>
                      </a:r>
                      <a:r>
                        <a:rPr lang="en-GB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 Army (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ll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and GE Services in Khalil lines, Haneef line and Jabbar Flats 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MES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11 Million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568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/>
                        <a:t>Installation Of hydraulic Berth Fender  at </a:t>
                      </a:r>
                      <a:r>
                        <a:rPr lang="en-GB" sz="1800" b="0" noProof="0" dirty="0" err="1"/>
                        <a:t>Ormara</a:t>
                      </a:r>
                      <a:r>
                        <a:rPr lang="en-GB" sz="1800" b="0" noProof="0" dirty="0"/>
                        <a:t> 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    Pak Navy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100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8124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/>
                        <a:t>Construction of jetty using  casing Piles at Marina club Dha Karachi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    DHA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230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7569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noProof="0" dirty="0"/>
                        <a:t>Repair/Refurbishment of Graving Dock at PN Dockyard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 Pak Navy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200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020927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DE7380C-C1EA-4B73-BFBE-8254CF95F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0" y="563634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9D24509E-BB74-42FE-A9A8-F01572CD040C}"/>
              </a:ext>
            </a:extLst>
          </p:cNvPr>
          <p:cNvSpPr txBox="1">
            <a:spLocks/>
          </p:cNvSpPr>
          <p:nvPr/>
        </p:nvSpPr>
        <p:spPr>
          <a:xfrm>
            <a:off x="701040" y="1143000"/>
            <a:ext cx="10805160" cy="70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PROJECTS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528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595AB-1147-7D72-E912-366126D63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BBF01E-089A-9E51-6BCD-19F58FCFC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11FBF788-9D35-F416-6326-52082C062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DA0EE22-BCCF-80DD-F4F6-FC2923794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5046168"/>
              </p:ext>
            </p:extLst>
          </p:nvPr>
        </p:nvGraphicFramePr>
        <p:xfrm>
          <a:off x="266700" y="1999951"/>
          <a:ext cx="11658600" cy="455356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010399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1347161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1467129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1833911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</a:tblGrid>
              <a:tr h="7456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 of Project / Place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Client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Year of Completion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8461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noProof="0" dirty="0"/>
                        <a:t>Construction and Uplifting of Weapon Complex at PN Dockyard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Pak Navy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120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568112"/>
                  </a:ext>
                </a:extLst>
              </a:tr>
              <a:tr h="6187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/>
                        <a:t>Construction of Collage at Hanif SRE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 Pak Navy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130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78124730"/>
                  </a:ext>
                </a:extLst>
              </a:tr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/>
                        <a:t>Construction of 5 PO blocks at Abbas SRE PNAD </a:t>
                      </a:r>
                      <a:r>
                        <a:rPr lang="en-GB" sz="1800" b="0" noProof="0" dirty="0" err="1"/>
                        <a:t>Marripur</a:t>
                      </a:r>
                      <a:r>
                        <a:rPr lang="en-GB" sz="1800" b="0" noProof="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Pak Navy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170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1435155"/>
                  </a:ext>
                </a:extLst>
              </a:tr>
              <a:tr h="6790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/>
                        <a:t>Construction of 50 Tonnes -25ºC Cold Storage at VSD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Pak Navy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140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528566"/>
                  </a:ext>
                </a:extLst>
              </a:tr>
              <a:tr h="74846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/>
                        <a:t>Construction of 737 Gyro workshop At PN Dockyard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Pak Navy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noProof="0" dirty="0"/>
                        <a:t>140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294176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CED9588-FAB3-3FE5-7362-FEDB1A0B3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0" y="563634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B73D7-FD73-F47E-DF1F-7A457BB71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7">
            <a:extLst>
              <a:ext uri="{FF2B5EF4-FFF2-40B4-BE49-F238E27FC236}">
                <a16:creationId xmlns:a16="http://schemas.microsoft.com/office/drawing/2014/main" id="{F4DEA00F-7718-A510-2537-C3A463E1E203}"/>
              </a:ext>
            </a:extLst>
          </p:cNvPr>
          <p:cNvSpPr txBox="1">
            <a:spLocks/>
          </p:cNvSpPr>
          <p:nvPr/>
        </p:nvSpPr>
        <p:spPr>
          <a:xfrm>
            <a:off x="701040" y="1143000"/>
            <a:ext cx="10805160" cy="7078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</a:t>
            </a:r>
            <a:r>
              <a:rPr kumimoji="0" lang="en-US" sz="3200" b="1" i="0" u="none" strike="noStrike" kern="1200" cap="all" spc="1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COMPLETED PROJECTS</a:t>
            </a:r>
            <a:endParaRPr kumimoji="0" lang="en-US" sz="40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21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4C582A2-A406-4C9B-A3DA-BA4EECAB3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56610ED-3E2D-4E6A-ABD0-150F203E6B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667000"/>
            <a:ext cx="10288693" cy="38862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Skills of work</a:t>
            </a:r>
          </a:p>
          <a:p>
            <a:pPr>
              <a:buFont typeface="Wingdings" pitchFamily="2" charset="2"/>
              <a:buChar char="§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Civil and Road Works</a:t>
            </a:r>
          </a:p>
          <a:p>
            <a:pPr>
              <a:buFont typeface="Wingdings" pitchFamily="2" charset="2"/>
              <a:buChar char="§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Ocean Engineering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Slope Stabilization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External Electrical Works</a:t>
            </a:r>
          </a:p>
          <a:p>
            <a:pPr>
              <a:buFont typeface="Wingdings" pitchFamily="2" charset="2"/>
              <a:buChar char="§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IT Services (Database Center “Established Server Rooms” installation of 	CAT -6 cables)</a:t>
            </a:r>
          </a:p>
          <a:p>
            <a:pPr>
              <a:buFont typeface="Wingdings" pitchFamily="2" charset="2"/>
              <a:buChar char="§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Interior Designing &amp; Execution Services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44A039-11AB-474F-8746-9A34D1C39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8" name="Text Placeholder 119">
            <a:extLst>
              <a:ext uri="{FF2B5EF4-FFF2-40B4-BE49-F238E27FC236}">
                <a16:creationId xmlns:a16="http://schemas.microsoft.com/office/drawing/2014/main" id="{6E5B80C5-6B42-4867-88CC-660291DD3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D2A5B748-37FD-448D-997E-B1D332658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55548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74DD39-3228-44B0-922C-D0FA15DEDF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7" t="21262" r="12986" b="11681"/>
          <a:stretch/>
        </p:blipFill>
        <p:spPr>
          <a:xfrm>
            <a:off x="548640" y="707885"/>
            <a:ext cx="2042160" cy="936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 txBox="1">
            <a:spLocks/>
          </p:cNvSpPr>
          <p:nvPr/>
        </p:nvSpPr>
        <p:spPr>
          <a:xfrm>
            <a:off x="-1" y="1676400"/>
            <a:ext cx="10837333" cy="4801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64008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3472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F533D9-0BCF-411F-A4EB-70AB2F027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76699-AB8E-4F6E-8C29-600E519CF47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47B97D-957A-4A6D-8D2E-3E5937F8D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222152"/>
            <a:ext cx="9963150" cy="381000"/>
          </a:xfrm>
        </p:spPr>
        <p:txBody>
          <a:bodyPr>
            <a:normAutofit fontScale="90000"/>
          </a:bodyPr>
          <a:lstStyle/>
          <a:p>
            <a:r>
              <a:rPr lang="en-GB" sz="4000" b="1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Construction of Roads in DHA-5 Islamabad</a:t>
            </a:r>
            <a:b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7E29B2-8998-4CD2-9D3A-EBD3107AD0C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5023A-B42D-4944-AE35-1AECEF6C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981200"/>
            <a:ext cx="7723072" cy="3935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32243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D1E6E0-68BF-4A0C-B94A-1FBC0A705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DA3B2-E190-4C0E-9A20-A1EB86C5FC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Slide 18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B81BB2-AA3A-4A1E-A947-CDC3FB0C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600200"/>
            <a:ext cx="9963150" cy="533400"/>
          </a:xfrm>
        </p:spPr>
        <p:txBody>
          <a:bodyPr>
            <a:normAutofit fontScale="90000"/>
          </a:bodyPr>
          <a:lstStyle/>
          <a:p>
            <a:r>
              <a:rPr lang="en-GB" sz="4000" b="1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Construction of BIM Lab and New PG Block MCE </a:t>
            </a:r>
            <a:r>
              <a:rPr lang="en-GB" sz="4000" b="1" kern="1200" dirty="0" err="1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Risalpur</a:t>
            </a:r>
            <a:b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5F1AC-535B-4F1C-A48B-4D160995C1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17FA66-FAF1-4D47-B215-9A8B5CD6A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25" y="2235708"/>
            <a:ext cx="7648575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59803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D1E6E0-68BF-4A0C-B94A-1FBC0A705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DA3B2-E190-4C0E-9A20-A1EB86C5FC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B81BB2-AA3A-4A1E-A947-CDC3FB0C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600200"/>
            <a:ext cx="9963150" cy="533400"/>
          </a:xfrm>
        </p:spPr>
        <p:txBody>
          <a:bodyPr>
            <a:normAutofit fontScale="90000"/>
          </a:bodyPr>
          <a:lstStyle/>
          <a:p>
            <a:r>
              <a:rPr lang="en-GB" sz="4000" b="1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Construction of BIM Lab and New PG Block MCE </a:t>
            </a:r>
            <a:r>
              <a:rPr lang="en-GB" sz="4000" b="1" kern="1200" dirty="0" err="1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Risalpur</a:t>
            </a:r>
            <a:b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5F1AC-535B-4F1C-A48B-4D160995C1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DC397D-FF39-4018-911A-BDDF3D41C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133600"/>
            <a:ext cx="8095535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2499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0CD6D5-A05B-4461-B17F-B19103D96B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A4AF1-A8F9-4271-A649-F26E4DB8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76400"/>
            <a:ext cx="9906000" cy="3981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CAAFA-DF2D-4AE1-B012-B155B972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600200"/>
            <a:ext cx="9906000" cy="4057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5F063-FA89-4529-9238-4DA52160FC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>
              <a:solidFill>
                <a:srgbClr val="FFFF00">
                  <a:alpha val="0"/>
                </a:srgb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EC3926-0A15-472D-BDC3-694948E9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9963150" cy="1066800"/>
          </a:xfrm>
        </p:spPr>
        <p:txBody>
          <a:bodyPr>
            <a:noAutofit/>
          </a:bodyPr>
          <a:lstStyle/>
          <a:p>
            <a:r>
              <a:rPr lang="en-GB" sz="320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CAMP works of GE Army (</a:t>
            </a:r>
            <a:r>
              <a:rPr lang="en-GB" sz="3200" kern="1200" dirty="0" err="1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ll</a:t>
            </a:r>
            <a:r>
              <a:rPr lang="en-GB" sz="320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) of Hanif Line and Jabbar Flats </a:t>
            </a:r>
            <a:r>
              <a:rPr lang="en-GB" sz="3200" kern="1200" dirty="0" err="1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Dhamial</a:t>
            </a:r>
            <a:r>
              <a:rPr lang="en-GB" sz="320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 Camp,  Aviation Officers  Mess and Parade Line.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DCCE4-6A82-46D0-8713-1252D41D77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246CA8-349A-4A97-9D56-7BC2BA0C8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50" y="1866900"/>
            <a:ext cx="4787171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A6200-B08B-4086-AB16-1CE149667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346" y="1866900"/>
            <a:ext cx="5004529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936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D1E6E0-68BF-4A0C-B94A-1FBC0A705C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DA3B2-E190-4C0E-9A20-A1EB86C5FC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B81BB2-AA3A-4A1E-A947-CDC3FB0CB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1600200"/>
            <a:ext cx="9963150" cy="533400"/>
          </a:xfrm>
        </p:spPr>
        <p:txBody>
          <a:bodyPr>
            <a:normAutofit fontScale="90000"/>
          </a:bodyPr>
          <a:lstStyle/>
          <a:p>
            <a:r>
              <a:rPr lang="en-GB" sz="4000" b="1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Construction of BIM Lab and New PG Block MCE </a:t>
            </a:r>
            <a:r>
              <a:rPr lang="en-GB" sz="4000" b="1" kern="1200" dirty="0" err="1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Risalpur</a:t>
            </a:r>
            <a:b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5F1AC-535B-4F1C-A48B-4D160995C1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205A7-6D8D-4E85-BF51-6F598025A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133600"/>
            <a:ext cx="5791200" cy="403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60042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0CD6D5-A05B-4461-B17F-B19103D96B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6A4AF1-A8F9-4271-A649-F26E4DB85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76400"/>
            <a:ext cx="9906000" cy="3981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ACAAFA-DF2D-4AE1-B012-B155B972D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00200"/>
            <a:ext cx="9906000" cy="405765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5F063-FA89-4529-9238-4DA52160FCB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>
              <a:solidFill>
                <a:srgbClr val="FFFF00">
                  <a:alpha val="0"/>
                </a:srgb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CEC3926-0A15-472D-BDC3-694948E9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9963150" cy="1066800"/>
          </a:xfrm>
        </p:spPr>
        <p:txBody>
          <a:bodyPr>
            <a:noAutofit/>
          </a:bodyPr>
          <a:lstStyle/>
          <a:p>
            <a:r>
              <a:rPr lang="en-GB" sz="320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CAMP works of GE Army (</a:t>
            </a:r>
            <a:r>
              <a:rPr lang="en-GB" sz="3200" kern="1200" dirty="0" err="1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ll</a:t>
            </a:r>
            <a:r>
              <a:rPr lang="en-GB" sz="320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) of Hanif Line and Jabbar Flats </a:t>
            </a:r>
            <a:r>
              <a:rPr lang="en-GB" sz="3200" kern="1200" dirty="0" err="1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Dhamial</a:t>
            </a:r>
            <a:r>
              <a:rPr lang="en-GB" sz="320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 Camp,  Aviation Officers  Mess and Parade Line.</a:t>
            </a: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/>
                <a:ea typeface="+mn-ea"/>
                <a:cs typeface="+mn-cs"/>
              </a:rPr>
            </a:b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1DCCE4-6A82-46D0-8713-1252D41D77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B5E6D6-1985-47A1-929C-4FAE94107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50" y="1600200"/>
            <a:ext cx="9906000" cy="4457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43754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180D16-6CC9-4415-BC80-3A6710DC4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5C6D0-CF36-448C-9A19-DC1A46974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3468E3-0A08-452C-879B-08F141FC3F8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142DD6-82FE-4793-B849-F3D031AE6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972" y="685800"/>
            <a:ext cx="9536228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1753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BE49A-A2B8-7DC6-0079-38889C9E3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F9B3A5-0870-8B11-3EC6-29A767105C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266B0-77BA-DEB1-94B5-AE9C00833F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1C8827-1F72-7A26-637A-628B2721A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76200"/>
            <a:ext cx="996315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Guddu Barrage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B4679-78A8-ABCC-7E37-D6F08BE2F8F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uddu 2">
            <a:hlinkClick r:id="" action="ppaction://media"/>
            <a:extLst>
              <a:ext uri="{FF2B5EF4-FFF2-40B4-BE49-F238E27FC236}">
                <a16:creationId xmlns:a16="http://schemas.microsoft.com/office/drawing/2014/main" id="{DBD5A470-7281-2EE2-236B-4AF4EB6DCE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1894715"/>
            <a:ext cx="6019800" cy="3972685"/>
          </a:xfrm>
          <a:prstGeom prst="rect">
            <a:avLst/>
          </a:prstGeom>
        </p:spPr>
      </p:pic>
      <p:pic>
        <p:nvPicPr>
          <p:cNvPr id="9" name="guddu 3">
            <a:hlinkClick r:id="" action="ppaction://media"/>
            <a:extLst>
              <a:ext uri="{FF2B5EF4-FFF2-40B4-BE49-F238E27FC236}">
                <a16:creationId xmlns:a16="http://schemas.microsoft.com/office/drawing/2014/main" id="{7CDF32D3-5880-7EC0-338F-8DEB0DCC27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00800" y="914401"/>
            <a:ext cx="5505450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0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ABEA7-0295-E133-0D08-2D3717074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9319F2-F846-1CD7-8B4E-A4B2EF3C3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18397-930E-3685-6957-952BF0A30FC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E88E08-DF63-3ADC-8E71-C9271A116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76200"/>
            <a:ext cx="996315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GUDDU BARRAGE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4076B4-A014-65B6-4D33-B80B4F40A78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guddu 4">
            <a:hlinkClick r:id="" action="ppaction://media"/>
            <a:extLst>
              <a:ext uri="{FF2B5EF4-FFF2-40B4-BE49-F238E27FC236}">
                <a16:creationId xmlns:a16="http://schemas.microsoft.com/office/drawing/2014/main" id="{9CFC9F8E-AE4C-5893-A26D-5D4FECCAE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990600"/>
            <a:ext cx="6019800" cy="3810000"/>
          </a:xfrm>
          <a:prstGeom prst="rect">
            <a:avLst/>
          </a:prstGeom>
        </p:spPr>
      </p:pic>
      <p:pic>
        <p:nvPicPr>
          <p:cNvPr id="9" name="guddu 5">
            <a:hlinkClick r:id="" action="ppaction://media"/>
            <a:extLst>
              <a:ext uri="{FF2B5EF4-FFF2-40B4-BE49-F238E27FC236}">
                <a16:creationId xmlns:a16="http://schemas.microsoft.com/office/drawing/2014/main" id="{E124D2B8-506D-D823-BA7C-DC4D6D287D7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86550" y="2514600"/>
            <a:ext cx="5093401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6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BC9AD-919C-C50F-F7FF-9F7D1E83C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872D9E-D947-8B91-AB78-22B2DA8C56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C62B9-EF66-A211-DBD9-729439521D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9DA3848-6EEE-9FB0-DA93-AEE84A8E5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76200"/>
            <a:ext cx="9963150" cy="838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BREIFING TO ENC AT GRAVING DOCK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72E0F-1F43-62BB-3E92-CB988C7397A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1244BD7-EC97-CCC9-590F-ECF27E5B8D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69D303-042A-4778-A4D0-0F04D11DA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84" y="3428999"/>
            <a:ext cx="5334741" cy="3153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E7F242-2F85-01BA-0C10-AE730A93E5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270" y="3428999"/>
            <a:ext cx="5374110" cy="3153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477369-7CF0-264E-CFA7-5E1AB1E61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681461"/>
            <a:ext cx="6046671" cy="30523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0429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A46FD-2ECA-4780-9230-8797CEB528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308086"/>
            <a:ext cx="10288693" cy="43213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Vision</a:t>
            </a:r>
          </a:p>
          <a:p>
            <a:pPr marL="0" indent="0">
              <a:buNone/>
            </a:pPr>
            <a:r>
              <a:rPr lang="en-US" sz="3800" i="1" dirty="0">
                <a:latin typeface="Times New Roman" panose="02020603050405020304" pitchFamily="18" charset="0"/>
                <a:ea typeface="DengXian" panose="02010600030101010101" pitchFamily="2" charset="-122"/>
              </a:rPr>
              <a:t>	Our Moto is </a:t>
            </a:r>
            <a:r>
              <a:rPr lang="en-US" sz="3800" i="1" dirty="0">
                <a:solidFill>
                  <a:srgbClr val="00B0F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“</a:t>
            </a:r>
            <a:r>
              <a:rPr lang="en-US" sz="3800" b="1" i="1" dirty="0">
                <a:solidFill>
                  <a:srgbClr val="00B0F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We believe in quality not in quantity</a:t>
            </a:r>
            <a:r>
              <a:rPr lang="en-US" sz="3800" i="1" dirty="0">
                <a:solidFill>
                  <a:srgbClr val="00B0F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”</a:t>
            </a:r>
          </a:p>
          <a:p>
            <a:pPr marL="0" indent="0">
              <a:buNone/>
            </a:pP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The success story of M/S FESCO </a:t>
            </a:r>
            <a:r>
              <a:rPr lang="en-US" sz="3200" i="1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Fahad Engineering Service Pvt. Ltd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continues with a vision of state of art technology, hard work with dedicated and qualified teams having highly professional background, vision and innovative skills.</a:t>
            </a:r>
          </a:p>
          <a:p>
            <a:pPr marL="0" indent="0">
              <a:buNone/>
            </a:pPr>
            <a:endParaRPr lang="en-US" sz="26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AE606-C0FC-49ED-BE74-1B5B33DF0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4</a:t>
            </a:fld>
            <a:endParaRPr lang="en-US" noProof="0" dirty="0"/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99779A75-C173-493D-BBD8-C8AF3422D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4572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E168C-3BF8-44ED-9C8E-08B4AF31B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548640" y="664154"/>
            <a:ext cx="2042160" cy="98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 txBox="1">
            <a:spLocks/>
          </p:cNvSpPr>
          <p:nvPr/>
        </p:nvSpPr>
        <p:spPr>
          <a:xfrm>
            <a:off x="-1" y="1676400"/>
            <a:ext cx="10837333" cy="4801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64008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530634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417A6-006E-A498-CEEE-956CA2A2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B0EA64-CEBA-0D9A-7A47-AC8A766B42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C16CD-8082-1E31-8912-443FCFB1C9D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5A0E66D-0C78-B159-D344-2260952E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76200"/>
            <a:ext cx="996315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Graving Dock at </a:t>
            </a:r>
            <a:r>
              <a:rPr lang="en-US" dirty="0" err="1">
                <a:solidFill>
                  <a:srgbClr val="FFFF00"/>
                </a:solidFill>
              </a:rPr>
              <a:t>pn</a:t>
            </a:r>
            <a:r>
              <a:rPr lang="en-US" dirty="0">
                <a:solidFill>
                  <a:srgbClr val="FFFF00"/>
                </a:solidFill>
              </a:rPr>
              <a:t> Dockyard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86A3C-B6A7-D0D6-E159-15BDFF77847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075F00-3763-30CF-90DB-2BC22E8B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488850"/>
            <a:ext cx="5581649" cy="4454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0A6A1-0C5B-1AE8-0AB9-584ACEA71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1488850"/>
            <a:ext cx="5715000" cy="44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30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E8C4D6-D13C-F54E-1C0C-A9878C36AA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C268E-5F09-2FBA-5453-0AAC9245C8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A06086-1CC1-4472-16AA-C01F2753D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76200"/>
            <a:ext cx="996315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Graving Dock at </a:t>
            </a:r>
            <a:r>
              <a:rPr lang="en-US" dirty="0" err="1">
                <a:solidFill>
                  <a:srgbClr val="FFFF00"/>
                </a:solidFill>
              </a:rPr>
              <a:t>pn</a:t>
            </a:r>
            <a:r>
              <a:rPr lang="en-US" dirty="0">
                <a:solidFill>
                  <a:srgbClr val="FFFF00"/>
                </a:solidFill>
              </a:rPr>
              <a:t> Dockyard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E3863-3F21-B070-9913-0DACAC71B2B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7EA36-B573-BD36-53CD-B8E796B43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488850"/>
            <a:ext cx="5219700" cy="44547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CF93D8-6589-B1C5-D5B8-008D5F0EC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1" y="1488850"/>
            <a:ext cx="5695949" cy="445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99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2B0E8-B1DB-2EE8-2817-6F45B8F33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E3CAE3-1187-5CE5-66B8-101FB5F30D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7A777-2764-2971-79B6-2A6AE0B47D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CEF5FA-550C-E78A-8054-9A386E6D2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533400"/>
            <a:ext cx="9963150" cy="6858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BREIFING AT 737 WORKSHOP &amp; VSD OF DCNS (ADMIN ) &amp; COMLOG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2D1DBE-C0C4-C903-BE92-CBFF3B97AB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EB89E-F04A-E250-8021-8CE45EF2E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03" y="1818834"/>
            <a:ext cx="5143500" cy="4719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2BF37C-5B88-05E6-7CD2-A13C738C6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732" y="1818833"/>
            <a:ext cx="5906489" cy="47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66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089E6-350A-82DE-6B1C-8B759812B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0656D8-18FC-3477-5A39-43D4D08883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0BE873-CCA2-D8F0-566E-459F1B40FC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9DA28E-2887-21C1-6CBF-A748D19AA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76200"/>
            <a:ext cx="996315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CONSTRUCTION OF COLLEGE AT HANIF SRE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8DB4FF-FA52-02B4-B84B-11872AA809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059CF-1C1D-60FF-D7ED-95ABF92ED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76350"/>
            <a:ext cx="113538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97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768FB-B83F-6D2C-AD3D-5E8CEDD9F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9366842-D910-4B94-E38D-7263F240A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965FC756-8CD6-E2C0-363C-566BF0B0F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72857F6-3CCD-5C05-26B9-DEA87F8DA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698486"/>
          <a:ext cx="9966960" cy="416027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</a:tblGrid>
              <a:tr h="6942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 of Project / Place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Client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Year of Commence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1112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Construction of Jamia Mosque sector F Dha 2 Islamabad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568112"/>
                  </a:ext>
                </a:extLst>
              </a:tr>
              <a:tr h="1112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Slope stabilization at Street 16 East &amp; West Side DHA 4 Islamabad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63560"/>
                  </a:ext>
                </a:extLst>
              </a:tr>
              <a:tr h="1112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Slope stabilization at street 69 &amp; 70 Sector B DHA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9144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F3F315D8-5506-F8FF-E8B3-71DD843F8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0" y="563634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458EDE-437B-EA27-9407-7BE9031D6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839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6BA4CE-8BD2-419E-A270-15A0EFE01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C0F25050-A2F4-4F04-ACDB-1E6965034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130FA9-9682-4FC0-84C0-A1E09669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070370"/>
              </p:ext>
            </p:extLst>
          </p:nvPr>
        </p:nvGraphicFramePr>
        <p:xfrm>
          <a:off x="533400" y="1698486"/>
          <a:ext cx="9966960" cy="416027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</a:tblGrid>
              <a:tr h="6942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 of Project / Place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Client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Year of Commence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1112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Slope Stabilization Of Main Musharaf Road using Corrugated pipes and Nailing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Systems DHA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9568112"/>
                  </a:ext>
                </a:extLst>
              </a:tr>
              <a:tr h="1112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Strengthening of Retaining Wall in sawn River DHA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DHA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63560"/>
                  </a:ext>
                </a:extLst>
              </a:tr>
              <a:tr h="1112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 Constructions of 5 PO Blocks at Abbas SRE PNAD Mauripur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PAK Navy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9144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DE7380C-C1EA-4B73-BFBE-8254CF95F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0" y="563634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5090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8C3BB-1532-5E85-2D25-72F255978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A5836D9-B7B6-647A-CB76-D4A65B127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w Cen MT Condensed"/>
              <a:ea typeface="+mn-ea"/>
              <a:cs typeface="+mn-cs"/>
            </a:endParaRPr>
          </a:p>
        </p:txBody>
      </p:sp>
      <p:sp>
        <p:nvSpPr>
          <p:cNvPr id="12" name="Text Placeholder 119">
            <a:extLst>
              <a:ext uri="{FF2B5EF4-FFF2-40B4-BE49-F238E27FC236}">
                <a16:creationId xmlns:a16="http://schemas.microsoft.com/office/drawing/2014/main" id="{C20CE8C4-86B6-38D4-8C36-2277CD611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0"/>
                </a:prstClr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340B295-7ACF-FE81-CA56-BF54C0E7B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329065"/>
              </p:ext>
            </p:extLst>
          </p:nvPr>
        </p:nvGraphicFramePr>
        <p:xfrm>
          <a:off x="533400" y="1698486"/>
          <a:ext cx="9966960" cy="304783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3698606507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420337942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923939207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4275484518"/>
                    </a:ext>
                  </a:extLst>
                </a:gridCol>
              </a:tblGrid>
              <a:tr h="6942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Type of Project / Place</a:t>
                      </a:r>
                      <a:endParaRPr kumimoji="0" lang="en-GB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Client</a:t>
                      </a:r>
                      <a:endParaRPr kumimoji="0" lang="en-GB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Tw Cen M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w Cen MT"/>
                          <a:ea typeface="+mn-ea"/>
                          <a:cs typeface="+mn-cs"/>
                        </a:rPr>
                        <a:t>Year of Commence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8721535"/>
                  </a:ext>
                </a:extLst>
              </a:tr>
              <a:tr h="1112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Supply &amp; Installation of Gantry Crane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Of 15 tonnes HE Surface at PN Dockyard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Pak Navy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8663560"/>
                  </a:ext>
                </a:extLst>
              </a:tr>
              <a:tr h="11124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noProof="0" dirty="0"/>
                        <a:t> Construction of Peri Scope Clean room at PN Dockyard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Pak Navy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 Million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491441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3106B88C-FE10-FCA8-8D00-5B43BE9D5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0" y="563634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4346A4-13AB-08B8-4BD5-5D88F704C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IN Progress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963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81533-C0BB-C80B-56AE-F1A1B9D70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0EBB86-F4F6-B804-BCCB-7D140EE4F2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466E5-5678-7939-3C6A-3B6290AC9F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495F06-26C9-7855-D84C-0EF922A4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76200"/>
            <a:ext cx="996315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CONSTRUCTION OF PO BLOCKS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2BBB3-CBAB-C43E-8848-7A6BE1B7362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028842-B61C-A3A1-009A-0447DF43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66800"/>
            <a:ext cx="112014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331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079DE-D551-6E69-5FEA-ECF0F5ABF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15369F-6660-7F16-A226-89B772FD8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75957-EC14-A9E1-1AA6-2F5CCD45B0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EAC042-7A21-5775-BF45-7BCD3D05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50" y="76200"/>
            <a:ext cx="996315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CONSTRUCTION OF JAMIA MOSQUE DHA II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C9B24-DF5B-6A58-FBA3-28EE429B525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D003E-5537-589B-E93F-595471C9E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1219200"/>
            <a:ext cx="5780314" cy="4876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E5AA62-6272-BAE3-E602-3CEBBB064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743" y="1225880"/>
            <a:ext cx="530134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837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6616B-3E3A-4B8F-C4D5-89E2CAAC9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EF3267-1146-4AB3-8815-6FBB0B571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399EDD-3B5D-FBC5-B66A-27673FFD248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9523806-B55B-4062-2937-36C72879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76200"/>
            <a:ext cx="11486498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SLOPE STABALIZATION DHA IV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B26850-897F-4CE4-1A86-786FF456473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D619D9-88A5-85A1-A827-D29F857C3A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342900"/>
            <a:ext cx="4304648" cy="6172200"/>
          </a:xfrm>
          <a:prstGeom prst="rect">
            <a:avLst/>
          </a:prstGeom>
        </p:spPr>
      </p:pic>
      <p:pic>
        <p:nvPicPr>
          <p:cNvPr id="10" name="DHA4 1">
            <a:hlinkClick r:id="" action="ppaction://media"/>
            <a:extLst>
              <a:ext uri="{FF2B5EF4-FFF2-40B4-BE49-F238E27FC236}">
                <a16:creationId xmlns:a16="http://schemas.microsoft.com/office/drawing/2014/main" id="{D452A9ED-0219-94C9-034E-77BB8DAC6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170" y="990600"/>
            <a:ext cx="6772658" cy="2596703"/>
          </a:xfrm>
          <a:prstGeom prst="rect">
            <a:avLst/>
          </a:prstGeom>
        </p:spPr>
      </p:pic>
      <p:pic>
        <p:nvPicPr>
          <p:cNvPr id="11" name="DHA4 2">
            <a:hlinkClick r:id="" action="ppaction://media"/>
            <a:extLst>
              <a:ext uri="{FF2B5EF4-FFF2-40B4-BE49-F238E27FC236}">
                <a16:creationId xmlns:a16="http://schemas.microsoft.com/office/drawing/2014/main" id="{22C8475E-F9F2-FC2B-ABB2-2208C365FA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0940" y="3644453"/>
            <a:ext cx="6772658" cy="29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A46FD-2ECA-4780-9230-8797CEB528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308086"/>
            <a:ext cx="10288693" cy="43213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acquaint you  about “FESCO </a:t>
            </a:r>
            <a:r>
              <a:rPr lang="en-US" sz="3200" i="1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Fahad Engineering Service Pvt. Ltd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organization, capabilities ,available manpower / equipment, completed projects and its achievements</a:t>
            </a:r>
          </a:p>
          <a:p>
            <a:pPr marL="0" indent="0" algn="just">
              <a:buNone/>
            </a:pP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A0437-4DC6-4251-B053-047CAA8C5C5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1" y="1676400"/>
            <a:ext cx="10837333" cy="480131"/>
          </a:xfrm>
        </p:spPr>
        <p:txBody>
          <a:bodyPr/>
          <a:lstStyle/>
          <a:p>
            <a:r>
              <a:rPr lang="en-US" sz="2800" b="1" dirty="0"/>
              <a:t>AIM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AE606-C0FC-49ED-BE74-1B5B33DF0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5</a:t>
            </a:fld>
            <a:endParaRPr lang="en-US" noProof="0" dirty="0"/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99779A75-C173-493D-BBD8-C8AF3422D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4572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E168C-3BF8-44ED-9C8E-08B4AF31B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548640" y="664154"/>
            <a:ext cx="2042160" cy="98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96559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23383-53DB-991E-9043-B06AC6869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F6A2B7-B7A2-CC46-EDD9-9F1FD76E66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CA56-528C-71D9-EB97-A845C213B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5750" y="133350"/>
            <a:ext cx="11620500" cy="6591300"/>
          </a:xfrm>
        </p:spPr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A207AF-009C-C830-0C46-3F0A28437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76200"/>
            <a:ext cx="1148649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SLOPE STABALIZATION DHA III CORRUGATED PIPE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930E7-E0F5-C98E-A1FA-570A5D9BCA0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DHA 3 SLOPE 1">
            <a:hlinkClick r:id="" action="ppaction://media"/>
            <a:extLst>
              <a:ext uri="{FF2B5EF4-FFF2-40B4-BE49-F238E27FC236}">
                <a16:creationId xmlns:a16="http://schemas.microsoft.com/office/drawing/2014/main" id="{4955AC15-2F46-E959-E14F-259D7470A1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60960" y="981075"/>
            <a:ext cx="5181600" cy="2447925"/>
          </a:xfrm>
          <a:prstGeom prst="rect">
            <a:avLst/>
          </a:prstGeom>
        </p:spPr>
      </p:pic>
      <p:pic>
        <p:nvPicPr>
          <p:cNvPr id="8" name="DHA 3 SLOPE 2">
            <a:hlinkClick r:id="" action="ppaction://media"/>
            <a:extLst>
              <a:ext uri="{FF2B5EF4-FFF2-40B4-BE49-F238E27FC236}">
                <a16:creationId xmlns:a16="http://schemas.microsoft.com/office/drawing/2014/main" id="{E350859A-9138-CF8A-D744-F6B5D236C4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9752" y="981075"/>
            <a:ext cx="5753100" cy="5648325"/>
          </a:xfrm>
          <a:prstGeom prst="rect">
            <a:avLst/>
          </a:prstGeom>
        </p:spPr>
      </p:pic>
      <p:pic>
        <p:nvPicPr>
          <p:cNvPr id="9" name="DHA 3 SLOPE 3">
            <a:hlinkClick r:id="" action="ppaction://media"/>
            <a:extLst>
              <a:ext uri="{FF2B5EF4-FFF2-40B4-BE49-F238E27FC236}">
                <a16:creationId xmlns:a16="http://schemas.microsoft.com/office/drawing/2014/main" id="{50F9C800-686C-6F55-F0A5-8D5965BBB93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60960" y="3486150"/>
            <a:ext cx="5211288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3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219A0-09F2-49B2-8FF4-6456FD6C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1939828"/>
            <a:ext cx="7086740" cy="707886"/>
          </a:xfrm>
        </p:spPr>
        <p:txBody>
          <a:bodyPr/>
          <a:lstStyle/>
          <a:p>
            <a:r>
              <a:rPr lang="en-US" b="1" dirty="0"/>
              <a:t>             Bank guarantee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C70E3-DE8C-4503-B162-D82B3A436B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51</a:t>
            </a:fld>
            <a:endParaRPr lang="en-US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6D370E-57BC-4CBA-BDD7-723361DF0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7" t="21262" r="12986" b="11681"/>
          <a:stretch/>
        </p:blipFill>
        <p:spPr>
          <a:xfrm>
            <a:off x="152400" y="480956"/>
            <a:ext cx="1881126" cy="1652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9AE1F7-ADA3-4537-B909-317160E77ADA}"/>
              </a:ext>
            </a:extLst>
          </p:cNvPr>
          <p:cNvSpPr txBox="1"/>
          <p:nvPr/>
        </p:nvSpPr>
        <p:spPr>
          <a:xfrm>
            <a:off x="779928" y="3392606"/>
            <a:ext cx="9811872" cy="2110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FESCO </a:t>
            </a:r>
            <a:r>
              <a:rPr lang="en-US" sz="2800" b="1" i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FAHAD ENGINEERING SERVICES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Pvt Ltd financially sound to run any kind of Project.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i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We have Bank Guarantee from Habib Metropolitan Bank.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800" i="1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We have Bank Guarantee from JS Bank.</a:t>
            </a:r>
            <a:endParaRPr lang="en-US" sz="2800" i="1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373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64320-27B4-418F-8185-006515F11A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32591-462B-4738-9B4F-16F08A3FC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22" y="3007042"/>
            <a:ext cx="4645555" cy="3394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CE091-5089-438F-AA04-EE652B073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22" y="1547624"/>
            <a:ext cx="4645555" cy="4853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1BC22-405F-4B3C-ACC5-77E15F368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22" y="456942"/>
            <a:ext cx="4645555" cy="59441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B8C84-D1B9-4075-8B3B-B15EC3469E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05243" y="85534"/>
            <a:ext cx="11620500" cy="659130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 FESCO FAHAD ENGINEERING SERVICES Pvt Ltd financially sound to any kind of Project. We have Bank Guarantee from Habib Metropolitan Bank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BCA19C-806B-4B06-B40D-EA49B46E0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4150" y="515399"/>
            <a:ext cx="7562850" cy="9494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Guarantee letter from Habib metro bank  </a:t>
            </a:r>
            <a:endParaRPr lang="en-US" sz="49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ED6C1-F6AA-4D07-8A71-030D4330E1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E7380C-C1EA-4B73-BFBE-8254CF95F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472440" y="181166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85347F-B0DD-403E-8E10-F5921E2E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436" y="1731515"/>
            <a:ext cx="6292114" cy="429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45A20E85-B603-431C-92C0-6A757C903E66}"/>
              </a:ext>
            </a:extLst>
          </p:cNvPr>
          <p:cNvSpPr txBox="1">
            <a:spLocks/>
          </p:cNvSpPr>
          <p:nvPr/>
        </p:nvSpPr>
        <p:spPr>
          <a:xfrm>
            <a:off x="782025" y="5791201"/>
            <a:ext cx="501866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274239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49823C-7C8D-4D48-BB2D-0794A5A869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78127-0219-4E50-8ED1-EA2E05A86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459" y="2871167"/>
            <a:ext cx="1963082" cy="11156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24309-59A6-4C80-B59C-19FC7F01A38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CE131F-731C-4DB5-8DB8-FFBCCDC4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955452"/>
            <a:ext cx="9963150" cy="8382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guarantee letter Js bank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41995E-DF8B-4040-8B13-E4B366D6617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56A32C-1AB1-4A56-81DF-1AF61E5EBA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533400" y="294036"/>
            <a:ext cx="1965960" cy="1499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EE804307-2633-465F-A5AD-C81B73765D1C}"/>
              </a:ext>
            </a:extLst>
          </p:cNvPr>
          <p:cNvSpPr txBox="1">
            <a:spLocks/>
          </p:cNvSpPr>
          <p:nvPr/>
        </p:nvSpPr>
        <p:spPr>
          <a:xfrm>
            <a:off x="945934" y="5791201"/>
            <a:ext cx="501866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23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32DC2D-5E94-4C5A-80B3-FEBB49A884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916287"/>
            <a:ext cx="8656522" cy="4255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7436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64320-27B4-418F-8185-006515F11A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32591-462B-4738-9B4F-16F08A3FC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22" y="3007042"/>
            <a:ext cx="4645555" cy="3394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CE091-5089-438F-AA04-EE652B073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22" y="1547624"/>
            <a:ext cx="4645555" cy="4853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D1BC22-405F-4B3C-ACC5-77E15F368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222" y="456942"/>
            <a:ext cx="4645555" cy="59441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B8C84-D1B9-4075-8B3B-B15EC3469E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 FESCO FAHAD ENGINEERING SERVICES Pvt Ltd financially sound to any kind of Project. We have Bank Guarantee from Habib Metropolitan Bank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BCA19C-806B-4B06-B40D-EA49B46E0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515399"/>
            <a:ext cx="8077200" cy="6979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Undertaking from CEO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ED6C1-F6AA-4D07-8A71-030D4330E1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E7380C-C1EA-4B73-BFBE-8254CF95F0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472440" y="181166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2475ED-4D3E-48BD-B710-C4B15E753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1172690"/>
            <a:ext cx="8534399" cy="51699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F874AD35-D878-4729-B2FD-E5924473504E}"/>
              </a:ext>
            </a:extLst>
          </p:cNvPr>
          <p:cNvSpPr txBox="1">
            <a:spLocks/>
          </p:cNvSpPr>
          <p:nvPr/>
        </p:nvSpPr>
        <p:spPr>
          <a:xfrm>
            <a:off x="945934" y="5791201"/>
            <a:ext cx="501866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1786432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664320-27B4-418F-8185-006515F11A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B8C84-D1B9-4075-8B3B-B15EC3469E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BCA19C-806B-4B06-B40D-EA49B46E0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50" y="597408"/>
            <a:ext cx="10039350" cy="1993392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AWARDs AND Achievements </a:t>
            </a:r>
            <a:br>
              <a:rPr lang="en-US" sz="3200" b="1" dirty="0"/>
            </a:br>
            <a:r>
              <a:rPr lang="en-US" sz="2000" b="1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Lt Gen Khalid Asghar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000" b="1" i="1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ngineer-in-Chief</a:t>
            </a:r>
            <a:r>
              <a:rPr lang="en-US" sz="2000" b="1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awarded shield on 18 Oct 2017 in MCE  </a:t>
            </a:r>
            <a:r>
              <a:rPr lang="en-US" sz="2000" b="1" cap="non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Risalpur</a:t>
            </a:r>
            <a:r>
              <a:rPr lang="en-US" sz="2000" b="1" cap="non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construction of BIM lab and old PG Block </a:t>
            </a:r>
            <a:endParaRPr lang="en-US" sz="49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ED6C1-F6AA-4D07-8A71-030D4330E12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E7380C-C1EA-4B73-BFBE-8254CF95F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7" t="21262" r="12986" b="11681"/>
          <a:stretch/>
        </p:blipFill>
        <p:spPr>
          <a:xfrm>
            <a:off x="472440" y="181166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E2C0FC-3D49-4FB3-9F69-9A9421ABD3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9" t="7248" r="16170" b="7752"/>
          <a:stretch/>
        </p:blipFill>
        <p:spPr>
          <a:xfrm rot="16200000">
            <a:off x="3761905" y="942505"/>
            <a:ext cx="4363388" cy="6705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ED349102-3028-493D-AB91-129E154AC375}"/>
              </a:ext>
            </a:extLst>
          </p:cNvPr>
          <p:cNvSpPr txBox="1">
            <a:spLocks/>
          </p:cNvSpPr>
          <p:nvPr/>
        </p:nvSpPr>
        <p:spPr>
          <a:xfrm>
            <a:off x="945934" y="5791201"/>
            <a:ext cx="501866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2484933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FBCF731-478B-42B2-B3C6-ECCC3D68E0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29286" cy="6858000"/>
          </a:xfrm>
        </p:spPr>
      </p:pic>
      <p:sp>
        <p:nvSpPr>
          <p:cNvPr id="74" name="Text Placeholder 73">
            <a:extLst>
              <a:ext uri="{FF2B5EF4-FFF2-40B4-BE49-F238E27FC236}">
                <a16:creationId xmlns:a16="http://schemas.microsoft.com/office/drawing/2014/main" id="{C20719F7-6849-4C36-ACDB-C1AE2AAC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599" y="609600"/>
            <a:ext cx="4876799" cy="624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CF39D3B5-ABDB-4DFF-8107-EF97569C9B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>
                <a:solidFill>
                  <a:srgbClr val="00B0F0"/>
                </a:solidFill>
              </a:rPr>
              <a:t>“</a:t>
            </a:r>
            <a:r>
              <a:rPr lang="en-US" b="1" i="1" cap="none" dirty="0">
                <a:solidFill>
                  <a:srgbClr val="00B0F0"/>
                </a:solidFill>
                <a:latin typeface="Times New Roman" panose="02020603050405020304" pitchFamily="18" charset="0"/>
                <a:ea typeface="DengXian" panose="02010600030101010101" pitchFamily="2" charset="-122"/>
              </a:rPr>
              <a:t>W</a:t>
            </a:r>
            <a:r>
              <a:rPr lang="en-US" sz="4000" b="1" i="1" cap="none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e believe in quality not in quantity</a:t>
            </a:r>
            <a:r>
              <a:rPr lang="en-US" cap="none" dirty="0">
                <a:solidFill>
                  <a:srgbClr val="00B0F0"/>
                </a:solidFill>
              </a:rPr>
              <a:t>”</a:t>
            </a:r>
          </a:p>
        </p:txBody>
      </p:sp>
      <p:sp>
        <p:nvSpPr>
          <p:cNvPr id="75" name="Text Placeholder 74">
            <a:extLst>
              <a:ext uri="{FF2B5EF4-FFF2-40B4-BE49-F238E27FC236}">
                <a16:creationId xmlns:a16="http://schemas.microsoft.com/office/drawing/2014/main" id="{6488F643-327C-4A41-9703-B4932AF5A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8EE4272D-3A75-4E40-B1D6-C8D1636AB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04A950-742E-4F51-BE86-6D7F8C265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7" t="21262" r="12986" b="11681"/>
          <a:stretch/>
        </p:blipFill>
        <p:spPr>
          <a:xfrm>
            <a:off x="7391400" y="2971800"/>
            <a:ext cx="3200400" cy="2782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10B1BD0E-755C-45AD-B25C-B7EDEC64EFFD}"/>
              </a:ext>
            </a:extLst>
          </p:cNvPr>
          <p:cNvSpPr txBox="1">
            <a:spLocks/>
          </p:cNvSpPr>
          <p:nvPr/>
        </p:nvSpPr>
        <p:spPr>
          <a:xfrm>
            <a:off x="223290" y="6477000"/>
            <a:ext cx="501866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3202840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672A871-3943-4432-992A-FF7A9B8108A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119A1-3FC8-4C44-8FAE-71C1AEB72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0600" y="1498936"/>
            <a:ext cx="6781800" cy="53590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EBFA16-FFB0-40DF-8CB8-94464B2C2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CF665C-521B-41C4-B17E-F7E359FB9D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55000" lnSpcReduction="20000"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E7380C-C1EA-4B73-BFBE-8254CF95F0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67" t="21262" r="12986" b="11681"/>
          <a:stretch/>
        </p:blipFill>
        <p:spPr>
          <a:xfrm>
            <a:off x="472440" y="181166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422341" y="4343400"/>
            <a:ext cx="571536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</a:t>
            </a:r>
            <a:endParaRPr lang="en-US" sz="60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2F4DC40-C16E-4317-896D-EF458101D817}"/>
              </a:ext>
            </a:extLst>
          </p:cNvPr>
          <p:cNvSpPr txBox="1">
            <a:spLocks/>
          </p:cNvSpPr>
          <p:nvPr/>
        </p:nvSpPr>
        <p:spPr>
          <a:xfrm>
            <a:off x="349750" y="6295834"/>
            <a:ext cx="501866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11759872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A46FD-2ECA-4780-9230-8797CEB5284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0" y="2317210"/>
            <a:ext cx="11186160" cy="454078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AE606-C0FC-49ED-BE74-1B5B33DF0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endParaRPr lang="en-US" noProof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Placeholder 5">
            <a:extLst>
              <a:ext uri="{FF2B5EF4-FFF2-40B4-BE49-F238E27FC236}">
                <a16:creationId xmlns:a16="http://schemas.microsoft.com/office/drawing/2014/main" id="{99779A75-C173-493D-BBD8-C8AF3422D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4572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6E168C-3BF8-44ED-9C8E-08B4AF31B2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548640" y="664154"/>
            <a:ext cx="2042160" cy="98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BC7D9768-3848-44F4-A95C-E8899381C429}"/>
              </a:ext>
            </a:extLst>
          </p:cNvPr>
          <p:cNvSpPr/>
          <p:nvPr/>
        </p:nvSpPr>
        <p:spPr>
          <a:xfrm>
            <a:off x="4744323" y="2299650"/>
            <a:ext cx="1169194" cy="587513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56744475-1E3E-4B44-95C5-C894E6B2CF2A}"/>
              </a:ext>
            </a:extLst>
          </p:cNvPr>
          <p:cNvSpPr/>
          <p:nvPr/>
        </p:nvSpPr>
        <p:spPr>
          <a:xfrm>
            <a:off x="949152" y="4231826"/>
            <a:ext cx="2116767" cy="654355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DAE Electrical Engineer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360034E-1B94-40CC-B498-E42563B19B17}"/>
              </a:ext>
            </a:extLst>
          </p:cNvPr>
          <p:cNvSpPr/>
          <p:nvPr/>
        </p:nvSpPr>
        <p:spPr>
          <a:xfrm>
            <a:off x="7250904" y="3302700"/>
            <a:ext cx="1969296" cy="58751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Civil Engineer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FCE927E-A1A7-415C-90CC-90AFDC580BE9}"/>
              </a:ext>
            </a:extLst>
          </p:cNvPr>
          <p:cNvSpPr/>
          <p:nvPr/>
        </p:nvSpPr>
        <p:spPr>
          <a:xfrm>
            <a:off x="4516119" y="3320833"/>
            <a:ext cx="1625601" cy="623131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Managing Director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9C61EBB-F884-4AD8-ABED-DFB538AD92AD}"/>
              </a:ext>
            </a:extLst>
          </p:cNvPr>
          <p:cNvSpPr/>
          <p:nvPr/>
        </p:nvSpPr>
        <p:spPr>
          <a:xfrm>
            <a:off x="4532135" y="5103069"/>
            <a:ext cx="1593568" cy="516709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Accountant</a:t>
            </a:r>
            <a:r>
              <a:rPr lang="en-US" sz="1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7DA5E0D-F697-433A-B375-0E30C5D0B225}"/>
              </a:ext>
            </a:extLst>
          </p:cNvPr>
          <p:cNvSpPr/>
          <p:nvPr/>
        </p:nvSpPr>
        <p:spPr>
          <a:xfrm>
            <a:off x="4429108" y="5776119"/>
            <a:ext cx="1799621" cy="623132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Marketing Manager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26E3107-C1AE-461C-BA6C-41066E458015}"/>
              </a:ext>
            </a:extLst>
          </p:cNvPr>
          <p:cNvSpPr/>
          <p:nvPr/>
        </p:nvSpPr>
        <p:spPr>
          <a:xfrm>
            <a:off x="7112682" y="4237265"/>
            <a:ext cx="2245739" cy="58751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DAE Civil Engineer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F01F7DA-5921-4F36-A4B5-EF0E0DB10654}"/>
              </a:ext>
            </a:extLst>
          </p:cNvPr>
          <p:cNvSpPr/>
          <p:nvPr/>
        </p:nvSpPr>
        <p:spPr>
          <a:xfrm>
            <a:off x="6883871" y="5754700"/>
            <a:ext cx="1218912" cy="58751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Forman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F80C915-9F2C-4268-AEFE-63E379231238}"/>
              </a:ext>
            </a:extLst>
          </p:cNvPr>
          <p:cNvSpPr/>
          <p:nvPr/>
        </p:nvSpPr>
        <p:spPr>
          <a:xfrm>
            <a:off x="941539" y="3338641"/>
            <a:ext cx="2119960" cy="587513"/>
          </a:xfrm>
          <a:prstGeom prst="rect">
            <a:avLst/>
          </a:prstGeom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Electrical Engineer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B9D5288-F13A-45D8-9235-45C01384FD26}"/>
              </a:ext>
            </a:extLst>
          </p:cNvPr>
          <p:cNvSpPr/>
          <p:nvPr/>
        </p:nvSpPr>
        <p:spPr>
          <a:xfrm>
            <a:off x="8275110" y="5771007"/>
            <a:ext cx="1413890" cy="58751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Supervisor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F17757E-0F88-43ED-917D-0B6F83A95DAA}"/>
              </a:ext>
            </a:extLst>
          </p:cNvPr>
          <p:cNvSpPr/>
          <p:nvPr/>
        </p:nvSpPr>
        <p:spPr>
          <a:xfrm>
            <a:off x="4466644" y="4276037"/>
            <a:ext cx="1725081" cy="623131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Project Engineer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160065B3-AFE0-4A33-B4DF-BB38D2179B27}"/>
              </a:ext>
            </a:extLst>
          </p:cNvPr>
          <p:cNvSpPr/>
          <p:nvPr/>
        </p:nvSpPr>
        <p:spPr>
          <a:xfrm>
            <a:off x="2061675" y="5771007"/>
            <a:ext cx="1754209" cy="623133"/>
          </a:xfrm>
          <a:prstGeom prst="rect">
            <a:avLst/>
          </a:prstGeom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Quantity Surveyor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98" name="Straight Arrow Connector 2097">
            <a:extLst>
              <a:ext uri="{FF2B5EF4-FFF2-40B4-BE49-F238E27FC236}">
                <a16:creationId xmlns:a16="http://schemas.microsoft.com/office/drawing/2014/main" id="{5AC80D1A-77C0-463C-9D35-D029E4EBCCB9}"/>
              </a:ext>
            </a:extLst>
          </p:cNvPr>
          <p:cNvCxnSpPr>
            <a:cxnSpLocks/>
            <a:stCxn id="78" idx="1"/>
            <a:endCxn id="84" idx="3"/>
          </p:cNvCxnSpPr>
          <p:nvPr/>
        </p:nvCxnSpPr>
        <p:spPr>
          <a:xfrm flipH="1" flipV="1">
            <a:off x="3815884" y="6082574"/>
            <a:ext cx="613224" cy="51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0" name="Straight Arrow Connector 2099">
            <a:extLst>
              <a:ext uri="{FF2B5EF4-FFF2-40B4-BE49-F238E27FC236}">
                <a16:creationId xmlns:a16="http://schemas.microsoft.com/office/drawing/2014/main" id="{431C72D6-5892-4CDE-8FE6-5615F5507DC6}"/>
              </a:ext>
            </a:extLst>
          </p:cNvPr>
          <p:cNvCxnSpPr>
            <a:cxnSpLocks/>
            <a:stCxn id="71" idx="2"/>
            <a:endCxn id="76" idx="0"/>
          </p:cNvCxnSpPr>
          <p:nvPr/>
        </p:nvCxnSpPr>
        <p:spPr>
          <a:xfrm>
            <a:off x="5328920" y="2887163"/>
            <a:ext cx="0" cy="4336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2" name="Straight Arrow Connector 2101">
            <a:extLst>
              <a:ext uri="{FF2B5EF4-FFF2-40B4-BE49-F238E27FC236}">
                <a16:creationId xmlns:a16="http://schemas.microsoft.com/office/drawing/2014/main" id="{523351CA-2B8D-4A84-AE34-930A2760B59F}"/>
              </a:ext>
            </a:extLst>
          </p:cNvPr>
          <p:cNvCxnSpPr>
            <a:cxnSpLocks/>
            <a:stCxn id="76" idx="2"/>
            <a:endCxn id="83" idx="0"/>
          </p:cNvCxnSpPr>
          <p:nvPr/>
        </p:nvCxnSpPr>
        <p:spPr>
          <a:xfrm>
            <a:off x="5328920" y="3943964"/>
            <a:ext cx="265" cy="332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4" name="Straight Arrow Connector 2103">
            <a:extLst>
              <a:ext uri="{FF2B5EF4-FFF2-40B4-BE49-F238E27FC236}">
                <a16:creationId xmlns:a16="http://schemas.microsoft.com/office/drawing/2014/main" id="{A15A9083-6F66-49BC-B905-10A541FCCB13}"/>
              </a:ext>
            </a:extLst>
          </p:cNvPr>
          <p:cNvCxnSpPr>
            <a:cxnSpLocks/>
            <a:stCxn id="83" idx="2"/>
            <a:endCxn id="77" idx="0"/>
          </p:cNvCxnSpPr>
          <p:nvPr/>
        </p:nvCxnSpPr>
        <p:spPr>
          <a:xfrm flipH="1">
            <a:off x="5328919" y="4899168"/>
            <a:ext cx="266" cy="2039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6" name="Straight Arrow Connector 2105">
            <a:extLst>
              <a:ext uri="{FF2B5EF4-FFF2-40B4-BE49-F238E27FC236}">
                <a16:creationId xmlns:a16="http://schemas.microsoft.com/office/drawing/2014/main" id="{6AC0F8A6-3027-4739-9D1D-CDDFDEAF42FE}"/>
              </a:ext>
            </a:extLst>
          </p:cNvPr>
          <p:cNvCxnSpPr>
            <a:cxnSpLocks/>
            <a:stCxn id="77" idx="2"/>
            <a:endCxn id="78" idx="0"/>
          </p:cNvCxnSpPr>
          <p:nvPr/>
        </p:nvCxnSpPr>
        <p:spPr>
          <a:xfrm>
            <a:off x="5328919" y="5619778"/>
            <a:ext cx="0" cy="156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08" name="Straight Arrow Connector 2107">
            <a:extLst>
              <a:ext uri="{FF2B5EF4-FFF2-40B4-BE49-F238E27FC236}">
                <a16:creationId xmlns:a16="http://schemas.microsoft.com/office/drawing/2014/main" id="{AF821BE0-A60C-46E1-89F6-EBD64C8E5C12}"/>
              </a:ext>
            </a:extLst>
          </p:cNvPr>
          <p:cNvCxnSpPr>
            <a:cxnSpLocks/>
          </p:cNvCxnSpPr>
          <p:nvPr/>
        </p:nvCxnSpPr>
        <p:spPr>
          <a:xfrm>
            <a:off x="6141720" y="3597914"/>
            <a:ext cx="11091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10" name="Straight Arrow Connector 2109">
            <a:extLst>
              <a:ext uri="{FF2B5EF4-FFF2-40B4-BE49-F238E27FC236}">
                <a16:creationId xmlns:a16="http://schemas.microsoft.com/office/drawing/2014/main" id="{082238AF-B6D6-4BCF-80A1-94927468EE2F}"/>
              </a:ext>
            </a:extLst>
          </p:cNvPr>
          <p:cNvCxnSpPr>
            <a:cxnSpLocks/>
            <a:stCxn id="76" idx="1"/>
            <a:endCxn id="81" idx="3"/>
          </p:cNvCxnSpPr>
          <p:nvPr/>
        </p:nvCxnSpPr>
        <p:spPr>
          <a:xfrm flipH="1" flipV="1">
            <a:off x="3061499" y="3632398"/>
            <a:ext cx="145462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0" name="Straight Arrow Connector 2119">
            <a:extLst>
              <a:ext uri="{FF2B5EF4-FFF2-40B4-BE49-F238E27FC236}">
                <a16:creationId xmlns:a16="http://schemas.microsoft.com/office/drawing/2014/main" id="{A25D2F1A-75EE-45D0-B711-D671E99781E0}"/>
              </a:ext>
            </a:extLst>
          </p:cNvPr>
          <p:cNvCxnSpPr>
            <a:cxnSpLocks/>
            <a:stCxn id="75" idx="2"/>
            <a:endCxn id="79" idx="0"/>
          </p:cNvCxnSpPr>
          <p:nvPr/>
        </p:nvCxnSpPr>
        <p:spPr>
          <a:xfrm>
            <a:off x="8235552" y="3890213"/>
            <a:ext cx="0" cy="347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2" name="Straight Arrow Connector 2121">
            <a:extLst>
              <a:ext uri="{FF2B5EF4-FFF2-40B4-BE49-F238E27FC236}">
                <a16:creationId xmlns:a16="http://schemas.microsoft.com/office/drawing/2014/main" id="{4A15668B-7F9A-4464-91F8-936509EF4AD6}"/>
              </a:ext>
            </a:extLst>
          </p:cNvPr>
          <p:cNvCxnSpPr>
            <a:cxnSpLocks/>
            <a:stCxn id="81" idx="2"/>
            <a:endCxn id="74" idx="0"/>
          </p:cNvCxnSpPr>
          <p:nvPr/>
        </p:nvCxnSpPr>
        <p:spPr>
          <a:xfrm>
            <a:off x="2001519" y="3926154"/>
            <a:ext cx="6017" cy="305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4" name="Straight Arrow Connector 2123">
            <a:extLst>
              <a:ext uri="{FF2B5EF4-FFF2-40B4-BE49-F238E27FC236}">
                <a16:creationId xmlns:a16="http://schemas.microsoft.com/office/drawing/2014/main" id="{9C1CCE3F-6273-4CCF-9E35-C2E9CD4BE2BE}"/>
              </a:ext>
            </a:extLst>
          </p:cNvPr>
          <p:cNvCxnSpPr>
            <a:cxnSpLocks/>
            <a:stCxn id="79" idx="2"/>
            <a:endCxn id="80" idx="0"/>
          </p:cNvCxnSpPr>
          <p:nvPr/>
        </p:nvCxnSpPr>
        <p:spPr>
          <a:xfrm flipH="1">
            <a:off x="7493327" y="4824778"/>
            <a:ext cx="742225" cy="9299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27" name="Straight Arrow Connector 2126">
            <a:extLst>
              <a:ext uri="{FF2B5EF4-FFF2-40B4-BE49-F238E27FC236}">
                <a16:creationId xmlns:a16="http://schemas.microsoft.com/office/drawing/2014/main" id="{31D6C75F-9271-4802-B537-A6D86693ECE1}"/>
              </a:ext>
            </a:extLst>
          </p:cNvPr>
          <p:cNvCxnSpPr>
            <a:cxnSpLocks/>
            <a:stCxn id="79" idx="2"/>
            <a:endCxn id="82" idx="0"/>
          </p:cNvCxnSpPr>
          <p:nvPr/>
        </p:nvCxnSpPr>
        <p:spPr>
          <a:xfrm>
            <a:off x="8235552" y="4824778"/>
            <a:ext cx="746503" cy="946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 txBox="1">
            <a:spLocks/>
          </p:cNvSpPr>
          <p:nvPr/>
        </p:nvSpPr>
        <p:spPr>
          <a:xfrm>
            <a:off x="-1" y="1676400"/>
            <a:ext cx="10837333" cy="4801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64008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ORGANISATION</a:t>
            </a:r>
          </a:p>
        </p:txBody>
      </p:sp>
    </p:spTree>
    <p:extLst>
      <p:ext uri="{BB962C8B-B14F-4D97-AF65-F5344CB8AC3E}">
        <p14:creationId xmlns:p14="http://schemas.microsoft.com/office/powerpoint/2010/main" val="1303431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D9EB77-3854-428A-99DF-5F6FB999E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437B7E0-A907-45B1-854A-895D985A53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Muhammad Iqbal Shah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D416F1B-2260-46A3-8712-BD1EA50EFF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CEO</a:t>
            </a:r>
            <a:r>
              <a:rPr lang="en-US" sz="1800" dirty="0"/>
              <a:t> </a:t>
            </a: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FBC632A-A085-45FB-8A22-A087AB251AE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171420" y="3680070"/>
            <a:ext cx="1311814" cy="166199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Muhammad Shafiq khan 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B0F79018-7E80-4F11-97D6-C1AC907028C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 flipH="1">
            <a:off x="6995057" y="6227679"/>
            <a:ext cx="3063343" cy="707886"/>
          </a:xfrm>
        </p:spPr>
        <p:txBody>
          <a:bodyPr/>
          <a:lstStyle/>
          <a:p>
            <a:r>
              <a:rPr lang="en-US" sz="1800" b="1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Muhammad Zaheer khan</a:t>
            </a:r>
            <a:endParaRPr lang="en-US" sz="1800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Text Placeholder 119">
            <a:extLst>
              <a:ext uri="{FF2B5EF4-FFF2-40B4-BE49-F238E27FC236}">
                <a16:creationId xmlns:a16="http://schemas.microsoft.com/office/drawing/2014/main" id="{E4C8DF3B-1E41-46C5-80F8-C3025F332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693060" y="6641305"/>
            <a:ext cx="173736" cy="152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45720" tIns="45720" rIns="4572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269619-A218-47A8-AEA8-0F3BA9F8F504}"/>
              </a:ext>
            </a:extLst>
          </p:cNvPr>
          <p:cNvSpPr txBox="1"/>
          <p:nvPr/>
        </p:nvSpPr>
        <p:spPr>
          <a:xfrm>
            <a:off x="6096000" y="4019805"/>
            <a:ext cx="2282027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Fahad Iqbal Shah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16904E-C85F-412B-94BC-37C6A7EEA125}"/>
              </a:ext>
            </a:extLst>
          </p:cNvPr>
          <p:cNvSpPr txBox="1"/>
          <p:nvPr/>
        </p:nvSpPr>
        <p:spPr>
          <a:xfrm>
            <a:off x="4436760" y="6276301"/>
            <a:ext cx="2511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Lt Col </a:t>
            </a:r>
            <a:r>
              <a:rPr lang="en-US" sz="1800" b="1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Muhammad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Asif Siddique(R)</a:t>
            </a: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AE57892-EE21-4A7B-B896-5C0250FFFB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543167" y="734366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AutoShape 2">
            <a:extLst>
              <a:ext uri="{FF2B5EF4-FFF2-40B4-BE49-F238E27FC236}">
                <a16:creationId xmlns:a16="http://schemas.microsoft.com/office/drawing/2014/main" id="{D5DB0785-78A8-4D5A-B5AA-F17B84DFC3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61B0A759-0448-40E3-9826-617365D11CC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4683" r="4683"/>
          <a:stretch>
            <a:fillRect/>
          </a:stretch>
        </p:blipFill>
        <p:spPr>
          <a:xfrm>
            <a:off x="723903" y="2150064"/>
            <a:ext cx="2628898" cy="2345735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BD8ED2-B6AE-42C1-93CB-8051251BA6E9}"/>
              </a:ext>
            </a:extLst>
          </p:cNvPr>
          <p:cNvSpPr txBox="1"/>
          <p:nvPr/>
        </p:nvSpPr>
        <p:spPr>
          <a:xfrm>
            <a:off x="2590799" y="1205489"/>
            <a:ext cx="528566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67B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Senior Members of Organization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CBF62-E6CD-46FB-BE9B-0E7B0E0D43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307" y="4867996"/>
            <a:ext cx="1475220" cy="1408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E54F6C-D77F-40D1-A057-A5CC0A1F9D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1760" y="4736125"/>
            <a:ext cx="1692458" cy="1567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35EB22-E578-44A9-AADE-1AFED2ADD0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8377" y="1755333"/>
            <a:ext cx="1529713" cy="15675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1EB1F8A-29DE-4A35-A53E-7A10D4D2E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9893" y="1872448"/>
            <a:ext cx="1529713" cy="15491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96912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DDC4A-D6A6-4B19-8C8F-F235E2A8BD4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Members Name                         Qualification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                                  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Designation</a:t>
            </a:r>
            <a:endParaRPr lang="en-US" sz="2400" b="1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Muhammad Iqbal Shah                       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Master  Mariner                                         CEO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i="1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Fahad Iqbal Shah                                     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BSc Civil Engineering                              Managing Director</a:t>
            </a: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Lt Col M Asif Siddique (R)                     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l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sc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, HR &amp; Material Management IBA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     E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xecutive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Director</a:t>
            </a: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Muhammad Zaheer khan                     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BSc Civil Engineering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                     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Engineer  </a:t>
            </a: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Muhammad Shafiq khan                      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Electrical Engineering                               Engineer 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Riasat shah                                              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B.Tec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 Civil Engineering                           Engineer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     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Bilal Shah                                                  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BSc Civil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cont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)                                         Engineer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0" indent="0">
              <a:buNone/>
            </a:pP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b="1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CE428-D31E-4BD7-A4B0-8E74FE590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8</a:t>
            </a:fld>
            <a:endParaRPr lang="en-US" noProof="0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F97AEAD-E42E-46BC-B943-66FDFBE0E8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9" name="Picture Placeholder 5">
            <a:extLst>
              <a:ext uri="{FF2B5EF4-FFF2-40B4-BE49-F238E27FC236}">
                <a16:creationId xmlns:a16="http://schemas.microsoft.com/office/drawing/2014/main" id="{5DEA3A63-33F0-4E22-A509-AD7F7F9A8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555486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BC9414-129E-495E-B8C6-72A6BB3FF1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 txBox="1">
            <a:spLocks/>
          </p:cNvSpPr>
          <p:nvPr/>
        </p:nvSpPr>
        <p:spPr>
          <a:xfrm>
            <a:off x="-1" y="1676400"/>
            <a:ext cx="10837333" cy="4801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64008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LIST OF STAFF</a:t>
            </a:r>
          </a:p>
        </p:txBody>
      </p:sp>
    </p:spTree>
    <p:extLst>
      <p:ext uri="{BB962C8B-B14F-4D97-AF65-F5344CB8AC3E}">
        <p14:creationId xmlns:p14="http://schemas.microsoft.com/office/powerpoint/2010/main" val="232318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C8BB2-CB81-4341-9923-9272D00048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1707" y="2362200"/>
            <a:ext cx="11584093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Members Name                    Qualification</a:t>
            </a:r>
            <a:r>
              <a:rPr lang="en-US" sz="1800" b="1" dirty="0">
                <a:latin typeface="Times New Roman" panose="02020603050405020304" pitchFamily="18" charset="0"/>
                <a:ea typeface="DengXian" panose="02010600030101010101" pitchFamily="2" charset="-122"/>
              </a:rPr>
              <a:t>                                          </a:t>
            </a:r>
            <a:r>
              <a:rPr lang="en-US" sz="2400" b="1" dirty="0">
                <a:latin typeface="Times New Roman" panose="02020603050405020304" pitchFamily="18" charset="0"/>
                <a:ea typeface="DengXian" panose="02010600030101010101" pitchFamily="2" charset="-122"/>
              </a:rPr>
              <a:t>Designation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Muhammad Ali                                  MSc Mechanical                                               Engineer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Abidullah Khan                                 MSc Geology                                                     Geologist  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Muhammad Asaad                             BSc Horticulture                                               Horticulturist      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Daniyal Khan                                     DAE Civil                                                         Site Supervisor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Imtiaz Ali                                           SM (JCO)                                                          Site Supervisor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Asif Shah                                        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BBA                                                                  Accountant</a:t>
            </a: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Umair Afridi                                 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DAE Civil Engineer                                          Site Supervisor</a:t>
            </a: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Maratab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Ali                                        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DAE Civil Engineer                                         Supervisor</a:t>
            </a: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Tabassum Hussain                          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sz="180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DAE Electrical Engineer                                  Site Supervisor etc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DEA96-CEA6-40B1-8953-461018552B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B2B16AFA-F4FA-49C1-8A55-7C8E141DB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" b="88"/>
          <a:stretch/>
        </p:blipFill>
        <p:spPr>
          <a:xfrm>
            <a:off x="0" y="0"/>
            <a:ext cx="8329613" cy="457200"/>
          </a:xfrm>
          <a:custGeom>
            <a:avLst/>
            <a:gdLst>
              <a:gd name="connsiteX0" fmla="*/ 0 w 8329286"/>
              <a:gd name="connsiteY0" fmla="*/ 0 h 457200"/>
              <a:gd name="connsiteX1" fmla="*/ 8329286 w 8329286"/>
              <a:gd name="connsiteY1" fmla="*/ 0 h 457200"/>
              <a:gd name="connsiteX2" fmla="*/ 7982281 w 8329286"/>
              <a:gd name="connsiteY2" fmla="*/ 457200 h 457200"/>
              <a:gd name="connsiteX3" fmla="*/ 0 w 8329286"/>
              <a:gd name="connsiteY3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29286" h="457200">
                <a:moveTo>
                  <a:pt x="0" y="0"/>
                </a:moveTo>
                <a:lnTo>
                  <a:pt x="8329286" y="0"/>
                </a:lnTo>
                <a:lnTo>
                  <a:pt x="7982281" y="457200"/>
                </a:lnTo>
                <a:lnTo>
                  <a:pt x="0" y="457200"/>
                </a:lnTo>
                <a:close/>
              </a:path>
            </a:pathLst>
          </a:cu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04BC1E-894C-4C2A-865A-4B1E8BCB24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7" t="21262" r="12986" b="11681"/>
          <a:stretch/>
        </p:blipFill>
        <p:spPr>
          <a:xfrm>
            <a:off x="548640" y="530353"/>
            <a:ext cx="1965960" cy="111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4C965B6-7E38-4D37-8DC4-198F7E2181D5}"/>
              </a:ext>
            </a:extLst>
          </p:cNvPr>
          <p:cNvSpPr txBox="1">
            <a:spLocks/>
          </p:cNvSpPr>
          <p:nvPr/>
        </p:nvSpPr>
        <p:spPr>
          <a:xfrm>
            <a:off x="-1" y="1676400"/>
            <a:ext cx="10837333" cy="4801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64008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LIST OF STAFF</a:t>
            </a:r>
          </a:p>
        </p:txBody>
      </p:sp>
    </p:spTree>
    <p:extLst>
      <p:ext uri="{BB962C8B-B14F-4D97-AF65-F5344CB8AC3E}">
        <p14:creationId xmlns:p14="http://schemas.microsoft.com/office/powerpoint/2010/main" val="33873288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ernClassicBlock-3">
  <a:themeElements>
    <a:clrScheme name="MSFT_ELT_ModernClassicBlock_03">
      <a:dk1>
        <a:sysClr val="windowText" lastClr="000000"/>
      </a:dk1>
      <a:lt1>
        <a:sysClr val="window" lastClr="FFFFFF"/>
      </a:lt1>
      <a:dk2>
        <a:srgbClr val="43467B"/>
      </a:dk2>
      <a:lt2>
        <a:srgbClr val="DFE3E5"/>
      </a:lt2>
      <a:accent1>
        <a:srgbClr val="43467B"/>
      </a:accent1>
      <a:accent2>
        <a:srgbClr val="E58C09"/>
      </a:accent2>
      <a:accent3>
        <a:srgbClr val="2683C6"/>
      </a:accent3>
      <a:accent4>
        <a:srgbClr val="EEC621"/>
      </a:accent4>
      <a:accent5>
        <a:srgbClr val="1D9BA1"/>
      </a:accent5>
      <a:accent6>
        <a:srgbClr val="87175F"/>
      </a:accent6>
      <a:hlink>
        <a:srgbClr val="0070C0"/>
      </a:hlink>
      <a:folHlink>
        <a:srgbClr val="C00000"/>
      </a:folHlink>
    </a:clrScheme>
    <a:fontScheme name="MSFT_ELT_ModernClassicBlock_03">
      <a:majorFont>
        <a:latin typeface="Tw Cen MT Condensed"/>
        <a:ea typeface=""/>
        <a:cs typeface=""/>
      </a:majorFont>
      <a:minorFont>
        <a:latin typeface="Tw Cen MT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T_Template_ModernClassicBlockLT_v4" id="{30DDF308-B484-4DB0-8959-4BA762476498}" vid="{49FD44A8-5F40-4E6E-BC83-04BD3C4DB2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9fc9171bb41dc08635275f351de859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29387215989a890c06011de04edfe97d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8106BD98-E608-40A1-98A8-93D5976215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FCA5F6-1A5A-4D78-BDE2-C793B61E0E12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86D9CC-0D9D-4BFE-B3F3-26F480BF8C8A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Modern classic block presentation</Template>
  <TotalTime>2154</TotalTime>
  <Words>1487</Words>
  <Application>Microsoft Office PowerPoint</Application>
  <PresentationFormat>Widescreen</PresentationFormat>
  <Paragraphs>408</Paragraphs>
  <Slides>57</Slides>
  <Notes>21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Arial Narrow</vt:lpstr>
      <vt:lpstr>Calibri</vt:lpstr>
      <vt:lpstr>Times New Roman</vt:lpstr>
      <vt:lpstr>Tw Cen MT</vt:lpstr>
      <vt:lpstr>Tw Cen MT Condensed</vt:lpstr>
      <vt:lpstr>Wingdings</vt:lpstr>
      <vt:lpstr>Wingdings 3</vt:lpstr>
      <vt:lpstr>ModernClassicBlock-3</vt:lpstr>
      <vt:lpstr>PowerPoint Presentation</vt:lpstr>
      <vt:lpstr>    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Civil engineer certificate </vt:lpstr>
      <vt:lpstr>Electrical engineer certificate</vt:lpstr>
      <vt:lpstr>         ENLISTMENT   Certificate of “Pakistan engineering council”  category c2</vt:lpstr>
      <vt:lpstr>         ENLISTMENT   Certificate of “engineer-in-chief’s branch”  </vt:lpstr>
      <vt:lpstr>         ENLISTMENT   Certificate of “military engineering services”  Category “c”</vt:lpstr>
      <vt:lpstr>         ENLISTMENT   Enlistment in ‘pak navy’</vt:lpstr>
      <vt:lpstr>         ENLISTMENT   Certificate of “Securities and Exchange Commission of Pakistan (secp)”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Construction of Roads in DHA-5 Islamabad </vt:lpstr>
      <vt:lpstr>Construction of BIM Lab and New PG Block MCE Risalpur </vt:lpstr>
      <vt:lpstr>Construction of BIM Lab and New PG Block MCE Risalpur </vt:lpstr>
      <vt:lpstr>CAMP works of GE Army (ll) of Hanif Line and Jabbar Flats Dhamial Camp,  Aviation Officers  Mess and Parade Line. </vt:lpstr>
      <vt:lpstr>Construction of BIM Lab and New PG Block MCE Risalpur </vt:lpstr>
      <vt:lpstr>CAMP works of GE Army (ll) of Hanif Line and Jabbar Flats Dhamial Camp,  Aviation Officers  Mess and Parade Line. </vt:lpstr>
      <vt:lpstr>PowerPoint Presentation</vt:lpstr>
      <vt:lpstr>Guddu Barrage</vt:lpstr>
      <vt:lpstr>GUDDU BARRAGE</vt:lpstr>
      <vt:lpstr>BREIFING TO ENC AT GRAVING DOCK</vt:lpstr>
      <vt:lpstr>Graving Dock at pn Dockyard</vt:lpstr>
      <vt:lpstr>Graving Dock at pn Dockyard</vt:lpstr>
      <vt:lpstr>BREIFING AT 737 WORKSHOP &amp; VSD OF DCNS (ADMIN ) &amp; COMLOG</vt:lpstr>
      <vt:lpstr>CONSTRUCTION OF COLLEGE AT HANIF SRE</vt:lpstr>
      <vt:lpstr>                   PROJECT IN Progress</vt:lpstr>
      <vt:lpstr>                   PROJECT IN Progress</vt:lpstr>
      <vt:lpstr>                   PROJECT IN Progress</vt:lpstr>
      <vt:lpstr>CONSTRUCTION OF PO BLOCKS </vt:lpstr>
      <vt:lpstr>CONSTRUCTION OF JAMIA MOSQUE DHA II</vt:lpstr>
      <vt:lpstr>SLOPE STABALIZATION DHA IV </vt:lpstr>
      <vt:lpstr>SLOPE STABALIZATION DHA III CORRUGATED PIPE </vt:lpstr>
      <vt:lpstr>             Bank guarantee </vt:lpstr>
      <vt:lpstr>Guarantee letter from Habib metro bank  </vt:lpstr>
      <vt:lpstr>           guarantee letter Js bank </vt:lpstr>
      <vt:lpstr>Undertaking from CEO</vt:lpstr>
      <vt:lpstr>AWARDs AND Achievements  Lt Gen Khalid Asghar Engineer-in-Chief awarded shield on 18 Oct 2017 in MCE  Risalpur for construction of BIM lab and old PG Block </vt:lpstr>
      <vt:lpstr>“We believe in quality not in quantity”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FESCO</dc:title>
  <dc:creator>Raveeha Fatima</dc:creator>
  <cp:lastModifiedBy>Maira Iqbal</cp:lastModifiedBy>
  <cp:revision>172</cp:revision>
  <dcterms:created xsi:type="dcterms:W3CDTF">2020-12-25T07:24:16Z</dcterms:created>
  <dcterms:modified xsi:type="dcterms:W3CDTF">2026-04-08T15:54:10Z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