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1024128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MHA Project List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94360" y="1572768"/>
            <a:ext cx="10789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F6E9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Missing Resolution / Action Items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21792" y="2176272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B5563"/>
                </a:solidFill>
              </a:rPr>
              <a:t>Presentation from spreadsheet comparison results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1792" y="2816352"/>
            <a:ext cx="978408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F2937"/>
                </a:solidFill>
              </a:rPr>
              <a:t>The spreadsheet compares resolution/action IDs in the MHA Project List against the first spreadsheet and identifies items missing from the first spreadsheet.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58368" y="4160520"/>
            <a:ext cx="201168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F6E9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196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58368" y="4672584"/>
            <a:ext cx="20116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MHA IDs reviewed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3063240" y="4160520"/>
            <a:ext cx="256032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A844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128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3063240" y="4672584"/>
            <a:ext cx="256032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Missing from first spreadsheet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989320" y="4160520"/>
            <a:ext cx="219456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68B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84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5989320" y="4672584"/>
            <a:ext cx="21945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Project rows flagged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8732520" y="4160520"/>
            <a:ext cx="265176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E7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$957.8M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8732520" y="4672584"/>
            <a:ext cx="26517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Costs tied to included rows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621792" y="5806440"/>
            <a:ext cx="10424160" cy="32918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4B5563"/>
                </a:solidFill>
              </a:rPr>
              <a:t>Prepared for review and presentation. Figures are derived from the uploaded workbook and should be reconciled against the underlying project/resolution files.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16" name="Text 14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1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spreadsheet says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Comparison of the MHA Project List to the first spreadsheet</a:t>
            </a:r>
            <a:endParaRPr lang="en-US" sz="1050" dirty="0"/>
          </a:p>
        </p:txBody>
      </p:sp>
      <p:pic>
        <p:nvPicPr>
          <p:cNvPr id="4" name="Image 0" descr="/mnt/data/mha_charts/status_count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234440"/>
            <a:ext cx="4937760" cy="3108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852160" y="1325880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6E9E"/>
                </a:solidFill>
              </a:rPr>
              <a:t>KEY FINDINGS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5852160" y="1645920"/>
            <a:ext cx="5394960" cy="2834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00" dirty="0">
                <a:solidFill>
                  <a:srgbClr val="1F2937"/>
                </a:solidFill>
              </a:rPr>
              <a:t>196 unique resolution/action IDs were extracted from the MHA Project List.</a:t>
            </a:r>
            <a:endParaRPr lang="en-US" sz="1300" dirty="0"/>
          </a:p>
          <a:p>
            <a:r>
              <a:rPr lang="en-US" sz="1300" dirty="0">
                <a:solidFill>
                  <a:srgbClr val="1F2937"/>
                </a:solidFill>
              </a:rPr>
              <a:t>68 were already found in the first spreadsheet.</a:t>
            </a:r>
            <a:endParaRPr lang="en-US" sz="1300" dirty="0"/>
          </a:p>
          <a:p>
            <a:r>
              <a:rPr lang="en-US" sz="1300" dirty="0">
                <a:solidFill>
                  <a:srgbClr val="1F2937"/>
                </a:solidFill>
              </a:rPr>
              <a:t>128 were not found in the first spreadsheet, about 65% of the MHA IDs reviewed.</a:t>
            </a:r>
            <a:endParaRPr lang="en-US" sz="1300" dirty="0"/>
          </a:p>
          <a:p>
            <a:r>
              <a:rPr lang="en-US" sz="1300" dirty="0">
                <a:solidFill>
                  <a:srgbClr val="1F2937"/>
                </a:solidFill>
              </a:rPr>
              <a:t>84 MHA project rows were flagged as having at least one missing ID.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143000" y="5074920"/>
            <a:ext cx="9966960" cy="5943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53B5B"/>
                </a:solidFill>
              </a:rPr>
              <a:t>The comparison points to a substantial documentation gap, not a final audit conclusion.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9" name="Text 6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Size of the gap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Costs associated with project rows flagged as missing from the first spreadsheet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85800" y="1325880"/>
            <a:ext cx="310896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F6E9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86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85800" y="1837944"/>
            <a:ext cx="31089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Project rows in Missing Project Rows sheet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480560" y="1325880"/>
            <a:ext cx="310896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68B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66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480560" y="1837944"/>
            <a:ext cx="310896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Rows with costs included in grand total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7955280" y="1325880"/>
            <a:ext cx="3200400" cy="51206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E7D7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$957.8M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7955280" y="1837944"/>
            <a:ext cx="320040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Total cost used for included rows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731520" y="297180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3B5B"/>
                </a:solidFill>
              </a:rPr>
              <a:t>Interpretation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49808" y="3429000"/>
            <a:ext cx="10241280" cy="1920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400" dirty="0">
                <a:solidFill>
                  <a:srgbClr val="1F2937"/>
                </a:solidFill>
              </a:rPr>
              <a:t>The total is not a finding of improper spending; it is the sum of project costs where the missing project row was marked as included in the grand total.</a:t>
            </a:r>
            <a:endParaRPr lang="en-US" sz="1400" dirty="0"/>
          </a:p>
          <a:p>
            <a:r>
              <a:rPr lang="en-US" sz="1400" dirty="0">
                <a:solidFill>
                  <a:srgbClr val="1F2937"/>
                </a:solidFill>
              </a:rPr>
              <a:t>Rows without reliable cost information were not forced into the total.</a:t>
            </a:r>
            <a:endParaRPr lang="en-US" sz="1400" dirty="0"/>
          </a:p>
          <a:p>
            <a:r>
              <a:rPr lang="en-US" sz="1400" dirty="0">
                <a:solidFill>
                  <a:srgbClr val="1F2937"/>
                </a:solidFill>
              </a:rPr>
              <a:t>The numbers should be reconciled against the underlying resolutions, minutes, contracts, amendments, and budget actions.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13" name="Text 11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When the missing-cost project rows appear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Total cost used by earliest authorization year</a:t>
            </a:r>
            <a:endParaRPr lang="en-US" sz="1050" dirty="0"/>
          </a:p>
        </p:txBody>
      </p:sp>
      <p:pic>
        <p:nvPicPr>
          <p:cNvPr id="4" name="Image 0" descr="/mnt/data/mha_charts/year_total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143000"/>
            <a:ext cx="10972800" cy="4754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the missing-cost project rows are concentrated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Total cost used by segment</a:t>
            </a:r>
            <a:endParaRPr lang="en-US" sz="1050" dirty="0"/>
          </a:p>
        </p:txBody>
      </p:sp>
      <p:pic>
        <p:nvPicPr>
          <p:cNvPr id="4" name="Image 0" descr="/mnt/data/mha_charts/segment_total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143000"/>
            <a:ext cx="10972800" cy="47548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Largest missing project rows by cost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Top items marked as cost included in grand total</a:t>
            </a:r>
            <a:endParaRPr lang="en-US" sz="1050" dirty="0"/>
          </a:p>
        </p:txBody>
      </p:sp>
      <p:pic>
        <p:nvPicPr>
          <p:cNvPr id="4" name="Image 0" descr="/mnt/data/mha_charts/top_project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94360" y="1143000"/>
            <a:ext cx="10972800" cy="5120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Top project details for reconciliation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Examples from the flagged rows with the largest cost values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94360" y="1225296"/>
            <a:ext cx="4846320" cy="310896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508" tIns="508" rIns="508" bIns="508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Project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5486400" y="1225296"/>
            <a:ext cx="2560320" cy="310896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508" tIns="508" rIns="508" bIns="508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Segment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092440" y="1225296"/>
            <a:ext cx="777240" cy="310896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508" tIns="508" rIns="508" bIns="508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Year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8915400" y="1225296"/>
            <a:ext cx="1417320" cy="310896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508" tIns="508" rIns="508" bIns="508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FFFFFF"/>
                </a:solidFill>
              </a:rPr>
              <a:t>Cost used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1581912"/>
            <a:ext cx="4846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Twin Buttes High School, Residence Hall, Sp…</a:t>
            </a:r>
            <a:endParaRPr lang="en-US" sz="790" dirty="0"/>
          </a:p>
        </p:txBody>
      </p:sp>
      <p:sp>
        <p:nvSpPr>
          <p:cNvPr id="9" name="Text 7"/>
          <p:cNvSpPr/>
          <p:nvPr/>
        </p:nvSpPr>
        <p:spPr>
          <a:xfrm>
            <a:off x="5486400" y="1581912"/>
            <a:ext cx="2560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Twin Buttes / South</a:t>
            </a:r>
            <a:endParaRPr lang="en-US" sz="820" dirty="0"/>
          </a:p>
        </p:txBody>
      </p:sp>
      <p:sp>
        <p:nvSpPr>
          <p:cNvPr id="10" name="Text 8"/>
          <p:cNvSpPr/>
          <p:nvPr/>
        </p:nvSpPr>
        <p:spPr>
          <a:xfrm>
            <a:off x="8092440" y="1581912"/>
            <a:ext cx="77724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2023</a:t>
            </a:r>
            <a:endParaRPr lang="en-US" sz="820" dirty="0"/>
          </a:p>
        </p:txBody>
      </p:sp>
      <p:sp>
        <p:nvSpPr>
          <p:cNvPr id="11" name="Text 9"/>
          <p:cNvSpPr/>
          <p:nvPr/>
        </p:nvSpPr>
        <p:spPr>
          <a:xfrm>
            <a:off x="8915400" y="1581912"/>
            <a:ext cx="1417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$112.5M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594360" y="1975104"/>
            <a:ext cx="4846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V. Judy Brugh Community Center (formerly Fo…</a:t>
            </a:r>
            <a:endParaRPr lang="en-US" sz="790" dirty="0"/>
          </a:p>
        </p:txBody>
      </p:sp>
      <p:sp>
        <p:nvSpPr>
          <p:cNvPr id="13" name="Text 11"/>
          <p:cNvSpPr/>
          <p:nvPr/>
        </p:nvSpPr>
        <p:spPr>
          <a:xfrm>
            <a:off x="5486400" y="1975104"/>
            <a:ext cx="2560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Four Bears</a:t>
            </a:r>
            <a:endParaRPr lang="en-US" sz="820" dirty="0"/>
          </a:p>
        </p:txBody>
      </p:sp>
      <p:sp>
        <p:nvSpPr>
          <p:cNvPr id="14" name="Text 12"/>
          <p:cNvSpPr/>
          <p:nvPr/>
        </p:nvSpPr>
        <p:spPr>
          <a:xfrm>
            <a:off x="8092440" y="1975104"/>
            <a:ext cx="77724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2021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8915400" y="1975104"/>
            <a:ext cx="1417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$91.4M</a:t>
            </a:r>
            <a:endParaRPr lang="en-US" sz="820" dirty="0"/>
          </a:p>
        </p:txBody>
      </p:sp>
      <p:sp>
        <p:nvSpPr>
          <p:cNvPr id="16" name="Text 14"/>
          <p:cNvSpPr/>
          <p:nvPr/>
        </p:nvSpPr>
        <p:spPr>
          <a:xfrm>
            <a:off x="594360" y="2368296"/>
            <a:ext cx="4846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Mandaree Community Center / Wellness Campus…</a:t>
            </a:r>
            <a:endParaRPr lang="en-US" sz="790" dirty="0"/>
          </a:p>
        </p:txBody>
      </p:sp>
      <p:sp>
        <p:nvSpPr>
          <p:cNvPr id="17" name="Text 15"/>
          <p:cNvSpPr/>
          <p:nvPr/>
        </p:nvSpPr>
        <p:spPr>
          <a:xfrm>
            <a:off x="5486400" y="2368296"/>
            <a:ext cx="2560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Mandaree / West</a:t>
            </a:r>
            <a:endParaRPr lang="en-US" sz="820" dirty="0"/>
          </a:p>
        </p:txBody>
      </p:sp>
      <p:sp>
        <p:nvSpPr>
          <p:cNvPr id="18" name="Text 16"/>
          <p:cNvSpPr/>
          <p:nvPr/>
        </p:nvSpPr>
        <p:spPr>
          <a:xfrm>
            <a:off x="8092440" y="2368296"/>
            <a:ext cx="77724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2023</a:t>
            </a:r>
            <a:endParaRPr lang="en-US" sz="820" dirty="0"/>
          </a:p>
        </p:txBody>
      </p:sp>
      <p:sp>
        <p:nvSpPr>
          <p:cNvPr id="19" name="Text 17"/>
          <p:cNvSpPr/>
          <p:nvPr/>
        </p:nvSpPr>
        <p:spPr>
          <a:xfrm>
            <a:off x="8915400" y="2368296"/>
            <a:ext cx="1417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$85.6M</a:t>
            </a:r>
            <a:endParaRPr lang="en-US" sz="820" dirty="0"/>
          </a:p>
        </p:txBody>
      </p:sp>
      <p:sp>
        <p:nvSpPr>
          <p:cNvPr id="20" name="Text 18"/>
          <p:cNvSpPr/>
          <p:nvPr/>
        </p:nvSpPr>
        <p:spPr>
          <a:xfrm>
            <a:off x="594360" y="2761488"/>
            <a:ext cx="4846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North Segment Community Center</a:t>
            </a:r>
            <a:endParaRPr lang="en-US" sz="790" dirty="0"/>
          </a:p>
        </p:txBody>
      </p:sp>
      <p:sp>
        <p:nvSpPr>
          <p:cNvPr id="21" name="Text 19"/>
          <p:cNvSpPr/>
          <p:nvPr/>
        </p:nvSpPr>
        <p:spPr>
          <a:xfrm>
            <a:off x="5486400" y="2761488"/>
            <a:ext cx="2560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New Town / North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8092440" y="2761488"/>
            <a:ext cx="77724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2023</a:t>
            </a:r>
            <a:endParaRPr lang="en-US" sz="820" dirty="0"/>
          </a:p>
        </p:txBody>
      </p:sp>
      <p:sp>
        <p:nvSpPr>
          <p:cNvPr id="23" name="Text 21"/>
          <p:cNvSpPr/>
          <p:nvPr/>
        </p:nvSpPr>
        <p:spPr>
          <a:xfrm>
            <a:off x="8915400" y="2761488"/>
            <a:ext cx="1417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$85.0M</a:t>
            </a:r>
            <a:endParaRPr lang="en-US" sz="820" dirty="0"/>
          </a:p>
        </p:txBody>
      </p:sp>
      <p:sp>
        <p:nvSpPr>
          <p:cNvPr id="24" name="Text 22"/>
          <p:cNvSpPr/>
          <p:nvPr/>
        </p:nvSpPr>
        <p:spPr>
          <a:xfrm>
            <a:off x="594360" y="3154680"/>
            <a:ext cx="4846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Native Green Grow / NG2 Greenhouse</a:t>
            </a:r>
            <a:endParaRPr lang="en-US" sz="790" dirty="0"/>
          </a:p>
        </p:txBody>
      </p:sp>
      <p:sp>
        <p:nvSpPr>
          <p:cNvPr id="25" name="Text 23"/>
          <p:cNvSpPr/>
          <p:nvPr/>
        </p:nvSpPr>
        <p:spPr>
          <a:xfrm>
            <a:off x="5486400" y="3154680"/>
            <a:ext cx="2560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Parshall / Northeast</a:t>
            </a:r>
            <a:endParaRPr lang="en-US" sz="820" dirty="0"/>
          </a:p>
        </p:txBody>
      </p:sp>
      <p:sp>
        <p:nvSpPr>
          <p:cNvPr id="26" name="Text 24"/>
          <p:cNvSpPr/>
          <p:nvPr/>
        </p:nvSpPr>
        <p:spPr>
          <a:xfrm>
            <a:off x="8092440" y="3154680"/>
            <a:ext cx="77724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2025</a:t>
            </a:r>
            <a:endParaRPr lang="en-US" sz="820" dirty="0"/>
          </a:p>
        </p:txBody>
      </p:sp>
      <p:sp>
        <p:nvSpPr>
          <p:cNvPr id="27" name="Text 25"/>
          <p:cNvSpPr/>
          <p:nvPr/>
        </p:nvSpPr>
        <p:spPr>
          <a:xfrm>
            <a:off x="8915400" y="3154680"/>
            <a:ext cx="1417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$76.0M</a:t>
            </a:r>
            <a:endParaRPr lang="en-US" sz="820" dirty="0"/>
          </a:p>
        </p:txBody>
      </p:sp>
      <p:sp>
        <p:nvSpPr>
          <p:cNvPr id="28" name="Text 26"/>
          <p:cNvSpPr/>
          <p:nvPr/>
        </p:nvSpPr>
        <p:spPr>
          <a:xfrm>
            <a:off x="594360" y="3547872"/>
            <a:ext cx="4846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Son of Star Casino</a:t>
            </a:r>
            <a:endParaRPr lang="en-US" sz="790" dirty="0"/>
          </a:p>
        </p:txBody>
      </p:sp>
      <p:sp>
        <p:nvSpPr>
          <p:cNvPr id="29" name="Text 27"/>
          <p:cNvSpPr/>
          <p:nvPr/>
        </p:nvSpPr>
        <p:spPr>
          <a:xfrm>
            <a:off x="5486400" y="3547872"/>
            <a:ext cx="2560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White Shield / East</a:t>
            </a:r>
            <a:endParaRPr lang="en-US" sz="820" dirty="0"/>
          </a:p>
        </p:txBody>
      </p:sp>
      <p:sp>
        <p:nvSpPr>
          <p:cNvPr id="30" name="Text 28"/>
          <p:cNvSpPr/>
          <p:nvPr/>
        </p:nvSpPr>
        <p:spPr>
          <a:xfrm>
            <a:off x="8092440" y="3547872"/>
            <a:ext cx="77724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2023</a:t>
            </a:r>
            <a:endParaRPr lang="en-US" sz="820" dirty="0"/>
          </a:p>
        </p:txBody>
      </p:sp>
      <p:sp>
        <p:nvSpPr>
          <p:cNvPr id="31" name="Text 29"/>
          <p:cNvSpPr/>
          <p:nvPr/>
        </p:nvSpPr>
        <p:spPr>
          <a:xfrm>
            <a:off x="8915400" y="3547872"/>
            <a:ext cx="1417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$60.5M</a:t>
            </a:r>
            <a:endParaRPr lang="en-US" sz="820" dirty="0"/>
          </a:p>
        </p:txBody>
      </p:sp>
      <p:sp>
        <p:nvSpPr>
          <p:cNvPr id="32" name="Text 30"/>
          <p:cNvSpPr/>
          <p:nvPr/>
        </p:nvSpPr>
        <p:spPr>
          <a:xfrm>
            <a:off x="594360" y="3941064"/>
            <a:ext cx="4846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PHN / Community Health Resources Center / P…</a:t>
            </a:r>
            <a:endParaRPr lang="en-US" sz="790" dirty="0"/>
          </a:p>
        </p:txBody>
      </p:sp>
      <p:sp>
        <p:nvSpPr>
          <p:cNvPr id="33" name="Text 31"/>
          <p:cNvSpPr/>
          <p:nvPr/>
        </p:nvSpPr>
        <p:spPr>
          <a:xfrm>
            <a:off x="5486400" y="3941064"/>
            <a:ext cx="2560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Tribe-wide / Central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8092440" y="3941064"/>
            <a:ext cx="77724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2022</a:t>
            </a:r>
            <a:endParaRPr lang="en-US" sz="820" dirty="0"/>
          </a:p>
        </p:txBody>
      </p:sp>
      <p:sp>
        <p:nvSpPr>
          <p:cNvPr id="35" name="Text 33"/>
          <p:cNvSpPr/>
          <p:nvPr/>
        </p:nvSpPr>
        <p:spPr>
          <a:xfrm>
            <a:off x="8915400" y="3941064"/>
            <a:ext cx="1417320" cy="34747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$49.4M</a:t>
            </a:r>
            <a:endParaRPr lang="en-US" sz="820" dirty="0"/>
          </a:p>
        </p:txBody>
      </p:sp>
      <p:sp>
        <p:nvSpPr>
          <p:cNvPr id="36" name="Text 34"/>
          <p:cNvSpPr/>
          <p:nvPr/>
        </p:nvSpPr>
        <p:spPr>
          <a:xfrm>
            <a:off x="594360" y="4334256"/>
            <a:ext cx="4846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790" dirty="0">
                <a:solidFill>
                  <a:srgbClr val="1F2937"/>
                </a:solidFill>
              </a:rPr>
              <a:t>Mandaree School and Related Facilities</a:t>
            </a:r>
            <a:endParaRPr lang="en-US" sz="790" dirty="0"/>
          </a:p>
        </p:txBody>
      </p:sp>
      <p:sp>
        <p:nvSpPr>
          <p:cNvPr id="37" name="Text 35"/>
          <p:cNvSpPr/>
          <p:nvPr/>
        </p:nvSpPr>
        <p:spPr>
          <a:xfrm>
            <a:off x="5486400" y="4334256"/>
            <a:ext cx="2560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Mandaree / West</a:t>
            </a:r>
            <a:endParaRPr lang="en-US" sz="820" dirty="0"/>
          </a:p>
        </p:txBody>
      </p:sp>
      <p:sp>
        <p:nvSpPr>
          <p:cNvPr id="38" name="Text 36"/>
          <p:cNvSpPr/>
          <p:nvPr/>
        </p:nvSpPr>
        <p:spPr>
          <a:xfrm>
            <a:off x="8092440" y="4334256"/>
            <a:ext cx="77724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2018</a:t>
            </a:r>
            <a:endParaRPr lang="en-US" sz="820" dirty="0"/>
          </a:p>
        </p:txBody>
      </p:sp>
      <p:sp>
        <p:nvSpPr>
          <p:cNvPr id="39" name="Text 37"/>
          <p:cNvSpPr/>
          <p:nvPr/>
        </p:nvSpPr>
        <p:spPr>
          <a:xfrm>
            <a:off x="8915400" y="4334256"/>
            <a:ext cx="1417320" cy="347472"/>
          </a:xfrm>
          <a:prstGeom prst="rect">
            <a:avLst/>
          </a:prstGeom>
          <a:solidFill>
            <a:srgbClr val="F8FAFC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1F2937"/>
                </a:solidFill>
              </a:rPr>
              <a:t>$40.0M</a:t>
            </a:r>
            <a:endParaRPr lang="en-US" sz="820" dirty="0"/>
          </a:p>
        </p:txBody>
      </p:sp>
      <p:sp>
        <p:nvSpPr>
          <p:cNvPr id="40" name="Text 38"/>
          <p:cNvSpPr/>
          <p:nvPr/>
        </p:nvSpPr>
        <p:spPr>
          <a:xfrm>
            <a:off x="822960" y="5074920"/>
            <a:ext cx="10424160" cy="868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150" dirty="0">
                <a:solidFill>
                  <a:srgbClr val="1F2937"/>
                </a:solidFill>
              </a:rPr>
              <a:t>Use the project rows to pull the full authorization trail: original resolution, later amendments, EAs, change orders, and budget actions.</a:t>
            </a:r>
            <a:endParaRPr lang="en-US" sz="1150" dirty="0"/>
          </a:p>
          <a:p>
            <a:r>
              <a:rPr lang="en-US" sz="1150" dirty="0">
                <a:solidFill>
                  <a:srgbClr val="1F2937"/>
                </a:solidFill>
              </a:rPr>
              <a:t>Do not treat the “cost used” figure as audited expenditure; treat it as the number to verify against source documents.</a:t>
            </a:r>
            <a:endParaRPr lang="en-US" sz="1150" dirty="0"/>
          </a:p>
        </p:txBody>
      </p:sp>
      <p:sp>
        <p:nvSpPr>
          <p:cNvPr id="41" name="Text 39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42" name="Text 40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missing?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Most flagged rows are missing resolution/action numbers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822960" y="1417320"/>
            <a:ext cx="4206240" cy="56327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A844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84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22960" y="1980590"/>
            <a:ext cx="420624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Missing resolution/action number rows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217920" y="1417320"/>
            <a:ext cx="4389120" cy="56327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68B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6217920" y="1980590"/>
            <a:ext cx="438912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1F2937"/>
                </a:solidFill>
              </a:rPr>
              <a:t>Minutes/action reference rows without resolution number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22960" y="2880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3B5B"/>
                </a:solidFill>
              </a:rPr>
              <a:t>Why this matters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3310128"/>
            <a:ext cx="10241280" cy="2011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400" dirty="0">
                <a:solidFill>
                  <a:srgbClr val="1F2937"/>
                </a:solidFill>
              </a:rPr>
              <a:t>A resolution or action number is the crosswalk between a project list, minutes, contracts, budget authority, and payments.</a:t>
            </a:r>
            <a:endParaRPr lang="en-US" sz="1400" dirty="0"/>
          </a:p>
          <a:p>
            <a:r>
              <a:rPr lang="en-US" sz="1400" dirty="0">
                <a:solidFill>
                  <a:srgbClr val="1F2937"/>
                </a:solidFill>
              </a:rPr>
              <a:t>When an ID is missing from the first spreadsheet, the project may not be fully represented in the initial project/expenditure analysis.</a:t>
            </a:r>
            <a:endParaRPr lang="en-US" sz="1400" dirty="0"/>
          </a:p>
          <a:p>
            <a:r>
              <a:rPr lang="en-US" sz="1400" dirty="0">
                <a:solidFill>
                  <a:srgbClr val="1F2937"/>
                </a:solidFill>
              </a:rPr>
              <a:t>Rows with only a minutes/action reference should be traced to the original meeting packet and any later ratification.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11" name="Text 9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Reconciliation plan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Turn the flagged spreadsheet into a source-document review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85800" y="1234440"/>
            <a:ext cx="320040" cy="320040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43000" y="121615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3B5B"/>
                </a:solidFill>
              </a:rPr>
              <a:t>Confirm identity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29000" y="1216152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F2937"/>
                </a:solidFill>
              </a:rPr>
              <a:t>Normalize each resolution/action number and confirm whether it is truly absent from the first spreadsheet.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685800" y="2075688"/>
            <a:ext cx="320040" cy="320040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3000" y="20574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3B5B"/>
                </a:solidFill>
              </a:rPr>
              <a:t>Pull source files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429000" y="2057400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F2937"/>
                </a:solidFill>
              </a:rPr>
              <a:t>Obtain minutes, resolutions, EAs, contracts, amendments, budget modifications, and change orders.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85800" y="2916936"/>
            <a:ext cx="320040" cy="320040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43000" y="289864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3B5B"/>
                </a:solidFill>
              </a:rPr>
              <a:t>Tie to money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29000" y="2898648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F2937"/>
                </a:solidFill>
              </a:rPr>
              <a:t>Match each project to its budget line, funding source, payment records, and any later modifications.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85800" y="3758184"/>
            <a:ext cx="320040" cy="320040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43000" y="373989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3B5B"/>
                </a:solidFill>
              </a:rPr>
              <a:t>Separate categories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429000" y="3739896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F2937"/>
                </a:solidFill>
              </a:rPr>
              <a:t>Separate original project costs from change orders, amendments, grants, loans, and reimbursements.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85800" y="4599432"/>
            <a:ext cx="320040" cy="320040"/>
          </a:xfrm>
          <a:prstGeom prst="rect">
            <a:avLst/>
          </a:prstGeom>
          <a:solidFill>
            <a:srgbClr val="153B5B"/>
          </a:solidFill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43000" y="458114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53B5B"/>
                </a:solidFill>
              </a:rPr>
              <a:t>Report exceptions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429000" y="4581144"/>
            <a:ext cx="7498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F2937"/>
                </a:solidFill>
              </a:rPr>
              <a:t>Create an exceptions list showing missing amounts, conflicting amounts, missing signatures, and unsupported totals.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051560" y="5687568"/>
            <a:ext cx="1005840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2E7D7B"/>
                </a:solidFill>
              </a:rPr>
              <a:t>The spreadsheet is a roadmap for reconciliation: it identifies where to look first.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21" name="Text 19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to answer next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Use the missing project rows to build a defensible exhibit record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77240" y="12344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6E9E"/>
                </a:solidFill>
              </a:rPr>
              <a:t>DOCUMENTATION QUESTIONS</a:t>
            </a:r>
            <a:endParaRPr lang="en-US" sz="750" dirty="0"/>
          </a:p>
        </p:txBody>
      </p:sp>
      <p:sp>
        <p:nvSpPr>
          <p:cNvPr id="5" name="Text 3"/>
          <p:cNvSpPr/>
          <p:nvPr/>
        </p:nvSpPr>
        <p:spPr>
          <a:xfrm>
            <a:off x="777240" y="1554480"/>
            <a:ext cx="5212080" cy="2286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50" dirty="0">
                <a:solidFill>
                  <a:srgbClr val="1F2937"/>
                </a:solidFill>
              </a:rPr>
              <a:t>Which resolution/action approved each project or amendment?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Was a dollar amount stated, capped, or left unstated?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Was the project approved before work began or ratified later?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Was the funding source identified and lawful?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400800" y="1234440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2F6E9E"/>
                </a:solidFill>
              </a:rPr>
              <a:t>FINANCIAL QUESTIONS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6400800" y="1554480"/>
            <a:ext cx="5212080" cy="2286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350" dirty="0">
                <a:solidFill>
                  <a:srgbClr val="1F2937"/>
                </a:solidFill>
              </a:rPr>
              <a:t>Was the amount included in the annual budget or a later amendment?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Were change orders and amendments tracked separately?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Were payments made from restricted or unrestricted funds?</a:t>
            </a:r>
            <a:endParaRPr lang="en-US" sz="1350" dirty="0"/>
          </a:p>
          <a:p>
            <a:r>
              <a:rPr lang="en-US" sz="1350" dirty="0">
                <a:solidFill>
                  <a:srgbClr val="1F2937"/>
                </a:solidFill>
              </a:rPr>
              <a:t>Does the trial balance match the authorization trail?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68680" y="5074920"/>
            <a:ext cx="10424160" cy="658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A8443A"/>
                </a:solidFill>
              </a:rPr>
              <a:t>$957.8M in project costs are tied to the included missing rows — enough to justify a focused source-document review.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10" name="Text 8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53B5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Bottom line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30352" y="804672"/>
            <a:ext cx="10424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B5563"/>
                </a:solidFill>
              </a:rPr>
              <a:t>The comparison shows an important project documentation gap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53B5B"/>
                </a:solidFill>
              </a:rPr>
              <a:t>The first spreadsheet does not appear to capture all resolution/action IDs in the MHA Project List.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868680" y="2331720"/>
            <a:ext cx="10058400" cy="23774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r>
              <a:rPr lang="en-US" sz="1500" dirty="0">
                <a:solidFill>
                  <a:srgbClr val="1F2937"/>
                </a:solidFill>
              </a:rPr>
              <a:t>128 MHA resolution/action IDs were not found in the first spreadsheet.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</a:rPr>
              <a:t>84 project rows were flagged in the comparison summary.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</a:rPr>
              <a:t>$957.8M in costs were associated with the included project rows that need reconciliation.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</a:rPr>
              <a:t>The next step is not to assume wrongdoing; it is to obtain the source documents and reconcile every flagged project against budget authority and payment records.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5303520"/>
            <a:ext cx="1024128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53B5B"/>
                </a:solidFill>
              </a:rPr>
              <a:t>Question for review: Which projects, costs, and approvals were missing from the original analysis — and why?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0292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dirty="0">
                <a:solidFill>
                  <a:srgbClr val="4B5563"/>
                </a:solidFill>
              </a:rPr>
              <a:t>Source: mha_project_list_missing_from_first_spreadsheet(1).xlsx</a:t>
            </a:r>
            <a:endParaRPr lang="en-US" sz="680" dirty="0"/>
          </a:p>
        </p:txBody>
      </p:sp>
      <p:sp>
        <p:nvSpPr>
          <p:cNvPr id="8" name="Text 6"/>
          <p:cNvSpPr/>
          <p:nvPr/>
        </p:nvSpPr>
        <p:spPr>
          <a:xfrm>
            <a:off x="11475720" y="6473952"/>
            <a:ext cx="228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4B5563"/>
                </a:solidFill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3B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Next step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58368" y="18745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CEBFA"/>
                </a:solidFill>
              </a:rPr>
              <a:t>Build the source-document packet for each flagged project row.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85800" y="2880360"/>
            <a:ext cx="996696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</a:rPr>
              <a:t>Prioritize the largest-cost projects first, then reconcile each missing resolution/action number to the minutes, resolution, contract, budget amendment, and payment record.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85800" y="507492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BFA"/>
                </a:solidFill>
              </a:rPr>
              <a:t>Deliverable: a defensible exceptions list that can be reviewed by leadership, auditors, counsel, and the public.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338560" y="647395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DCEBFA"/>
                </a:solidFill>
              </a:rPr>
              <a:t>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Steve Kelly Workspace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MHA Project List: Missing Resolution/Action Items</dc:title>
  <dc:subject>MHA Project List Missing Items Analysis</dc:subject>
  <dc:creator>OpenAI</dc:creator>
  <cp:lastModifiedBy>OpenAI</cp:lastModifiedBy>
  <cp:revision>1</cp:revision>
  <dcterms:created xsi:type="dcterms:W3CDTF">2026-06-04T19:56:12Z</dcterms:created>
  <dcterms:modified xsi:type="dcterms:W3CDTF">2026-06-04T19:56:12Z</dcterms:modified>
</cp:coreProperties>
</file>