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508760"/>
            <a:ext cx="10789920" cy="5943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THE POWER OF REFERENDUM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331720"/>
            <a:ext cx="1078992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400" b="0">
                <a:solidFill>
                  <a:srgbClr val="FFFFFF"/>
                </a:solidFill>
              </a:defRPr>
            </a:pPr>
            <a:r>
              <a:t>Transparency • Accountability • People’s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46120"/>
            <a:ext cx="941832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0">
                <a:solidFill>
                  <a:srgbClr val="FFFFFF"/>
                </a:solidFill>
              </a:defRPr>
            </a:pPr>
            <a:r>
              <a:t>A presentation tying proposed referendum solutions to documented patterns in TBC approval records and the Tribe’s constitutional referendum power.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6080760"/>
            <a:ext cx="969264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Sources: TBC approval analyses 2015–2025; referendum provisions; proposed referendum resolution package; People’s Fund petition; legal memo.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The core problem: power without enough visibility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Records review + referendum documents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89920" cy="42062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Large financial approvals are often made through motions, ratifications, or resolutions with no stated dollar amount.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Many actions are approved after the fact through Executive Action or Executive Committee ratifications.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Project categories that affect everyday life — housing, construction, consultants, and A/E contracts — often lack clear public detail.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The proposed referendums would turn discretion into enforceable rules.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32120"/>
            <a:ext cx="10789920" cy="6858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650992"/>
            <a:ext cx="1042416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1">
                <a:solidFill>
                  <a:srgbClr val="132E4A"/>
                </a:solidFill>
              </a:defRPr>
            </a:pPr>
            <a:r>
              <a:t>Transparency is not a favor from government — it is a structural right of the People.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2015–2025 TBC minutes analysis spreadsheets and proposed referendum resolution package.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What the 2015–2025 approval records revealed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Minimum documented counts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2468880" cy="150876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1344168"/>
            <a:ext cx="22860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800" b="1">
                <a:solidFill>
                  <a:srgbClr val="132E4A"/>
                </a:solidFill>
              </a:defRPr>
            </a:pPr>
            <a:r>
              <a:t>1,015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22494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1">
                <a:solidFill>
                  <a:srgbClr val="1E1E1E"/>
                </a:solidFill>
              </a:defRPr>
            </a:pPr>
            <a:r>
              <a:t>expenditure / financial approvals without a resolution number</a:t>
            </a:r>
          </a:p>
        </p:txBody>
      </p:sp>
      <p:sp>
        <p:nvSpPr>
          <p:cNvPr id="8" name="Rectangle 7"/>
          <p:cNvSpPr/>
          <p:nvPr/>
        </p:nvSpPr>
        <p:spPr>
          <a:xfrm>
            <a:off x="3474720" y="1234440"/>
            <a:ext cx="2468880" cy="150876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66160" y="1344168"/>
            <a:ext cx="22860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800" b="1">
                <a:solidFill>
                  <a:srgbClr val="132E4A"/>
                </a:solidFill>
              </a:defRPr>
            </a:pPr>
            <a:r>
              <a:t>411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4448" y="1828800"/>
            <a:ext cx="22494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1">
                <a:solidFill>
                  <a:srgbClr val="1E1E1E"/>
                </a:solidFill>
              </a:defRPr>
            </a:pPr>
            <a:r>
              <a:t>financial / contract resolutions where no dollar amount was reflected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234440"/>
            <a:ext cx="2468880" cy="150876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344168"/>
            <a:ext cx="22860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800" b="1">
                <a:solidFill>
                  <a:srgbClr val="132E4A"/>
                </a:solidFill>
              </a:defRPr>
            </a:pPr>
            <a:r>
              <a:t>166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1828800"/>
            <a:ext cx="22494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1">
                <a:solidFill>
                  <a:srgbClr val="1E1E1E"/>
                </a:solidFill>
              </a:defRPr>
            </a:pPr>
            <a:r>
              <a:t>Executive Action ratifications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0" y="1234440"/>
            <a:ext cx="2468880" cy="150876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35440" y="1344168"/>
            <a:ext cx="22860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800" b="1">
                <a:solidFill>
                  <a:srgbClr val="132E4A"/>
                </a:solidFill>
              </a:defRPr>
            </a:pPr>
            <a:r>
              <a:t>79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53728" y="1828800"/>
            <a:ext cx="22494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1">
                <a:solidFill>
                  <a:srgbClr val="1E1E1E"/>
                </a:solidFill>
              </a:defRPr>
            </a:pPr>
            <a:r>
              <a:t>Executive Committee Action ratifications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063240"/>
            <a:ext cx="27432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200" b="1">
                <a:solidFill>
                  <a:srgbClr val="132E4A"/>
                </a:solidFill>
              </a:defRPr>
            </a:pPr>
            <a:r>
              <a:t>Why it matters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3520440"/>
            <a:ext cx="10515600" cy="182880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A resolution number creates a clearer paper trail.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A stated amount helps members understand the financial impact.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Ratifications make it harder to know what was decided before the public meeting.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Counts compiled from uploaded TBC Minutes Reports, 2015–2025.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Money approvals: the floor, not the ceiling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Specific amounts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56692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000" b="1">
                <a:solidFill>
                  <a:srgbClr val="132E4A"/>
                </a:solidFill>
              </a:defRPr>
            </a:pPr>
            <a:r>
              <a:t>Minimum documented approvals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4754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4200" b="1">
                <a:solidFill>
                  <a:srgbClr val="132E4A"/>
                </a:solidFill>
              </a:defRPr>
            </a:pPr>
            <a:r>
              <a:t>$729.5M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514600"/>
            <a:ext cx="5669280" cy="256032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Specific dollar amounts expressly reflected across uploaded 2015–2025 reports.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Excludes approvals where no amount was stated.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Many contract, project, and resolution entries provide names but no totals.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The real total may be substantially higher and should be verified by audit.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1143000"/>
            <a:ext cx="45720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000" b="1">
                <a:solidFill>
                  <a:srgbClr val="132E4A"/>
                </a:solidFill>
              </a:defRPr>
            </a:pPr>
            <a:r>
              <a:t>Highest fiscal-year approval totals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2280" y="1691640"/>
            <a:ext cx="12801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505050"/>
                </a:solidFill>
              </a:defRPr>
            </a:pPr>
            <a:r>
              <a:t>FY2016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1673352"/>
            <a:ext cx="21945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000" b="1">
                <a:solidFill>
                  <a:srgbClr val="132E4A"/>
                </a:solidFill>
              </a:defRPr>
            </a:pPr>
            <a:r>
              <a:t>$133.8M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2280" y="2468880"/>
            <a:ext cx="12801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505050"/>
                </a:solidFill>
              </a:defRPr>
            </a:pPr>
            <a:r>
              <a:t>FY2018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320" y="2450592"/>
            <a:ext cx="21945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000" b="1">
                <a:solidFill>
                  <a:srgbClr val="132E4A"/>
                </a:solidFill>
              </a:defRPr>
            </a:pPr>
            <a:r>
              <a:t>$131.9M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2280" y="3246120"/>
            <a:ext cx="12801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505050"/>
                </a:solidFill>
              </a:defRPr>
            </a:pPr>
            <a:r>
              <a:t>FY2025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3227832"/>
            <a:ext cx="21945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000" b="1">
                <a:solidFill>
                  <a:srgbClr val="132E4A"/>
                </a:solidFill>
              </a:defRPr>
            </a:pPr>
            <a:r>
              <a:t>$119.1M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4023360"/>
            <a:ext cx="12801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505050"/>
                </a:solidFill>
              </a:defRPr>
            </a:pPr>
            <a:r>
              <a:t>FY2019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4005072"/>
            <a:ext cx="21945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000" b="1">
                <a:solidFill>
                  <a:srgbClr val="132E4A"/>
                </a:solidFill>
              </a:defRPr>
            </a:pPr>
            <a:r>
              <a:t>$114.8M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2280" y="4800600"/>
            <a:ext cx="12801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505050"/>
                </a:solidFill>
              </a:defRPr>
            </a:pPr>
            <a:r>
              <a:t>FY2021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4782312"/>
            <a:ext cx="21945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000" b="1">
                <a:solidFill>
                  <a:srgbClr val="132E4A"/>
                </a:solidFill>
              </a:defRPr>
            </a:pPr>
            <a:r>
              <a:t>$102M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12280" y="5715000"/>
            <a:ext cx="43891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200" b="0">
                <a:solidFill>
                  <a:srgbClr val="505050"/>
                </a:solidFill>
              </a:defRPr>
            </a:pPr>
            <a:r>
              <a:t>Note: October 1–September 30 fiscal year basis.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Fiscal-year expenditure totals compiled from uploaded TBC Minutes Reports; amounts are stated minimums.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Where the lack of transparency hits everyday life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Four high-impact spending lanes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2651760" cy="443484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325880"/>
            <a:ext cx="237744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500" b="1">
                <a:solidFill>
                  <a:srgbClr val="132E4A"/>
                </a:solidFill>
              </a:defRPr>
            </a:pPr>
            <a:r>
              <a:t>Construction + change orders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240280"/>
            <a:ext cx="237744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1E1E1E"/>
                </a:solidFill>
              </a:defRPr>
            </a:pPr>
            <a:r>
              <a:t>286 items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88920"/>
            <a:ext cx="237744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600" b="1">
                <a:solidFill>
                  <a:srgbClr val="132E4A"/>
                </a:solidFill>
              </a:defRPr>
            </a:pPr>
            <a:r>
              <a:t>$176.0M known single-amount total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2194560" cy="10058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0">
                <a:solidFill>
                  <a:srgbClr val="505050"/>
                </a:solidFill>
              </a:defRPr>
            </a:pPr>
            <a:r>
              <a:t>Roads, buildings, facilities, amendments and change orders.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1143000"/>
            <a:ext cx="2651760" cy="4434840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1325880"/>
            <a:ext cx="237744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500" b="1">
                <a:solidFill>
                  <a:srgbClr val="132E4A"/>
                </a:solidFill>
              </a:defRPr>
            </a:pPr>
            <a:r>
              <a:t>Architect / A&amp;E contracts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2240280"/>
            <a:ext cx="237744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1E1E1E"/>
                </a:solidFill>
              </a:defRPr>
            </a:pPr>
            <a:r>
              <a:t>64 items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2788920"/>
            <a:ext cx="237744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600" b="1">
                <a:solidFill>
                  <a:srgbClr val="132E4A"/>
                </a:solidFill>
              </a:defRPr>
            </a:pPr>
            <a:r>
              <a:t>$13.8M stated total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3566160"/>
            <a:ext cx="2194560" cy="10058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0">
                <a:solidFill>
                  <a:srgbClr val="505050"/>
                </a:solidFill>
              </a:defRPr>
            </a:pPr>
            <a:r>
              <a:t>Many approvals identify a firm but no amount.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55080" y="1143000"/>
            <a:ext cx="2651760" cy="443484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1325880"/>
            <a:ext cx="237744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500" b="1">
                <a:solidFill>
                  <a:srgbClr val="132E4A"/>
                </a:solidFill>
              </a:defRPr>
            </a:pPr>
            <a:r>
              <a:t>Consultant contracts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240280"/>
            <a:ext cx="237744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1E1E1E"/>
                </a:solidFill>
              </a:defRPr>
            </a:pPr>
            <a:r>
              <a:t>144 items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788920"/>
            <a:ext cx="237744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600" b="1">
                <a:solidFill>
                  <a:srgbClr val="132E4A"/>
                </a:solidFill>
              </a:defRPr>
            </a:pPr>
            <a:r>
              <a:t>$1.25M stated total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3566160"/>
            <a:ext cx="2194560" cy="10058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0">
                <a:solidFill>
                  <a:srgbClr val="505050"/>
                </a:solidFill>
              </a:defRPr>
            </a:pPr>
            <a:r>
              <a:t>Professional services, renewals, ratifications.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281160" y="1143000"/>
            <a:ext cx="2651760" cy="4434840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18320" y="1325880"/>
            <a:ext cx="237744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500" b="1">
                <a:solidFill>
                  <a:srgbClr val="132E4A"/>
                </a:solidFill>
              </a:defRPr>
            </a:pPr>
            <a:r>
              <a:t>Housing-related approvals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2240280"/>
            <a:ext cx="237744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1E1E1E"/>
                </a:solidFill>
              </a:defRPr>
            </a:pPr>
            <a:r>
              <a:t>116 items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2788920"/>
            <a:ext cx="237744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600" b="1">
                <a:solidFill>
                  <a:srgbClr val="132E4A"/>
                </a:solidFill>
              </a:defRPr>
            </a:pPr>
            <a:r>
              <a:t>$56.2M stated total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0" y="3566160"/>
            <a:ext cx="2194560" cy="10058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0">
                <a:solidFill>
                  <a:srgbClr val="505050"/>
                </a:solidFill>
              </a:defRPr>
            </a:pPr>
            <a:r>
              <a:t>Homes, mortgages, apartments, staff quarters, sober/assisted living.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Construction, architect/A&amp;E, consultant, and housing spreadsheets generated from uploaded TBC Minutes Reports.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The constitutional answer: referendum is the People’s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Not just a slogan — a constitutional tool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43000"/>
            <a:ext cx="5212080" cy="429768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417320"/>
            <a:ext cx="47548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200" b="1">
                <a:solidFill>
                  <a:srgbClr val="132E4A"/>
                </a:solidFill>
              </a:defRPr>
            </a:pPr>
            <a:r>
              <a:t>Article VI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874519"/>
            <a:ext cx="466344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E1E1E"/>
                </a:solidFill>
              </a:defRPr>
            </a:pPr>
            <a:r>
              <a:t>Council powers are subject to referendum.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514600"/>
            <a:ext cx="466344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0">
                <a:solidFill>
                  <a:srgbClr val="505050"/>
                </a:solidFill>
              </a:defRPr>
            </a:pPr>
            <a:r>
              <a:t>“Any power exercised through that Council shall be subject to a popular referendum...”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886200"/>
            <a:ext cx="46634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The Council governs — but the People reserve the right to overrule.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1143000"/>
            <a:ext cx="5212080" cy="4297680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417320"/>
            <a:ext cx="47548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200" b="1">
                <a:solidFill>
                  <a:srgbClr val="132E4A"/>
                </a:solidFill>
              </a:defRPr>
            </a:pPr>
            <a:r>
              <a:t>Article VIII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874519"/>
            <a:ext cx="4663440" cy="210312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Petition signed by at least 10% of qualified voters of each community.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Council “shall call an election.”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Majority vote is binding if at least 30% of eligible voters participate.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4343400"/>
            <a:ext cx="466344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132E4A"/>
                </a:solidFill>
              </a:defRPr>
            </a:pPr>
            <a:r>
              <a:t>That is direct accountability.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Referendum Provisions in Constitution &amp; Bylaws; Article VI and Article VIII excerpts.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Referendum can convert discretion into enforceable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From political pressure to public standards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89920" cy="42062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Lets members bypass Council refusal or delay.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Makes a successful vote binding on the Council.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Turns recurring complaints into concrete legal rules.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Creates a peaceful, constitutional way to break the cycle.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32120"/>
            <a:ext cx="10789920" cy="6858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650992"/>
            <a:ext cx="1042416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1">
                <a:solidFill>
                  <a:srgbClr val="132E4A"/>
                </a:solidFill>
              </a:defRPr>
            </a:pPr>
            <a:r>
              <a:t>This is how the People write the rules.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Why Our Right to Referendum Matters; Constitution &amp; Bylaws referendum provisions.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Problem 1: financial information is difficult to track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The data problem creates the accountability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89920" cy="42062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Members often cannot see the dollar impact of resolutions.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Motions and ratifications make decisions harder to audit later.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Budget comparisons become difficult when approvals lack amounts.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The result is dependence on insiders for basic financial facts.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32120"/>
            <a:ext cx="10789920" cy="6858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650992"/>
            <a:ext cx="1042416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1">
                <a:solidFill>
                  <a:srgbClr val="132E4A"/>
                </a:solidFill>
              </a:defRPr>
            </a:pPr>
            <a:r>
              <a:t>Transparency is the antidote to rumors, fear, and selective disclosure.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TBC minutes analysis; Financial Transparency Resolution in proposed resolution package.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Referendum solution: Financial Transparency Resolution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Make the books visible by rule, not by request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43891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200" b="1">
                <a:solidFill>
                  <a:srgbClr val="132E4A"/>
                </a:solidFill>
              </a:defRPr>
            </a:pPr>
            <a:r>
              <a:t>Rule proposed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5120640" cy="274320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Publish receipts and expenditures online.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Create a public website modeled on state-level transparency portals.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Make audits and financial records available to members.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Preserve access to physical copies.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143000"/>
            <a:ext cx="43891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200" b="1">
                <a:solidFill>
                  <a:srgbClr val="132E4A"/>
                </a:solidFill>
              </a:defRPr>
            </a:pPr>
            <a:r>
              <a:t>How it mitigates problems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600200"/>
            <a:ext cx="25603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300" b="1">
                <a:solidFill>
                  <a:srgbClr val="1E1E1E"/>
                </a:solidFill>
              </a:defRPr>
            </a:pPr>
            <a:r>
              <a:t>No dollar amounts in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52560" y="1600200"/>
            <a:ext cx="2286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132E4A"/>
                </a:solidFill>
              </a:defRPr>
            </a:pPr>
            <a: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72600" y="1600200"/>
            <a:ext cx="2057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150" b="0">
                <a:solidFill>
                  <a:srgbClr val="505050"/>
                </a:solidFill>
              </a:defRPr>
            </a:pPr>
            <a:r>
              <a:t>Members can cross-check payments and balances online.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423160"/>
            <a:ext cx="25603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300" b="1">
                <a:solidFill>
                  <a:srgbClr val="1E1E1E"/>
                </a:solidFill>
              </a:defRPr>
            </a:pPr>
            <a:r>
              <a:t>Ratifications after the fact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0" y="2423160"/>
            <a:ext cx="2286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132E4A"/>
                </a:solidFill>
              </a:defRPr>
            </a:pPr>
            <a: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72600" y="2423160"/>
            <a:ext cx="2057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150" b="0">
                <a:solidFill>
                  <a:srgbClr val="505050"/>
                </a:solidFill>
              </a:defRPr>
            </a:pPr>
            <a:r>
              <a:t>The financial record reveals when money actually moved.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246120"/>
            <a:ext cx="25603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300" b="1">
                <a:solidFill>
                  <a:srgbClr val="1E1E1E"/>
                </a:solidFill>
              </a:defRPr>
            </a:pPr>
            <a:r>
              <a:t>Budget confusion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2560" y="3246120"/>
            <a:ext cx="2286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132E4A"/>
                </a:solidFill>
              </a:defRPr>
            </a:pPr>
            <a: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72600" y="3246120"/>
            <a:ext cx="2057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150" b="0">
                <a:solidFill>
                  <a:srgbClr val="505050"/>
                </a:solidFill>
              </a:defRPr>
            </a:pPr>
            <a:r>
              <a:t>A consistent ledger creates a common factual baseline.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069080"/>
            <a:ext cx="25603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300" b="1">
                <a:solidFill>
                  <a:srgbClr val="1E1E1E"/>
                </a:solidFill>
              </a:defRPr>
            </a:pPr>
            <a:r>
              <a:t>Fear of retaliation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60" y="4069080"/>
            <a:ext cx="2286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1">
                <a:solidFill>
                  <a:srgbClr val="132E4A"/>
                </a:solidFill>
              </a:defRPr>
            </a:pPr>
            <a: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72600" y="4069080"/>
            <a:ext cx="2057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150" b="0">
                <a:solidFill>
                  <a:srgbClr val="505050"/>
                </a:solidFill>
              </a:defRPr>
            </a:pPr>
            <a:r>
              <a:t>Public records reduce dependence on gatekeepers.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Draft Resolution Package, Financial Transparency Resolution, pp. 21–24.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Problem 2: the People’s Fund and trust funds need hard protections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Large numbers demand hard rules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156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000" b="1">
                <a:solidFill>
                  <a:srgbClr val="132E4A"/>
                </a:solidFill>
              </a:defRPr>
            </a:pPr>
            <a:r>
              <a:t>Major fund-management concerns stated in the draft package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783080"/>
            <a:ext cx="5212080" cy="11430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892807"/>
            <a:ext cx="50292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800" b="1">
                <a:solidFill>
                  <a:srgbClr val="132E4A"/>
                </a:solidFill>
              </a:defRPr>
            </a:pPr>
            <a:r>
              <a:t>$2.307B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377440"/>
            <a:ext cx="4992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1">
                <a:solidFill>
                  <a:srgbClr val="1E1E1E"/>
                </a:solidFill>
              </a:defRPr>
            </a:pPr>
            <a:r>
              <a:t>oil &amp; gas taxes collected by the Tribe, 2010–2022</a:t>
            </a:r>
          </a:p>
        </p:txBody>
      </p:sp>
      <p:sp>
        <p:nvSpPr>
          <p:cNvPr id="9" name="Rectangle 8"/>
          <p:cNvSpPr/>
          <p:nvPr/>
        </p:nvSpPr>
        <p:spPr>
          <a:xfrm>
            <a:off x="6355080" y="1783080"/>
            <a:ext cx="5212080" cy="11430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892807"/>
            <a:ext cx="50292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800" b="1">
                <a:solidFill>
                  <a:srgbClr val="132E4A"/>
                </a:solidFill>
              </a:defRPr>
            </a:pPr>
            <a:r>
              <a:t>$1.310B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4808" y="2377440"/>
            <a:ext cx="4992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1">
                <a:solidFill>
                  <a:srgbClr val="1E1E1E"/>
                </a:solidFill>
              </a:defRPr>
            </a:pPr>
            <a:r>
              <a:t>drawdowns from the Tribe’s Proceeds of Labor Trust Account, 2010–2022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383280"/>
            <a:ext cx="5212080" cy="11430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3493008"/>
            <a:ext cx="50292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800" b="1">
                <a:solidFill>
                  <a:srgbClr val="132E4A"/>
                </a:solidFill>
              </a:defRPr>
            </a:pPr>
            <a:r>
              <a:t>$4.671B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3977640"/>
            <a:ext cx="4992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1">
                <a:solidFill>
                  <a:srgbClr val="1E1E1E"/>
                </a:solidFill>
              </a:defRPr>
            </a:pPr>
            <a:r>
              <a:t>budget expenditures shown in budget resolutions, 2010–2022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55080" y="3383280"/>
            <a:ext cx="5212080" cy="11430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3493008"/>
            <a:ext cx="502920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800" b="1">
                <a:solidFill>
                  <a:srgbClr val="132E4A"/>
                </a:solidFill>
              </a:defRPr>
            </a:pPr>
            <a:r>
              <a:t>$1B+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8" y="3977640"/>
            <a:ext cx="4992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200" b="1">
                <a:solidFill>
                  <a:srgbClr val="1E1E1E"/>
                </a:solidFill>
              </a:defRPr>
            </a:pPr>
            <a:r>
              <a:t>reported discrepancy between taxes/drawdowns and expenditures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394960"/>
            <a:ext cx="1042416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600" b="1">
                <a:solidFill>
                  <a:srgbClr val="132E4A"/>
                </a:solidFill>
              </a:defRPr>
            </a:pPr>
            <a:r>
              <a:t>Use careful language: these are figures stated in the proposed resolution package and should be verified by formal audit.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Draft Resolution Package, Trust Funds Set-Aside for People’s Fund Resolution, pp. 6–9.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Referendum solution: lock the People’s Fund into enforceable purpose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Protect future generations and reduce discretionary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89920" cy="42062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Set aside trust and resource revenues for the People’s Fund.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Restrict distributions to interest earned, where applicable.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Prohibit use of fund principal for other purposes unless the People approve.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Use referendum to ratify distribution and eligibility rules.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32120"/>
            <a:ext cx="10789920" cy="6858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650992"/>
            <a:ext cx="1042416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1">
                <a:solidFill>
                  <a:srgbClr val="132E4A"/>
                </a:solidFill>
              </a:defRPr>
            </a:pPr>
            <a:r>
              <a:t>The goal: needs-based benefit, not political leverage.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Draft Resolution Package, Trust Funds Set-Aside Resolution; People’s Fund petition.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Problem 3: audits and financial statements must be enforceable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Audit failures create a confidence crisis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89920" cy="42062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Draft audit resolution flags the 2018 audit as a warning sign.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Disclaimed opinions were listed for Governmental Activities, General Fund, Grants Fund, Expendable BIA Trust, Nonexpendable BIA Trust, and Small Loans Program.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Adverse opinions were listed for Aggregate Units and 4 Bears Casino &amp; Lodge.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Draft states financial information was withheld or records were insufficient.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32120"/>
            <a:ext cx="10789920" cy="6858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650992"/>
            <a:ext cx="1042416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1">
                <a:solidFill>
                  <a:srgbClr val="132E4A"/>
                </a:solidFill>
              </a:defRPr>
            </a:pPr>
            <a:r>
              <a:t>An audit rule can require independent review when Council will not act.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Draft Resolution Package, Requesting BIA to Oversee and Conduct Audits Resolution, pp. 11–15.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Referendum solution: independent audits + publication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No more “trust us” accounting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89920" cy="42062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Trigger: Council refuses or fails to provide reliable financial records.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Action: request Secretary of Interior/BIA oversight for audits.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Scope: Tribal programs, Casino, segments, trusts, and entities.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Result: make audit findings available to members and create a factual record for reform and enforcement.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32120"/>
            <a:ext cx="10789920" cy="6858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650992"/>
            <a:ext cx="1042416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1">
                <a:solidFill>
                  <a:srgbClr val="132E4A"/>
                </a:solidFill>
              </a:defRPr>
            </a:pPr>
            <a:r>
              <a:t>Audit + publication = accountability loop.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Draft Resolution Package, audit resolution and financial transparency resolution.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Problem 4: practical barriers silence voters and petitioners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A right that costs too much is not equal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89920" cy="42062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Off-reservation voters may have travel, lodging, childcare, and time costs.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Petition campaigns require printing, mailing, legal, travel, labor, and contract costs.</a:t>
            </a:r>
          </a:p>
          <a:p>
            <a:pPr marL="228600" indent="-137160">
              <a:spcAft>
                <a:spcPts val="600"/>
              </a:spcAft>
              <a:defRPr sz="1800">
                <a:solidFill>
                  <a:srgbClr val="1E1E1E"/>
                </a:solidFill>
              </a:defRPr>
            </a:pPr>
            <a:r>
              <a:t>Litigation can be necessary when rights are ignored, but legal fees deter members.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32120"/>
            <a:ext cx="10789920" cy="6858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650992"/>
            <a:ext cx="1042416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1">
                <a:solidFill>
                  <a:srgbClr val="132E4A"/>
                </a:solidFill>
              </a:defRPr>
            </a:pPr>
            <a:r>
              <a:t>Equal rights require equal access.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Draft Resolution Package, mileage/per diem, petition-cost, and litigation reimbursement resolutions.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Referendum solutions: make political rights affordable and enforceable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Reduce fear, cost, and gatekeeping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234440"/>
            <a:ext cx="5212080" cy="16002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48463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32E4A"/>
                </a:solidFill>
              </a:defRPr>
            </a:pPr>
            <a:r>
              <a:t>Mileage + per diem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4663440" cy="5943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300" b="0">
                <a:solidFill>
                  <a:srgbClr val="1E1E1E"/>
                </a:solidFill>
              </a:defRPr>
            </a:pPr>
            <a:r>
              <a:t>Reimburse off-reservation voters for travel until vote-by-mail is available.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68880"/>
            <a:ext cx="4754880" cy="2286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000" b="0">
                <a:solidFill>
                  <a:srgbClr val="505050"/>
                </a:solidFill>
              </a:defRPr>
            </a:pPr>
            <a:r>
              <a:t>pp. 16–20</a:t>
            </a:r>
          </a:p>
        </p:txBody>
      </p:sp>
      <p:sp>
        <p:nvSpPr>
          <p:cNvPr id="9" name="Rectangle 8"/>
          <p:cNvSpPr/>
          <p:nvPr/>
        </p:nvSpPr>
        <p:spPr>
          <a:xfrm>
            <a:off x="6355080" y="1234440"/>
            <a:ext cx="5212080" cy="1600200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1417320"/>
            <a:ext cx="48463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32E4A"/>
                </a:solidFill>
              </a:defRPr>
            </a:pPr>
            <a:r>
              <a:t>Petition-cost reimbursement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1828800"/>
            <a:ext cx="4663440" cy="5943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300" b="0">
                <a:solidFill>
                  <a:srgbClr val="1E1E1E"/>
                </a:solidFill>
              </a:defRPr>
            </a:pPr>
            <a:r>
              <a:t>Reimburse successful referendum or Secretarial Election petitioners.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468880"/>
            <a:ext cx="4754880" cy="2286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000" b="0">
                <a:solidFill>
                  <a:srgbClr val="505050"/>
                </a:solidFill>
              </a:defRPr>
            </a:pPr>
            <a:r>
              <a:t>pp. 25–28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337560"/>
            <a:ext cx="5212080" cy="16002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520440"/>
            <a:ext cx="48463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32E4A"/>
                </a:solidFill>
              </a:defRPr>
            </a:pPr>
            <a:r>
              <a:t>Legal-cost reimbursement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931920"/>
            <a:ext cx="4663440" cy="5943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300" b="0">
                <a:solidFill>
                  <a:srgbClr val="1E1E1E"/>
                </a:solidFill>
              </a:defRPr>
            </a:pPr>
            <a:r>
              <a:t>If members win suits enforcing the Constitution/Bylaws, reimburse reasonable fees and costs.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72000"/>
            <a:ext cx="4754880" cy="2286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000" b="0">
                <a:solidFill>
                  <a:srgbClr val="505050"/>
                </a:solidFill>
              </a:defRPr>
            </a:pPr>
            <a:r>
              <a:t>pp. 29–32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5080" y="3337560"/>
            <a:ext cx="5212080" cy="1600200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3520440"/>
            <a:ext cx="48463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32E4A"/>
                </a:solidFill>
              </a:defRPr>
            </a:pPr>
            <a:r>
              <a:t>Limited sovereign-immunity waiver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3931920"/>
            <a:ext cx="4663440" cy="5943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300" b="0">
                <a:solidFill>
                  <a:srgbClr val="1E1E1E"/>
                </a:solidFill>
              </a:defRPr>
            </a:pPr>
            <a:r>
              <a:t>Permit equitable relief in election/referendum matters so a right has a remedy.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572000"/>
            <a:ext cx="4754880" cy="2286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000" b="0">
                <a:solidFill>
                  <a:srgbClr val="505050"/>
                </a:solidFill>
              </a:defRPr>
            </a:pPr>
            <a:r>
              <a:t>Legal memo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Draft Resolution Package pp. 16–32; Legal Memo Re Waiver of Sovereign Immunity.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Legal enforcement: why a limited waiver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Rights need remedies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49377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200" b="1">
                <a:solidFill>
                  <a:srgbClr val="132E4A"/>
                </a:solidFill>
              </a:defRPr>
            </a:pPr>
            <a:r>
              <a:t>The memo’s core 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5212080" cy="347472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500">
                <a:solidFill>
                  <a:srgbClr val="1E1E1E"/>
                </a:solidFill>
              </a:defRPr>
            </a:pPr>
            <a:r>
              <a:t>Section 3(b) authorizes ICRA injunctive relief — but does not say it is the only possible waiver.</a:t>
            </a:r>
          </a:p>
          <a:p>
            <a:pPr marL="228600" indent="-137160">
              <a:spcAft>
                <a:spcPts val="600"/>
              </a:spcAft>
              <a:defRPr sz="1500">
                <a:solidFill>
                  <a:srgbClr val="1E1E1E"/>
                </a:solidFill>
              </a:defRPr>
            </a:pPr>
            <a:r>
              <a:t>People are the source of sovereign authority.</a:t>
            </a:r>
          </a:p>
          <a:p>
            <a:pPr marL="228600" indent="-137160">
              <a:spcAft>
                <a:spcPts val="600"/>
              </a:spcAft>
              <a:defRPr sz="1500">
                <a:solidFill>
                  <a:srgbClr val="1E1E1E"/>
                </a:solidFill>
              </a:defRPr>
            </a:pPr>
            <a:r>
              <a:t>TBC has waived immunity before in other contexts.</a:t>
            </a:r>
          </a:p>
          <a:p>
            <a:pPr marL="228600" indent="-137160">
              <a:spcAft>
                <a:spcPts val="600"/>
              </a:spcAft>
              <a:defRPr sz="1500">
                <a:solidFill>
                  <a:srgbClr val="1E1E1E"/>
                </a:solidFill>
              </a:defRPr>
            </a:pPr>
            <a:r>
              <a:t>A narrow tribal-court waiver for equitable relief can strengthen sovereignty by enforcing internal law.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143000"/>
            <a:ext cx="47548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2200" b="1">
                <a:solidFill>
                  <a:srgbClr val="132E4A"/>
                </a:solidFill>
              </a:defRPr>
            </a:pPr>
            <a:r>
              <a:t>What the proposed waiver should protect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600200"/>
            <a:ext cx="4846320" cy="237744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Election and referendum rights.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Constitution and Bylaws enforcement.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Declaratory, injunctive, and equitable relief only.</a:t>
            </a:r>
          </a:p>
          <a:p>
            <a:pPr marL="228600" indent="-137160">
              <a:spcAft>
                <a:spcPts val="600"/>
              </a:spcAft>
              <a:defRPr sz="1600">
                <a:solidFill>
                  <a:srgbClr val="1E1E1E"/>
                </a:solidFill>
              </a:defRPr>
            </a:pPr>
            <a:r>
              <a:t>No money damages against the Tribe.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0" y="4572000"/>
            <a:ext cx="4846320" cy="82296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4773168"/>
            <a:ext cx="45720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600" b="1">
                <a:solidFill>
                  <a:srgbClr val="132E4A"/>
                </a:solidFill>
              </a:defRPr>
            </a:pPr>
            <a:r>
              <a:t>“A right without a remedy is not a meaningful right.”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Legal Memo Re Waiver of Sovereign Immunity by Referendum, March 1, 2026.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How these reforms change the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From personality-based decisions to rules-based government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41148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B58937"/>
                </a:solidFill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1051560"/>
            <a:ext cx="27432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Current pattern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1051560"/>
            <a:ext cx="69037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500" b="0">
                <a:solidFill>
                  <a:srgbClr val="1E1E1E"/>
                </a:solidFill>
              </a:defRPr>
            </a:pPr>
            <a:r>
              <a:t>Discretionary approvals, missing dollar amounts, after-the-fact ratifications.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011680"/>
            <a:ext cx="41148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B58937"/>
                </a:solidFill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011680"/>
            <a:ext cx="27432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Referendum rule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2011680"/>
            <a:ext cx="69037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500" b="0">
                <a:solidFill>
                  <a:srgbClr val="1E1E1E"/>
                </a:solidFill>
              </a:defRPr>
            </a:pPr>
            <a:r>
              <a:t>Members propose binding rules through the constitutional referendum process.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971800"/>
            <a:ext cx="41148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B58937"/>
                </a:solidFill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971800"/>
            <a:ext cx="27432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Public record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2971800"/>
            <a:ext cx="69037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500" b="0">
                <a:solidFill>
                  <a:srgbClr val="1E1E1E"/>
                </a:solidFill>
              </a:defRPr>
            </a:pPr>
            <a:r>
              <a:t>Receipts, expenditures, audits, contracts, and distributions are visible.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931920"/>
            <a:ext cx="41148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B58937"/>
                </a:solidFill>
              </a:defRPr>
            </a:pPr>
            <a: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931920"/>
            <a:ext cx="27432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Enforcement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931920"/>
            <a:ext cx="69037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500" b="0">
                <a:solidFill>
                  <a:srgbClr val="1E1E1E"/>
                </a:solidFill>
              </a:defRPr>
            </a:pPr>
            <a:r>
              <a:t>Equitable relief and reimbursement make rights practical to use.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4892040"/>
            <a:ext cx="41148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1">
                <a:solidFill>
                  <a:srgbClr val="B58937"/>
                </a:solidFill>
              </a:defRPr>
            </a:pPr>
            <a: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892040"/>
            <a:ext cx="27432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Result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892040"/>
            <a:ext cx="69037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500" b="0">
                <a:solidFill>
                  <a:srgbClr val="1E1E1E"/>
                </a:solidFill>
              </a:defRPr>
            </a:pPr>
            <a:r>
              <a:t>Less pressure, less silence, more accountability.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TBC approval analysis and proposed referendum resolutions.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Communicating the reform message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Tie the posters to the documented problems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21031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32E4A"/>
                </a:solidFill>
              </a:defRPr>
            </a:pPr>
            <a:r>
              <a:t>The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6120" y="1143000"/>
            <a:ext cx="804672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0">
                <a:solidFill>
                  <a:srgbClr val="1E1E1E"/>
                </a:solidFill>
              </a:defRPr>
            </a:pPr>
            <a:r>
              <a:t>Opaque approvals, discretionary spending, and after-the-fact ratifications.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48840"/>
            <a:ext cx="21031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32E4A"/>
                </a:solidFill>
              </a:defRPr>
            </a:pPr>
            <a:r>
              <a:t>The Harm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2148840"/>
            <a:ext cx="804672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0">
                <a:solidFill>
                  <a:srgbClr val="1E1E1E"/>
                </a:solidFill>
              </a:defRPr>
            </a:pPr>
            <a:r>
              <a:t>Economic dependence can silence members and distort votes.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154680"/>
            <a:ext cx="21031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32E4A"/>
                </a:solidFill>
              </a:defRPr>
            </a:pPr>
            <a:r>
              <a:t>The Solution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6120" y="3154680"/>
            <a:ext cx="804672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0">
                <a:solidFill>
                  <a:srgbClr val="1E1E1E"/>
                </a:solidFill>
              </a:defRPr>
            </a:pPr>
            <a:r>
              <a:t>Referendum lets the People write rules that Council must follow.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160520"/>
            <a:ext cx="21031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132E4A"/>
                </a:solidFill>
              </a:defRPr>
            </a:pPr>
            <a:r>
              <a:t>The Ask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4160520"/>
            <a:ext cx="8046720" cy="4114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0">
                <a:solidFill>
                  <a:srgbClr val="1E1E1E"/>
                </a:solidFill>
              </a:defRPr>
            </a:pPr>
            <a:r>
              <a:t>Support transparency, audits, People’s Fund protection, voting access, and enforceable remedies.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5486400"/>
            <a:ext cx="10607040" cy="685800"/>
          </a:xfrm>
          <a:prstGeom prst="rect">
            <a:avLst/>
          </a:prstGeom>
          <a:solidFill>
            <a:srgbClr val="E4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5650992"/>
            <a:ext cx="10241280" cy="34747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800" b="1">
                <a:solidFill>
                  <a:srgbClr val="132E4A"/>
                </a:solidFill>
              </a:defRPr>
            </a:pPr>
            <a:r>
              <a:t>Simple line: “Break the cycle by putting the rules in the hands of the People.”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User-provided poster messaging and TBC approval analysis.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0789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t>Implementation 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881360" cy="329184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400" b="0">
                <a:solidFill>
                  <a:srgbClr val="505050"/>
                </a:solidFill>
              </a:defRPr>
            </a:pPr>
            <a:r>
              <a:t>A disciplined path from concern to binding vote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29260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1. Finalize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23360" y="1097280"/>
            <a:ext cx="70408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0">
                <a:solidFill>
                  <a:srgbClr val="1E1E1E"/>
                </a:solidFill>
              </a:defRPr>
            </a:pPr>
            <a:r>
              <a:t>Put each reform into plain-language ordinance/resolution form.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29260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2. Explain the why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1965960"/>
            <a:ext cx="70408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0">
                <a:solidFill>
                  <a:srgbClr val="1E1E1E"/>
                </a:solidFill>
              </a:defRPr>
            </a:pPr>
            <a:r>
              <a:t>Use the records analysis to show the transparency gap.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834639"/>
            <a:ext cx="29260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3. Gather signatures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3360" y="2834639"/>
            <a:ext cx="70408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0">
                <a:solidFill>
                  <a:srgbClr val="1E1E1E"/>
                </a:solidFill>
              </a:defRPr>
            </a:pPr>
            <a:r>
              <a:t>10% of qualified voters in each community.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03320"/>
            <a:ext cx="29260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4. Demand election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3703320"/>
            <a:ext cx="70408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0">
                <a:solidFill>
                  <a:srgbClr val="1E1E1E"/>
                </a:solidFill>
              </a:defRPr>
            </a:pPr>
            <a:r>
              <a:t>Council must call referendum under Article VIII.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572000"/>
            <a:ext cx="29260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700" b="1">
                <a:solidFill>
                  <a:srgbClr val="132E4A"/>
                </a:solidFill>
              </a:defRPr>
            </a:pPr>
            <a:r>
              <a:t>5. Enforce if needed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23360" y="4572000"/>
            <a:ext cx="70408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1600" b="0">
                <a:solidFill>
                  <a:srgbClr val="1E1E1E"/>
                </a:solidFill>
              </a:defRPr>
            </a:pPr>
            <a:r>
              <a:t>Use Tribal Court equitable remedies and cost-reimbursement rules.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F2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1480" y="6629400"/>
            <a:ext cx="10698480" cy="164592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>
              <a:defRPr sz="750" b="0">
                <a:solidFill>
                  <a:srgbClr val="505050"/>
                </a:solidFill>
              </a:defRPr>
            </a:pPr>
            <a:r>
              <a:t>Source: Referendum Provisions in Constitution &amp; Bylaws; Draft Resolution Package cover letter timeline; legal memo.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789920" cy="5943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t>THE PEOPLE WRITE THE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2743200"/>
            <a:ext cx="969264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2000" b="0">
                <a:solidFill>
                  <a:srgbClr val="FFFFFF"/>
                </a:solidFill>
              </a:defRPr>
            </a:pPr>
            <a:r>
              <a:t>Referendum is the constitutional bridge between documented problems and enforceable solutions.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886200"/>
            <a:ext cx="99669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Transparency • Audits • People’s Fund Protection • Voting Access • Judicial Enforcement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6080760"/>
            <a:ext cx="9875520" cy="2286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Sources: MHA referendum provisions, proposed referendum resolutions, legal memorandum, and 2015–2025 TBC records analysis.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