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1"/>
  </p:sldMasterIdLst>
  <p:notesMasterIdLst>
    <p:notesMasterId r:id="rId144"/>
  </p:notesMasterIdLst>
  <p:handoutMasterIdLst>
    <p:handoutMasterId r:id="rId145"/>
  </p:handoutMasterIdLst>
  <p:sldIdLst>
    <p:sldId id="257" r:id="rId2"/>
    <p:sldId id="258" r:id="rId3"/>
    <p:sldId id="259" r:id="rId4"/>
    <p:sldId id="971" r:id="rId5"/>
    <p:sldId id="326" r:id="rId6"/>
    <p:sldId id="325" r:id="rId7"/>
    <p:sldId id="261" r:id="rId8"/>
    <p:sldId id="262" r:id="rId9"/>
    <p:sldId id="263" r:id="rId10"/>
    <p:sldId id="689" r:id="rId11"/>
    <p:sldId id="974" r:id="rId12"/>
    <p:sldId id="975" r:id="rId13"/>
    <p:sldId id="976" r:id="rId14"/>
    <p:sldId id="977" r:id="rId15"/>
    <p:sldId id="978" r:id="rId16"/>
    <p:sldId id="979" r:id="rId17"/>
    <p:sldId id="340" r:id="rId18"/>
    <p:sldId id="272" r:id="rId19"/>
    <p:sldId id="937" r:id="rId20"/>
    <p:sldId id="335" r:id="rId21"/>
    <p:sldId id="336" r:id="rId22"/>
    <p:sldId id="337" r:id="rId23"/>
    <p:sldId id="923" r:id="rId24"/>
    <p:sldId id="331" r:id="rId25"/>
    <p:sldId id="332" r:id="rId26"/>
    <p:sldId id="338" r:id="rId27"/>
    <p:sldId id="922" r:id="rId28"/>
    <p:sldId id="742" r:id="rId29"/>
    <p:sldId id="938" r:id="rId30"/>
    <p:sldId id="949" r:id="rId31"/>
    <p:sldId id="950"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924" r:id="rId45"/>
    <p:sldId id="311" r:id="rId46"/>
    <p:sldId id="925" r:id="rId47"/>
    <p:sldId id="926" r:id="rId48"/>
    <p:sldId id="927" r:id="rId49"/>
    <p:sldId id="928" r:id="rId50"/>
    <p:sldId id="929" r:id="rId51"/>
    <p:sldId id="930" r:id="rId52"/>
    <p:sldId id="322" r:id="rId53"/>
    <p:sldId id="931" r:id="rId54"/>
    <p:sldId id="932" r:id="rId55"/>
    <p:sldId id="933" r:id="rId56"/>
    <p:sldId id="934" r:id="rId57"/>
    <p:sldId id="935" r:id="rId58"/>
    <p:sldId id="981" r:id="rId59"/>
    <p:sldId id="313" r:id="rId60"/>
    <p:sldId id="315" r:id="rId61"/>
    <p:sldId id="316" r:id="rId62"/>
    <p:sldId id="317" r:id="rId63"/>
    <p:sldId id="318" r:id="rId64"/>
    <p:sldId id="319" r:id="rId65"/>
    <p:sldId id="320" r:id="rId66"/>
    <p:sldId id="321" r:id="rId67"/>
    <p:sldId id="312" r:id="rId68"/>
    <p:sldId id="286" r:id="rId69"/>
    <p:sldId id="287" r:id="rId70"/>
    <p:sldId id="288" r:id="rId71"/>
    <p:sldId id="289" r:id="rId72"/>
    <p:sldId id="290" r:id="rId73"/>
    <p:sldId id="291" r:id="rId74"/>
    <p:sldId id="323" r:id="rId75"/>
    <p:sldId id="294" r:id="rId76"/>
    <p:sldId id="295" r:id="rId77"/>
    <p:sldId id="360" r:id="rId78"/>
    <p:sldId id="936" r:id="rId79"/>
    <p:sldId id="292" r:id="rId80"/>
    <p:sldId id="356" r:id="rId81"/>
    <p:sldId id="300" r:id="rId82"/>
    <p:sldId id="301" r:id="rId83"/>
    <p:sldId id="302" r:id="rId84"/>
    <p:sldId id="303" r:id="rId85"/>
    <p:sldId id="305" r:id="rId86"/>
    <p:sldId id="306" r:id="rId87"/>
    <p:sldId id="307" r:id="rId88"/>
    <p:sldId id="310" r:id="rId89"/>
    <p:sldId id="980" r:id="rId90"/>
    <p:sldId id="940" r:id="rId91"/>
    <p:sldId id="946" r:id="rId92"/>
    <p:sldId id="941" r:id="rId93"/>
    <p:sldId id="942" r:id="rId94"/>
    <p:sldId id="481" r:id="rId95"/>
    <p:sldId id="482" r:id="rId96"/>
    <p:sldId id="483" r:id="rId97"/>
    <p:sldId id="918" r:id="rId98"/>
    <p:sldId id="919" r:id="rId99"/>
    <p:sldId id="895" r:id="rId100"/>
    <p:sldId id="943" r:id="rId101"/>
    <p:sldId id="944" r:id="rId102"/>
    <p:sldId id="913" r:id="rId103"/>
    <p:sldId id="914" r:id="rId104"/>
    <p:sldId id="947" r:id="rId105"/>
    <p:sldId id="891" r:id="rId106"/>
    <p:sldId id="912" r:id="rId107"/>
    <p:sldId id="903" r:id="rId108"/>
    <p:sldId id="904" r:id="rId109"/>
    <p:sldId id="905" r:id="rId110"/>
    <p:sldId id="906" r:id="rId111"/>
    <p:sldId id="907" r:id="rId112"/>
    <p:sldId id="908" r:id="rId113"/>
    <p:sldId id="909" r:id="rId114"/>
    <p:sldId id="897" r:id="rId115"/>
    <p:sldId id="898" r:id="rId116"/>
    <p:sldId id="899" r:id="rId117"/>
    <p:sldId id="900" r:id="rId118"/>
    <p:sldId id="901" r:id="rId119"/>
    <p:sldId id="902" r:id="rId120"/>
    <p:sldId id="958" r:id="rId121"/>
    <p:sldId id="960" r:id="rId122"/>
    <p:sldId id="955" r:id="rId123"/>
    <p:sldId id="970" r:id="rId124"/>
    <p:sldId id="328" r:id="rId125"/>
    <p:sldId id="330" r:id="rId126"/>
    <p:sldId id="417" r:id="rId127"/>
    <p:sldId id="418" r:id="rId128"/>
    <p:sldId id="419" r:id="rId129"/>
    <p:sldId id="420" r:id="rId130"/>
    <p:sldId id="421" r:id="rId131"/>
    <p:sldId id="422" r:id="rId132"/>
    <p:sldId id="423" r:id="rId133"/>
    <p:sldId id="424" r:id="rId134"/>
    <p:sldId id="425" r:id="rId135"/>
    <p:sldId id="426" r:id="rId136"/>
    <p:sldId id="427" r:id="rId137"/>
    <p:sldId id="428" r:id="rId138"/>
    <p:sldId id="429" r:id="rId139"/>
    <p:sldId id="430" r:id="rId140"/>
    <p:sldId id="431" r:id="rId141"/>
    <p:sldId id="432" r:id="rId142"/>
    <p:sldId id="433" r:id="rId143"/>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675" autoAdjust="0"/>
    <p:restoredTop sz="94717"/>
  </p:normalViewPr>
  <p:slideViewPr>
    <p:cSldViewPr snapToGrid="0">
      <p:cViewPr varScale="1">
        <p:scale>
          <a:sx n="74" d="100"/>
          <a:sy n="74" d="100"/>
        </p:scale>
        <p:origin x="200" y="7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tableStyles" Target="tableStyles.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notesMaster" Target="notesMasters/notesMaster1.xml"/><Relationship Id="rId90" Type="http://schemas.openxmlformats.org/officeDocument/2006/relationships/slide" Target="slides/slide89.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C42E17-A83E-485D-AF49-6D5FA881FB2F}" type="doc">
      <dgm:prSet loTypeId="urn:microsoft.com/office/officeart/2005/8/layout/pyramid1" loCatId="pyramid" qsTypeId="urn:microsoft.com/office/officeart/2005/8/quickstyle/simple1" qsCatId="simple" csTypeId="urn:microsoft.com/office/officeart/2005/8/colors/accent1_1" csCatId="accent1" phldr="1"/>
      <dgm:spPr/>
    </dgm:pt>
    <dgm:pt modelId="{9BAEC747-1349-4D9A-AE93-BBA239F377F0}">
      <dgm:prSet phldrT="[Tekst]" custT="1"/>
      <dgm:spPr/>
      <dgm:t>
        <a:bodyPr/>
        <a:lstStyle/>
        <a:p>
          <a:endParaRPr lang="en-GB" sz="1600" noProof="0" dirty="0"/>
        </a:p>
        <a:p>
          <a:r>
            <a:rPr lang="en-GB" sz="1600" noProof="0" dirty="0"/>
            <a:t> </a:t>
          </a:r>
        </a:p>
      </dgm:t>
    </dgm:pt>
    <dgm:pt modelId="{9D77B9C2-C50B-43A7-958C-E1717821D884}" type="sibTrans" cxnId="{9CCFECD9-87C2-4A63-ADDE-90666E1D866D}">
      <dgm:prSet/>
      <dgm:spPr/>
      <dgm:t>
        <a:bodyPr/>
        <a:lstStyle/>
        <a:p>
          <a:endParaRPr lang="en-GB" noProof="0" dirty="0"/>
        </a:p>
      </dgm:t>
    </dgm:pt>
    <dgm:pt modelId="{9AB5A5B6-00D0-4CEB-BBF5-7BAEDCD6B0EC}" type="parTrans" cxnId="{9CCFECD9-87C2-4A63-ADDE-90666E1D866D}">
      <dgm:prSet/>
      <dgm:spPr/>
      <dgm:t>
        <a:bodyPr/>
        <a:lstStyle/>
        <a:p>
          <a:endParaRPr lang="en-GB" noProof="0" dirty="0"/>
        </a:p>
      </dgm:t>
    </dgm:pt>
    <dgm:pt modelId="{EDA28265-CB30-44A1-9580-D3EF8C9032D6}">
      <dgm:prSet phldrT="[Tekst]"/>
      <dgm:spPr/>
      <dgm:t>
        <a:bodyPr/>
        <a:lstStyle/>
        <a:p>
          <a:r>
            <a:rPr lang="en-GB" noProof="0" dirty="0"/>
            <a:t> </a:t>
          </a:r>
        </a:p>
      </dgm:t>
    </dgm:pt>
    <dgm:pt modelId="{3118F91D-0BB7-4227-88FC-79ACA28A9B03}" type="sibTrans" cxnId="{5A0DCEDD-C72B-44D4-9B9C-16677F4E67DA}">
      <dgm:prSet/>
      <dgm:spPr/>
      <dgm:t>
        <a:bodyPr/>
        <a:lstStyle/>
        <a:p>
          <a:endParaRPr lang="en-GB" noProof="0" dirty="0"/>
        </a:p>
      </dgm:t>
    </dgm:pt>
    <dgm:pt modelId="{37A53494-74AF-4C0C-B7AC-3F156DE662F9}" type="parTrans" cxnId="{5A0DCEDD-C72B-44D4-9B9C-16677F4E67DA}">
      <dgm:prSet/>
      <dgm:spPr/>
      <dgm:t>
        <a:bodyPr/>
        <a:lstStyle/>
        <a:p>
          <a:endParaRPr lang="en-GB" noProof="0" dirty="0"/>
        </a:p>
      </dgm:t>
    </dgm:pt>
    <dgm:pt modelId="{E00AA066-8A2B-4DF3-92CB-837C1B9B5336}">
      <dgm:prSet phldrT="[Tekst]"/>
      <dgm:spPr/>
      <dgm:t>
        <a:bodyPr/>
        <a:lstStyle/>
        <a:p>
          <a:r>
            <a:rPr lang="en-GB" noProof="0" dirty="0"/>
            <a:t> </a:t>
          </a:r>
        </a:p>
      </dgm:t>
    </dgm:pt>
    <dgm:pt modelId="{8A5E44D3-EFC8-4AE4-8C85-D918C7A3742E}" type="sibTrans" cxnId="{E9833FDE-9632-49E4-9E58-8C80DF309E2A}">
      <dgm:prSet/>
      <dgm:spPr/>
      <dgm:t>
        <a:bodyPr/>
        <a:lstStyle/>
        <a:p>
          <a:endParaRPr lang="en-GB" noProof="0" dirty="0"/>
        </a:p>
      </dgm:t>
    </dgm:pt>
    <dgm:pt modelId="{B17DC6A0-B1E8-4626-9B4A-C87CFCBF0E26}" type="parTrans" cxnId="{E9833FDE-9632-49E4-9E58-8C80DF309E2A}">
      <dgm:prSet/>
      <dgm:spPr/>
      <dgm:t>
        <a:bodyPr/>
        <a:lstStyle/>
        <a:p>
          <a:endParaRPr lang="en-GB" noProof="0" dirty="0"/>
        </a:p>
      </dgm:t>
    </dgm:pt>
    <dgm:pt modelId="{A4D638D5-646F-45C5-A120-ADDFFDC7DA78}" type="pres">
      <dgm:prSet presAssocID="{CDC42E17-A83E-485D-AF49-6D5FA881FB2F}" presName="Name0" presStyleCnt="0">
        <dgm:presLayoutVars>
          <dgm:dir/>
          <dgm:animLvl val="lvl"/>
          <dgm:resizeHandles val="exact"/>
        </dgm:presLayoutVars>
      </dgm:prSet>
      <dgm:spPr/>
    </dgm:pt>
    <dgm:pt modelId="{40FA9754-9FA8-4049-ACEA-DE605A28824E}" type="pres">
      <dgm:prSet presAssocID="{9BAEC747-1349-4D9A-AE93-BBA239F377F0}" presName="Name8" presStyleCnt="0"/>
      <dgm:spPr/>
    </dgm:pt>
    <dgm:pt modelId="{4B861C36-B0A4-477C-A06B-07E69645F498}" type="pres">
      <dgm:prSet presAssocID="{9BAEC747-1349-4D9A-AE93-BBA239F377F0}" presName="level" presStyleLbl="node1" presStyleIdx="0" presStyleCnt="3">
        <dgm:presLayoutVars>
          <dgm:chMax val="1"/>
          <dgm:bulletEnabled val="1"/>
        </dgm:presLayoutVars>
      </dgm:prSet>
      <dgm:spPr/>
    </dgm:pt>
    <dgm:pt modelId="{A8127F66-6BCF-4C0E-8358-650441A3F26E}" type="pres">
      <dgm:prSet presAssocID="{9BAEC747-1349-4D9A-AE93-BBA239F377F0}" presName="levelTx" presStyleLbl="revTx" presStyleIdx="0" presStyleCnt="0">
        <dgm:presLayoutVars>
          <dgm:chMax val="1"/>
          <dgm:bulletEnabled val="1"/>
        </dgm:presLayoutVars>
      </dgm:prSet>
      <dgm:spPr/>
    </dgm:pt>
    <dgm:pt modelId="{A6E4DD44-FC89-4E3E-9B00-943AA9F8536B}" type="pres">
      <dgm:prSet presAssocID="{EDA28265-CB30-44A1-9580-D3EF8C9032D6}" presName="Name8" presStyleCnt="0"/>
      <dgm:spPr/>
    </dgm:pt>
    <dgm:pt modelId="{ACC2D51A-96F7-425D-8A9E-3B98F5D65C9E}" type="pres">
      <dgm:prSet presAssocID="{EDA28265-CB30-44A1-9580-D3EF8C9032D6}" presName="level" presStyleLbl="node1" presStyleIdx="1" presStyleCnt="3">
        <dgm:presLayoutVars>
          <dgm:chMax val="1"/>
          <dgm:bulletEnabled val="1"/>
        </dgm:presLayoutVars>
      </dgm:prSet>
      <dgm:spPr/>
    </dgm:pt>
    <dgm:pt modelId="{02FCD42C-74C7-463F-AE57-5D1568026614}" type="pres">
      <dgm:prSet presAssocID="{EDA28265-CB30-44A1-9580-D3EF8C9032D6}" presName="levelTx" presStyleLbl="revTx" presStyleIdx="0" presStyleCnt="0">
        <dgm:presLayoutVars>
          <dgm:chMax val="1"/>
          <dgm:bulletEnabled val="1"/>
        </dgm:presLayoutVars>
      </dgm:prSet>
      <dgm:spPr/>
    </dgm:pt>
    <dgm:pt modelId="{198797A9-B0B0-4CE1-82BB-71EE9B03F004}" type="pres">
      <dgm:prSet presAssocID="{E00AA066-8A2B-4DF3-92CB-837C1B9B5336}" presName="Name8" presStyleCnt="0"/>
      <dgm:spPr/>
    </dgm:pt>
    <dgm:pt modelId="{39AD7419-F447-4534-BACC-5DCB41358936}" type="pres">
      <dgm:prSet presAssocID="{E00AA066-8A2B-4DF3-92CB-837C1B9B5336}" presName="level" presStyleLbl="node1" presStyleIdx="2" presStyleCnt="3">
        <dgm:presLayoutVars>
          <dgm:chMax val="1"/>
          <dgm:bulletEnabled val="1"/>
        </dgm:presLayoutVars>
      </dgm:prSet>
      <dgm:spPr/>
    </dgm:pt>
    <dgm:pt modelId="{C834347A-FCA6-40D8-956F-8226F1F0B31F}" type="pres">
      <dgm:prSet presAssocID="{E00AA066-8A2B-4DF3-92CB-837C1B9B5336}" presName="levelTx" presStyleLbl="revTx" presStyleIdx="0" presStyleCnt="0">
        <dgm:presLayoutVars>
          <dgm:chMax val="1"/>
          <dgm:bulletEnabled val="1"/>
        </dgm:presLayoutVars>
      </dgm:prSet>
      <dgm:spPr/>
    </dgm:pt>
  </dgm:ptLst>
  <dgm:cxnLst>
    <dgm:cxn modelId="{D1FF3B0A-D959-4C3A-9F2A-7BC263BD9995}" type="presOf" srcId="{9BAEC747-1349-4D9A-AE93-BBA239F377F0}" destId="{A8127F66-6BCF-4C0E-8358-650441A3F26E}" srcOrd="1" destOrd="0" presId="urn:microsoft.com/office/officeart/2005/8/layout/pyramid1"/>
    <dgm:cxn modelId="{163F8810-3E55-4705-9FE0-34C97D45FCA1}" type="presOf" srcId="{EDA28265-CB30-44A1-9580-D3EF8C9032D6}" destId="{02FCD42C-74C7-463F-AE57-5D1568026614}" srcOrd="1" destOrd="0" presId="urn:microsoft.com/office/officeart/2005/8/layout/pyramid1"/>
    <dgm:cxn modelId="{BF9FA456-6858-444E-9E3E-7F550CD90F9C}" type="presOf" srcId="{9BAEC747-1349-4D9A-AE93-BBA239F377F0}" destId="{4B861C36-B0A4-477C-A06B-07E69645F498}" srcOrd="0" destOrd="0" presId="urn:microsoft.com/office/officeart/2005/8/layout/pyramid1"/>
    <dgm:cxn modelId="{4C2FD35B-7993-4F04-8B16-4D14C68B5B04}" type="presOf" srcId="{E00AA066-8A2B-4DF3-92CB-837C1B9B5336}" destId="{C834347A-FCA6-40D8-956F-8226F1F0B31F}" srcOrd="1" destOrd="0" presId="urn:microsoft.com/office/officeart/2005/8/layout/pyramid1"/>
    <dgm:cxn modelId="{5D7A14B7-6106-4D52-B293-793BCEB8824D}" type="presOf" srcId="{E00AA066-8A2B-4DF3-92CB-837C1B9B5336}" destId="{39AD7419-F447-4534-BACC-5DCB41358936}" srcOrd="0" destOrd="0" presId="urn:microsoft.com/office/officeart/2005/8/layout/pyramid1"/>
    <dgm:cxn modelId="{E47DD7B7-9872-4752-B098-B8B88D576D28}" type="presOf" srcId="{EDA28265-CB30-44A1-9580-D3EF8C9032D6}" destId="{ACC2D51A-96F7-425D-8A9E-3B98F5D65C9E}" srcOrd="0" destOrd="0" presId="urn:microsoft.com/office/officeart/2005/8/layout/pyramid1"/>
    <dgm:cxn modelId="{1A5D5DC3-FC51-48EF-91B5-A61025FD59AA}" type="presOf" srcId="{CDC42E17-A83E-485D-AF49-6D5FA881FB2F}" destId="{A4D638D5-646F-45C5-A120-ADDFFDC7DA78}" srcOrd="0" destOrd="0" presId="urn:microsoft.com/office/officeart/2005/8/layout/pyramid1"/>
    <dgm:cxn modelId="{9CCFECD9-87C2-4A63-ADDE-90666E1D866D}" srcId="{CDC42E17-A83E-485D-AF49-6D5FA881FB2F}" destId="{9BAEC747-1349-4D9A-AE93-BBA239F377F0}" srcOrd="0" destOrd="0" parTransId="{9AB5A5B6-00D0-4CEB-BBF5-7BAEDCD6B0EC}" sibTransId="{9D77B9C2-C50B-43A7-958C-E1717821D884}"/>
    <dgm:cxn modelId="{5A0DCEDD-C72B-44D4-9B9C-16677F4E67DA}" srcId="{CDC42E17-A83E-485D-AF49-6D5FA881FB2F}" destId="{EDA28265-CB30-44A1-9580-D3EF8C9032D6}" srcOrd="1" destOrd="0" parTransId="{37A53494-74AF-4C0C-B7AC-3F156DE662F9}" sibTransId="{3118F91D-0BB7-4227-88FC-79ACA28A9B03}"/>
    <dgm:cxn modelId="{E9833FDE-9632-49E4-9E58-8C80DF309E2A}" srcId="{CDC42E17-A83E-485D-AF49-6D5FA881FB2F}" destId="{E00AA066-8A2B-4DF3-92CB-837C1B9B5336}" srcOrd="2" destOrd="0" parTransId="{B17DC6A0-B1E8-4626-9B4A-C87CFCBF0E26}" sibTransId="{8A5E44D3-EFC8-4AE4-8C85-D918C7A3742E}"/>
    <dgm:cxn modelId="{25F28EC0-8DE2-40FA-91D8-71C7155BB4C3}" type="presParOf" srcId="{A4D638D5-646F-45C5-A120-ADDFFDC7DA78}" destId="{40FA9754-9FA8-4049-ACEA-DE605A28824E}" srcOrd="0" destOrd="0" presId="urn:microsoft.com/office/officeart/2005/8/layout/pyramid1"/>
    <dgm:cxn modelId="{3B91EDA7-83F6-4A57-B1DE-98BB0376CA46}" type="presParOf" srcId="{40FA9754-9FA8-4049-ACEA-DE605A28824E}" destId="{4B861C36-B0A4-477C-A06B-07E69645F498}" srcOrd="0" destOrd="0" presId="urn:microsoft.com/office/officeart/2005/8/layout/pyramid1"/>
    <dgm:cxn modelId="{06983B3A-A642-4F6E-8BDC-7484BB3F7CDC}" type="presParOf" srcId="{40FA9754-9FA8-4049-ACEA-DE605A28824E}" destId="{A8127F66-6BCF-4C0E-8358-650441A3F26E}" srcOrd="1" destOrd="0" presId="urn:microsoft.com/office/officeart/2005/8/layout/pyramid1"/>
    <dgm:cxn modelId="{E493A4C9-0912-4F45-AD24-091AC5DCB4D4}" type="presParOf" srcId="{A4D638D5-646F-45C5-A120-ADDFFDC7DA78}" destId="{A6E4DD44-FC89-4E3E-9B00-943AA9F8536B}" srcOrd="1" destOrd="0" presId="urn:microsoft.com/office/officeart/2005/8/layout/pyramid1"/>
    <dgm:cxn modelId="{A4AFF38B-D30E-4178-ABD8-BAC40955378E}" type="presParOf" srcId="{A6E4DD44-FC89-4E3E-9B00-943AA9F8536B}" destId="{ACC2D51A-96F7-425D-8A9E-3B98F5D65C9E}" srcOrd="0" destOrd="0" presId="urn:microsoft.com/office/officeart/2005/8/layout/pyramid1"/>
    <dgm:cxn modelId="{C67ADFC0-560B-4DC7-A2DD-A4803D4FD2A9}" type="presParOf" srcId="{A6E4DD44-FC89-4E3E-9B00-943AA9F8536B}" destId="{02FCD42C-74C7-463F-AE57-5D1568026614}" srcOrd="1" destOrd="0" presId="urn:microsoft.com/office/officeart/2005/8/layout/pyramid1"/>
    <dgm:cxn modelId="{428CD84C-7CBB-4177-97F8-C0284012A858}" type="presParOf" srcId="{A4D638D5-646F-45C5-A120-ADDFFDC7DA78}" destId="{198797A9-B0B0-4CE1-82BB-71EE9B03F004}" srcOrd="2" destOrd="0" presId="urn:microsoft.com/office/officeart/2005/8/layout/pyramid1"/>
    <dgm:cxn modelId="{C8F29F63-8716-461A-8114-12FFCFF9B6B3}" type="presParOf" srcId="{198797A9-B0B0-4CE1-82BB-71EE9B03F004}" destId="{39AD7419-F447-4534-BACC-5DCB41358936}" srcOrd="0" destOrd="0" presId="urn:microsoft.com/office/officeart/2005/8/layout/pyramid1"/>
    <dgm:cxn modelId="{533296D6-52A4-48FE-9EFC-E1DB2BB914BA}" type="presParOf" srcId="{198797A9-B0B0-4CE1-82BB-71EE9B03F004}" destId="{C834347A-FCA6-40D8-956F-8226F1F0B31F}" srcOrd="1" destOrd="0" presId="urn:microsoft.com/office/officeart/2005/8/layout/pyramid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B462A13-FF12-4E68-AE32-47AA0E581BBA}" type="doc">
      <dgm:prSet loTypeId="urn:microsoft.com/office/officeart/2005/8/layout/pyramid1" loCatId="pyramid" qsTypeId="urn:microsoft.com/office/officeart/2005/8/quickstyle/simple1" qsCatId="simple" csTypeId="urn:microsoft.com/office/officeart/2005/8/colors/accent1_3" csCatId="accent1" phldr="1"/>
      <dgm:spPr/>
    </dgm:pt>
    <dgm:pt modelId="{3A3C9080-6528-4A20-9609-A16609C81FB6}">
      <dgm:prSet phldrT="[Tekst]" custT="1"/>
      <dgm:spPr>
        <a:solidFill>
          <a:srgbClr val="528CC1"/>
        </a:solidFill>
      </dgm:spPr>
      <dgm:t>
        <a:bodyPr/>
        <a:lstStyle/>
        <a:p>
          <a:r>
            <a:rPr lang="nl-NL" sz="1400" dirty="0">
              <a:latin typeface="Raleway Light" panose="020B0403030101060003" pitchFamily="34" charset="0"/>
            </a:rPr>
            <a:t> </a:t>
          </a:r>
        </a:p>
      </dgm:t>
    </dgm:pt>
    <dgm:pt modelId="{C22B7D69-7CBA-47E1-8256-EDD912334586}" type="parTrans" cxnId="{5AC38234-84EC-48B9-97EF-73C1229B1B8D}">
      <dgm:prSet/>
      <dgm:spPr/>
      <dgm:t>
        <a:bodyPr/>
        <a:lstStyle/>
        <a:p>
          <a:endParaRPr lang="nl-NL"/>
        </a:p>
      </dgm:t>
    </dgm:pt>
    <dgm:pt modelId="{6A5951A9-105F-4D64-9CD7-C251E070514D}" type="sibTrans" cxnId="{5AC38234-84EC-48B9-97EF-73C1229B1B8D}">
      <dgm:prSet/>
      <dgm:spPr/>
      <dgm:t>
        <a:bodyPr/>
        <a:lstStyle/>
        <a:p>
          <a:endParaRPr lang="nl-NL"/>
        </a:p>
      </dgm:t>
    </dgm:pt>
    <dgm:pt modelId="{7D3B92E5-2438-4382-8D7A-6F0EB96A97FA}">
      <dgm:prSet phldrT="[Tekst]" custT="1"/>
      <dgm:spPr/>
      <dgm:t>
        <a:bodyPr/>
        <a:lstStyle/>
        <a:p>
          <a:r>
            <a:rPr lang="nl-NL" sz="1400" dirty="0">
              <a:latin typeface="Raleway Light" panose="020B0403030101060003" pitchFamily="34" charset="0"/>
            </a:rPr>
            <a:t> </a:t>
          </a:r>
        </a:p>
      </dgm:t>
    </dgm:pt>
    <dgm:pt modelId="{88455A0E-446C-424E-8CD4-7CF7D03347FA}" type="parTrans" cxnId="{74CF22D9-D96F-4529-ADCD-0BBE02517666}">
      <dgm:prSet/>
      <dgm:spPr/>
      <dgm:t>
        <a:bodyPr/>
        <a:lstStyle/>
        <a:p>
          <a:endParaRPr lang="nl-NL"/>
        </a:p>
      </dgm:t>
    </dgm:pt>
    <dgm:pt modelId="{D976B767-494E-40A4-96F9-376A6E5BD8DE}" type="sibTrans" cxnId="{74CF22D9-D96F-4529-ADCD-0BBE02517666}">
      <dgm:prSet/>
      <dgm:spPr/>
      <dgm:t>
        <a:bodyPr/>
        <a:lstStyle/>
        <a:p>
          <a:endParaRPr lang="nl-NL"/>
        </a:p>
      </dgm:t>
    </dgm:pt>
    <dgm:pt modelId="{3C08FD0D-89A9-4E76-B219-691FBA3CAF0B}">
      <dgm:prSet phldrT="[Tekst]" custT="1"/>
      <dgm:spPr/>
      <dgm:t>
        <a:bodyPr/>
        <a:lstStyle/>
        <a:p>
          <a:r>
            <a:rPr lang="nl-NL" sz="1400" dirty="0">
              <a:latin typeface="Raleway Light" panose="020B0403030101060003" pitchFamily="34" charset="0"/>
            </a:rPr>
            <a:t> </a:t>
          </a:r>
        </a:p>
      </dgm:t>
    </dgm:pt>
    <dgm:pt modelId="{BCC51846-8C39-4372-BA01-73BA9CBF11FB}" type="parTrans" cxnId="{FDCC5324-2E27-4195-9D4A-C27258C4259F}">
      <dgm:prSet/>
      <dgm:spPr/>
      <dgm:t>
        <a:bodyPr/>
        <a:lstStyle/>
        <a:p>
          <a:endParaRPr lang="nl-NL"/>
        </a:p>
      </dgm:t>
    </dgm:pt>
    <dgm:pt modelId="{8EFF1863-ABFD-4922-A691-CE2128D2DC55}" type="sibTrans" cxnId="{FDCC5324-2E27-4195-9D4A-C27258C4259F}">
      <dgm:prSet/>
      <dgm:spPr/>
      <dgm:t>
        <a:bodyPr/>
        <a:lstStyle/>
        <a:p>
          <a:endParaRPr lang="nl-NL"/>
        </a:p>
      </dgm:t>
    </dgm:pt>
    <dgm:pt modelId="{6CEE128D-DD05-46CB-9AE0-30618F7167C3}">
      <dgm:prSet phldrT="[Tekst]" custT="1"/>
      <dgm:spPr/>
      <dgm:t>
        <a:bodyPr/>
        <a:lstStyle/>
        <a:p>
          <a:r>
            <a:rPr lang="nl-NL" sz="1400" dirty="0">
              <a:latin typeface="Raleway Light" panose="020B0403030101060003" pitchFamily="34" charset="0"/>
            </a:rPr>
            <a:t> </a:t>
          </a:r>
        </a:p>
      </dgm:t>
    </dgm:pt>
    <dgm:pt modelId="{54BBEA21-9C28-4E3C-8E1B-3FC24F61E982}" type="parTrans" cxnId="{67F71926-1860-4289-943A-FFDA979758DD}">
      <dgm:prSet/>
      <dgm:spPr/>
      <dgm:t>
        <a:bodyPr/>
        <a:lstStyle/>
        <a:p>
          <a:endParaRPr lang="nl-NL"/>
        </a:p>
      </dgm:t>
    </dgm:pt>
    <dgm:pt modelId="{4973EED1-E5CC-493E-BC0B-A4D951A7DFCD}" type="sibTrans" cxnId="{67F71926-1860-4289-943A-FFDA979758DD}">
      <dgm:prSet/>
      <dgm:spPr/>
      <dgm:t>
        <a:bodyPr/>
        <a:lstStyle/>
        <a:p>
          <a:endParaRPr lang="nl-NL"/>
        </a:p>
      </dgm:t>
    </dgm:pt>
    <dgm:pt modelId="{2DBF4B8A-6683-493A-8BE6-06C44156C24C}">
      <dgm:prSet phldrT="[Tekst]" custT="1"/>
      <dgm:spPr/>
      <dgm:t>
        <a:bodyPr/>
        <a:lstStyle/>
        <a:p>
          <a:r>
            <a:rPr lang="nl-NL" sz="1400" dirty="0">
              <a:latin typeface="Raleway Light" panose="020B0403030101060003" pitchFamily="34" charset="0"/>
            </a:rPr>
            <a:t> </a:t>
          </a:r>
        </a:p>
      </dgm:t>
    </dgm:pt>
    <dgm:pt modelId="{2A87B8AE-8EF5-4306-A5BB-49D6BD8236E3}" type="parTrans" cxnId="{CC722983-5391-4956-AB8B-9797D45CFE63}">
      <dgm:prSet/>
      <dgm:spPr/>
      <dgm:t>
        <a:bodyPr/>
        <a:lstStyle/>
        <a:p>
          <a:endParaRPr lang="nl-NL"/>
        </a:p>
      </dgm:t>
    </dgm:pt>
    <dgm:pt modelId="{223B4A3D-6EA2-413E-946F-CBDE86D755E4}" type="sibTrans" cxnId="{CC722983-5391-4956-AB8B-9797D45CFE63}">
      <dgm:prSet/>
      <dgm:spPr/>
      <dgm:t>
        <a:bodyPr/>
        <a:lstStyle/>
        <a:p>
          <a:endParaRPr lang="nl-NL"/>
        </a:p>
      </dgm:t>
    </dgm:pt>
    <dgm:pt modelId="{6FAD3E13-AE0D-4E80-91B8-6BB67FFA006E}">
      <dgm:prSet phldrT="[Tekst]" custT="1"/>
      <dgm:spPr/>
      <dgm:t>
        <a:bodyPr/>
        <a:lstStyle/>
        <a:p>
          <a:r>
            <a:rPr lang="nl-NL" sz="1400" dirty="0">
              <a:latin typeface="Raleway Light" panose="020B0403030101060003" pitchFamily="34" charset="0"/>
            </a:rPr>
            <a:t> </a:t>
          </a:r>
        </a:p>
      </dgm:t>
    </dgm:pt>
    <dgm:pt modelId="{93F016AF-06A5-4708-BDFD-1BADB3C3A1E6}" type="parTrans" cxnId="{6E7A6098-02DE-409E-A82B-1C8AC01C59B4}">
      <dgm:prSet/>
      <dgm:spPr/>
      <dgm:t>
        <a:bodyPr/>
        <a:lstStyle/>
        <a:p>
          <a:endParaRPr lang="nl-NL"/>
        </a:p>
      </dgm:t>
    </dgm:pt>
    <dgm:pt modelId="{62D0408C-FAF7-416A-952F-D0FFF746B6A6}" type="sibTrans" cxnId="{6E7A6098-02DE-409E-A82B-1C8AC01C59B4}">
      <dgm:prSet/>
      <dgm:spPr/>
      <dgm:t>
        <a:bodyPr/>
        <a:lstStyle/>
        <a:p>
          <a:endParaRPr lang="nl-NL"/>
        </a:p>
      </dgm:t>
    </dgm:pt>
    <dgm:pt modelId="{88E2722C-0614-49FA-B732-6D72E9B5DE9A}" type="pres">
      <dgm:prSet presAssocID="{6B462A13-FF12-4E68-AE32-47AA0E581BBA}" presName="Name0" presStyleCnt="0">
        <dgm:presLayoutVars>
          <dgm:dir/>
          <dgm:animLvl val="lvl"/>
          <dgm:resizeHandles val="exact"/>
        </dgm:presLayoutVars>
      </dgm:prSet>
      <dgm:spPr/>
    </dgm:pt>
    <dgm:pt modelId="{5F3A3516-B6AE-4ADD-AA4C-BE014DCE940B}" type="pres">
      <dgm:prSet presAssocID="{3A3C9080-6528-4A20-9609-A16609C81FB6}" presName="Name8" presStyleCnt="0"/>
      <dgm:spPr/>
    </dgm:pt>
    <dgm:pt modelId="{104F55D5-EA97-4F8B-A2A6-BCC35B8D4D80}" type="pres">
      <dgm:prSet presAssocID="{3A3C9080-6528-4A20-9609-A16609C81FB6}" presName="level" presStyleLbl="node1" presStyleIdx="0" presStyleCnt="6">
        <dgm:presLayoutVars>
          <dgm:chMax val="1"/>
          <dgm:bulletEnabled val="1"/>
        </dgm:presLayoutVars>
      </dgm:prSet>
      <dgm:spPr/>
    </dgm:pt>
    <dgm:pt modelId="{91CE03FC-E661-48A5-991C-19E3D7074866}" type="pres">
      <dgm:prSet presAssocID="{3A3C9080-6528-4A20-9609-A16609C81FB6}" presName="levelTx" presStyleLbl="revTx" presStyleIdx="0" presStyleCnt="0">
        <dgm:presLayoutVars>
          <dgm:chMax val="1"/>
          <dgm:bulletEnabled val="1"/>
        </dgm:presLayoutVars>
      </dgm:prSet>
      <dgm:spPr/>
    </dgm:pt>
    <dgm:pt modelId="{F49BCD72-A3AE-4879-9099-ACDFE0A8E567}" type="pres">
      <dgm:prSet presAssocID="{7D3B92E5-2438-4382-8D7A-6F0EB96A97FA}" presName="Name8" presStyleCnt="0"/>
      <dgm:spPr/>
    </dgm:pt>
    <dgm:pt modelId="{CB97E6DA-6702-48B1-93AE-09E0544B3D49}" type="pres">
      <dgm:prSet presAssocID="{7D3B92E5-2438-4382-8D7A-6F0EB96A97FA}" presName="level" presStyleLbl="node1" presStyleIdx="1" presStyleCnt="6">
        <dgm:presLayoutVars>
          <dgm:chMax val="1"/>
          <dgm:bulletEnabled val="1"/>
        </dgm:presLayoutVars>
      </dgm:prSet>
      <dgm:spPr/>
    </dgm:pt>
    <dgm:pt modelId="{FAE13960-FA77-4D50-961C-8261288C51F4}" type="pres">
      <dgm:prSet presAssocID="{7D3B92E5-2438-4382-8D7A-6F0EB96A97FA}" presName="levelTx" presStyleLbl="revTx" presStyleIdx="0" presStyleCnt="0">
        <dgm:presLayoutVars>
          <dgm:chMax val="1"/>
          <dgm:bulletEnabled val="1"/>
        </dgm:presLayoutVars>
      </dgm:prSet>
      <dgm:spPr/>
    </dgm:pt>
    <dgm:pt modelId="{D9D51016-3824-44F5-AE95-6BEAE44B6A0E}" type="pres">
      <dgm:prSet presAssocID="{3C08FD0D-89A9-4E76-B219-691FBA3CAF0B}" presName="Name8" presStyleCnt="0"/>
      <dgm:spPr/>
    </dgm:pt>
    <dgm:pt modelId="{398F5961-56AD-44B6-9742-B4DF2221C1FD}" type="pres">
      <dgm:prSet presAssocID="{3C08FD0D-89A9-4E76-B219-691FBA3CAF0B}" presName="level" presStyleLbl="node1" presStyleIdx="2" presStyleCnt="6">
        <dgm:presLayoutVars>
          <dgm:chMax val="1"/>
          <dgm:bulletEnabled val="1"/>
        </dgm:presLayoutVars>
      </dgm:prSet>
      <dgm:spPr/>
    </dgm:pt>
    <dgm:pt modelId="{8D8E2623-D303-4CE2-93C2-8F593CCBFB4A}" type="pres">
      <dgm:prSet presAssocID="{3C08FD0D-89A9-4E76-B219-691FBA3CAF0B}" presName="levelTx" presStyleLbl="revTx" presStyleIdx="0" presStyleCnt="0">
        <dgm:presLayoutVars>
          <dgm:chMax val="1"/>
          <dgm:bulletEnabled val="1"/>
        </dgm:presLayoutVars>
      </dgm:prSet>
      <dgm:spPr/>
    </dgm:pt>
    <dgm:pt modelId="{C0F40E3A-EE79-4995-A11B-02610515CBF8}" type="pres">
      <dgm:prSet presAssocID="{6CEE128D-DD05-46CB-9AE0-30618F7167C3}" presName="Name8" presStyleCnt="0"/>
      <dgm:spPr/>
    </dgm:pt>
    <dgm:pt modelId="{65B4E3D4-6E4F-45D7-AF35-459D01A51EDA}" type="pres">
      <dgm:prSet presAssocID="{6CEE128D-DD05-46CB-9AE0-30618F7167C3}" presName="level" presStyleLbl="node1" presStyleIdx="3" presStyleCnt="6">
        <dgm:presLayoutVars>
          <dgm:chMax val="1"/>
          <dgm:bulletEnabled val="1"/>
        </dgm:presLayoutVars>
      </dgm:prSet>
      <dgm:spPr/>
    </dgm:pt>
    <dgm:pt modelId="{9491A46D-A67B-414C-9158-7F18E0BDACED}" type="pres">
      <dgm:prSet presAssocID="{6CEE128D-DD05-46CB-9AE0-30618F7167C3}" presName="levelTx" presStyleLbl="revTx" presStyleIdx="0" presStyleCnt="0">
        <dgm:presLayoutVars>
          <dgm:chMax val="1"/>
          <dgm:bulletEnabled val="1"/>
        </dgm:presLayoutVars>
      </dgm:prSet>
      <dgm:spPr/>
    </dgm:pt>
    <dgm:pt modelId="{FB4A435A-7B8A-4AC1-AFA9-A9D3B99A3E71}" type="pres">
      <dgm:prSet presAssocID="{2DBF4B8A-6683-493A-8BE6-06C44156C24C}" presName="Name8" presStyleCnt="0"/>
      <dgm:spPr/>
    </dgm:pt>
    <dgm:pt modelId="{5F08312F-3054-413B-A837-C16CD6BBC9EE}" type="pres">
      <dgm:prSet presAssocID="{2DBF4B8A-6683-493A-8BE6-06C44156C24C}" presName="level" presStyleLbl="node1" presStyleIdx="4" presStyleCnt="6">
        <dgm:presLayoutVars>
          <dgm:chMax val="1"/>
          <dgm:bulletEnabled val="1"/>
        </dgm:presLayoutVars>
      </dgm:prSet>
      <dgm:spPr/>
    </dgm:pt>
    <dgm:pt modelId="{A10A1859-A87F-49C7-B795-037AE1F1D8BA}" type="pres">
      <dgm:prSet presAssocID="{2DBF4B8A-6683-493A-8BE6-06C44156C24C}" presName="levelTx" presStyleLbl="revTx" presStyleIdx="0" presStyleCnt="0">
        <dgm:presLayoutVars>
          <dgm:chMax val="1"/>
          <dgm:bulletEnabled val="1"/>
        </dgm:presLayoutVars>
      </dgm:prSet>
      <dgm:spPr/>
    </dgm:pt>
    <dgm:pt modelId="{EEB24C95-BB76-4D72-8A74-8BD62F0042B7}" type="pres">
      <dgm:prSet presAssocID="{6FAD3E13-AE0D-4E80-91B8-6BB67FFA006E}" presName="Name8" presStyleCnt="0"/>
      <dgm:spPr/>
    </dgm:pt>
    <dgm:pt modelId="{1DE61E6A-6DC4-4FCB-BBE4-62EF8DE5A3BA}" type="pres">
      <dgm:prSet presAssocID="{6FAD3E13-AE0D-4E80-91B8-6BB67FFA006E}" presName="level" presStyleLbl="node1" presStyleIdx="5" presStyleCnt="6">
        <dgm:presLayoutVars>
          <dgm:chMax val="1"/>
          <dgm:bulletEnabled val="1"/>
        </dgm:presLayoutVars>
      </dgm:prSet>
      <dgm:spPr/>
    </dgm:pt>
    <dgm:pt modelId="{4F35FF15-C466-4AFA-83D2-82319D2A8161}" type="pres">
      <dgm:prSet presAssocID="{6FAD3E13-AE0D-4E80-91B8-6BB67FFA006E}" presName="levelTx" presStyleLbl="revTx" presStyleIdx="0" presStyleCnt="0">
        <dgm:presLayoutVars>
          <dgm:chMax val="1"/>
          <dgm:bulletEnabled val="1"/>
        </dgm:presLayoutVars>
      </dgm:prSet>
      <dgm:spPr/>
    </dgm:pt>
  </dgm:ptLst>
  <dgm:cxnLst>
    <dgm:cxn modelId="{3E584200-F949-41F9-86D1-8E69CDF45A30}" type="presOf" srcId="{3A3C9080-6528-4A20-9609-A16609C81FB6}" destId="{91CE03FC-E661-48A5-991C-19E3D7074866}" srcOrd="1" destOrd="0" presId="urn:microsoft.com/office/officeart/2005/8/layout/pyramid1"/>
    <dgm:cxn modelId="{6865F60C-038C-4592-B9F1-5B447972365C}" type="presOf" srcId="{6FAD3E13-AE0D-4E80-91B8-6BB67FFA006E}" destId="{4F35FF15-C466-4AFA-83D2-82319D2A8161}" srcOrd="1" destOrd="0" presId="urn:microsoft.com/office/officeart/2005/8/layout/pyramid1"/>
    <dgm:cxn modelId="{B16F1611-2ED1-4288-98D1-FC90129ED18C}" type="presOf" srcId="{7D3B92E5-2438-4382-8D7A-6F0EB96A97FA}" destId="{CB97E6DA-6702-48B1-93AE-09E0544B3D49}" srcOrd="0" destOrd="0" presId="urn:microsoft.com/office/officeart/2005/8/layout/pyramid1"/>
    <dgm:cxn modelId="{FDCC5324-2E27-4195-9D4A-C27258C4259F}" srcId="{6B462A13-FF12-4E68-AE32-47AA0E581BBA}" destId="{3C08FD0D-89A9-4E76-B219-691FBA3CAF0B}" srcOrd="2" destOrd="0" parTransId="{BCC51846-8C39-4372-BA01-73BA9CBF11FB}" sibTransId="{8EFF1863-ABFD-4922-A691-CE2128D2DC55}"/>
    <dgm:cxn modelId="{67F71926-1860-4289-943A-FFDA979758DD}" srcId="{6B462A13-FF12-4E68-AE32-47AA0E581BBA}" destId="{6CEE128D-DD05-46CB-9AE0-30618F7167C3}" srcOrd="3" destOrd="0" parTransId="{54BBEA21-9C28-4E3C-8E1B-3FC24F61E982}" sibTransId="{4973EED1-E5CC-493E-BC0B-A4D951A7DFCD}"/>
    <dgm:cxn modelId="{3BB1E329-A36B-40D7-B169-1F80FC71CFB5}" type="presOf" srcId="{2DBF4B8A-6683-493A-8BE6-06C44156C24C}" destId="{A10A1859-A87F-49C7-B795-037AE1F1D8BA}" srcOrd="1" destOrd="0" presId="urn:microsoft.com/office/officeart/2005/8/layout/pyramid1"/>
    <dgm:cxn modelId="{5AC38234-84EC-48B9-97EF-73C1229B1B8D}" srcId="{6B462A13-FF12-4E68-AE32-47AA0E581BBA}" destId="{3A3C9080-6528-4A20-9609-A16609C81FB6}" srcOrd="0" destOrd="0" parTransId="{C22B7D69-7CBA-47E1-8256-EDD912334586}" sibTransId="{6A5951A9-105F-4D64-9CD7-C251E070514D}"/>
    <dgm:cxn modelId="{10B1F835-21ED-4A19-9C62-FF66F59E8D58}" type="presOf" srcId="{6CEE128D-DD05-46CB-9AE0-30618F7167C3}" destId="{9491A46D-A67B-414C-9158-7F18E0BDACED}" srcOrd="1" destOrd="0" presId="urn:microsoft.com/office/officeart/2005/8/layout/pyramid1"/>
    <dgm:cxn modelId="{846A8542-0B31-4A6E-A985-6C06978AF666}" type="presOf" srcId="{2DBF4B8A-6683-493A-8BE6-06C44156C24C}" destId="{5F08312F-3054-413B-A837-C16CD6BBC9EE}" srcOrd="0" destOrd="0" presId="urn:microsoft.com/office/officeart/2005/8/layout/pyramid1"/>
    <dgm:cxn modelId="{AEBE9D4E-A330-4CFA-9D17-C024BDB4CA0B}" type="presOf" srcId="{6FAD3E13-AE0D-4E80-91B8-6BB67FFA006E}" destId="{1DE61E6A-6DC4-4FCB-BBE4-62EF8DE5A3BA}" srcOrd="0" destOrd="0" presId="urn:microsoft.com/office/officeart/2005/8/layout/pyramid1"/>
    <dgm:cxn modelId="{85DD8B59-0605-4A37-88F1-B7FAA9A95042}" type="presOf" srcId="{3C08FD0D-89A9-4E76-B219-691FBA3CAF0B}" destId="{398F5961-56AD-44B6-9742-B4DF2221C1FD}" srcOrd="0" destOrd="0" presId="urn:microsoft.com/office/officeart/2005/8/layout/pyramid1"/>
    <dgm:cxn modelId="{61C31A69-4675-4B0E-9A73-A077A94611C4}" type="presOf" srcId="{6CEE128D-DD05-46CB-9AE0-30618F7167C3}" destId="{65B4E3D4-6E4F-45D7-AF35-459D01A51EDA}" srcOrd="0" destOrd="0" presId="urn:microsoft.com/office/officeart/2005/8/layout/pyramid1"/>
    <dgm:cxn modelId="{CC722983-5391-4956-AB8B-9797D45CFE63}" srcId="{6B462A13-FF12-4E68-AE32-47AA0E581BBA}" destId="{2DBF4B8A-6683-493A-8BE6-06C44156C24C}" srcOrd="4" destOrd="0" parTransId="{2A87B8AE-8EF5-4306-A5BB-49D6BD8236E3}" sibTransId="{223B4A3D-6EA2-413E-946F-CBDE86D755E4}"/>
    <dgm:cxn modelId="{3FA1F387-367C-49E9-ABDF-51A3BFB6E4B2}" type="presOf" srcId="{3A3C9080-6528-4A20-9609-A16609C81FB6}" destId="{104F55D5-EA97-4F8B-A2A6-BCC35B8D4D80}" srcOrd="0" destOrd="0" presId="urn:microsoft.com/office/officeart/2005/8/layout/pyramid1"/>
    <dgm:cxn modelId="{6E7A6098-02DE-409E-A82B-1C8AC01C59B4}" srcId="{6B462A13-FF12-4E68-AE32-47AA0E581BBA}" destId="{6FAD3E13-AE0D-4E80-91B8-6BB67FFA006E}" srcOrd="5" destOrd="0" parTransId="{93F016AF-06A5-4708-BDFD-1BADB3C3A1E6}" sibTransId="{62D0408C-FAF7-416A-952F-D0FFF746B6A6}"/>
    <dgm:cxn modelId="{3D53DDC8-43A9-4875-B313-AEE65E14035F}" type="presOf" srcId="{3C08FD0D-89A9-4E76-B219-691FBA3CAF0B}" destId="{8D8E2623-D303-4CE2-93C2-8F593CCBFB4A}" srcOrd="1" destOrd="0" presId="urn:microsoft.com/office/officeart/2005/8/layout/pyramid1"/>
    <dgm:cxn modelId="{74CF22D9-D96F-4529-ADCD-0BBE02517666}" srcId="{6B462A13-FF12-4E68-AE32-47AA0E581BBA}" destId="{7D3B92E5-2438-4382-8D7A-6F0EB96A97FA}" srcOrd="1" destOrd="0" parTransId="{88455A0E-446C-424E-8CD4-7CF7D03347FA}" sibTransId="{D976B767-494E-40A4-96F9-376A6E5BD8DE}"/>
    <dgm:cxn modelId="{8E92BBF7-6187-470C-9A1E-E5988944A01C}" type="presOf" srcId="{6B462A13-FF12-4E68-AE32-47AA0E581BBA}" destId="{88E2722C-0614-49FA-B732-6D72E9B5DE9A}" srcOrd="0" destOrd="0" presId="urn:microsoft.com/office/officeart/2005/8/layout/pyramid1"/>
    <dgm:cxn modelId="{73E332F8-CD5B-4776-8A07-43AA61413637}" type="presOf" srcId="{7D3B92E5-2438-4382-8D7A-6F0EB96A97FA}" destId="{FAE13960-FA77-4D50-961C-8261288C51F4}" srcOrd="1" destOrd="0" presId="urn:microsoft.com/office/officeart/2005/8/layout/pyramid1"/>
    <dgm:cxn modelId="{3925F745-A507-424A-9E02-32E33F8E5EDA}" type="presParOf" srcId="{88E2722C-0614-49FA-B732-6D72E9B5DE9A}" destId="{5F3A3516-B6AE-4ADD-AA4C-BE014DCE940B}" srcOrd="0" destOrd="0" presId="urn:microsoft.com/office/officeart/2005/8/layout/pyramid1"/>
    <dgm:cxn modelId="{A3BD2A87-5119-49A7-BF6F-7B6FC91879C2}" type="presParOf" srcId="{5F3A3516-B6AE-4ADD-AA4C-BE014DCE940B}" destId="{104F55D5-EA97-4F8B-A2A6-BCC35B8D4D80}" srcOrd="0" destOrd="0" presId="urn:microsoft.com/office/officeart/2005/8/layout/pyramid1"/>
    <dgm:cxn modelId="{BAF41DDF-24A0-4668-A1A2-5DF09B8D67C1}" type="presParOf" srcId="{5F3A3516-B6AE-4ADD-AA4C-BE014DCE940B}" destId="{91CE03FC-E661-48A5-991C-19E3D7074866}" srcOrd="1" destOrd="0" presId="urn:microsoft.com/office/officeart/2005/8/layout/pyramid1"/>
    <dgm:cxn modelId="{6D090924-C118-4170-A8D0-DCD09386AB92}" type="presParOf" srcId="{88E2722C-0614-49FA-B732-6D72E9B5DE9A}" destId="{F49BCD72-A3AE-4879-9099-ACDFE0A8E567}" srcOrd="1" destOrd="0" presId="urn:microsoft.com/office/officeart/2005/8/layout/pyramid1"/>
    <dgm:cxn modelId="{D0519B79-DD59-472C-A41A-412AB0613D17}" type="presParOf" srcId="{F49BCD72-A3AE-4879-9099-ACDFE0A8E567}" destId="{CB97E6DA-6702-48B1-93AE-09E0544B3D49}" srcOrd="0" destOrd="0" presId="urn:microsoft.com/office/officeart/2005/8/layout/pyramid1"/>
    <dgm:cxn modelId="{7FA9969E-72BE-4E0D-9A4E-CD5C92CD73C5}" type="presParOf" srcId="{F49BCD72-A3AE-4879-9099-ACDFE0A8E567}" destId="{FAE13960-FA77-4D50-961C-8261288C51F4}" srcOrd="1" destOrd="0" presId="urn:microsoft.com/office/officeart/2005/8/layout/pyramid1"/>
    <dgm:cxn modelId="{34BBB734-075D-4802-919A-5382DB2A7B35}" type="presParOf" srcId="{88E2722C-0614-49FA-B732-6D72E9B5DE9A}" destId="{D9D51016-3824-44F5-AE95-6BEAE44B6A0E}" srcOrd="2" destOrd="0" presId="urn:microsoft.com/office/officeart/2005/8/layout/pyramid1"/>
    <dgm:cxn modelId="{A0C591AC-BB00-4D12-9F3E-9F5FF62FB6A5}" type="presParOf" srcId="{D9D51016-3824-44F5-AE95-6BEAE44B6A0E}" destId="{398F5961-56AD-44B6-9742-B4DF2221C1FD}" srcOrd="0" destOrd="0" presId="urn:microsoft.com/office/officeart/2005/8/layout/pyramid1"/>
    <dgm:cxn modelId="{15FDC2F3-D0AF-4DD4-9164-D1635604532E}" type="presParOf" srcId="{D9D51016-3824-44F5-AE95-6BEAE44B6A0E}" destId="{8D8E2623-D303-4CE2-93C2-8F593CCBFB4A}" srcOrd="1" destOrd="0" presId="urn:microsoft.com/office/officeart/2005/8/layout/pyramid1"/>
    <dgm:cxn modelId="{9C017ADD-DDCF-4457-B4D9-B47B39C179F1}" type="presParOf" srcId="{88E2722C-0614-49FA-B732-6D72E9B5DE9A}" destId="{C0F40E3A-EE79-4995-A11B-02610515CBF8}" srcOrd="3" destOrd="0" presId="urn:microsoft.com/office/officeart/2005/8/layout/pyramid1"/>
    <dgm:cxn modelId="{ABED073A-46E2-48F1-8353-60DAF3C8D461}" type="presParOf" srcId="{C0F40E3A-EE79-4995-A11B-02610515CBF8}" destId="{65B4E3D4-6E4F-45D7-AF35-459D01A51EDA}" srcOrd="0" destOrd="0" presId="urn:microsoft.com/office/officeart/2005/8/layout/pyramid1"/>
    <dgm:cxn modelId="{2A708155-B7F4-4D5B-9C88-FC01FE54BB0F}" type="presParOf" srcId="{C0F40E3A-EE79-4995-A11B-02610515CBF8}" destId="{9491A46D-A67B-414C-9158-7F18E0BDACED}" srcOrd="1" destOrd="0" presId="urn:microsoft.com/office/officeart/2005/8/layout/pyramid1"/>
    <dgm:cxn modelId="{19470503-39C1-491A-BA7F-0F72BE670EBA}" type="presParOf" srcId="{88E2722C-0614-49FA-B732-6D72E9B5DE9A}" destId="{FB4A435A-7B8A-4AC1-AFA9-A9D3B99A3E71}" srcOrd="4" destOrd="0" presId="urn:microsoft.com/office/officeart/2005/8/layout/pyramid1"/>
    <dgm:cxn modelId="{3ECDD6C5-DDE1-4035-B3F1-DAF4365DBED8}" type="presParOf" srcId="{FB4A435A-7B8A-4AC1-AFA9-A9D3B99A3E71}" destId="{5F08312F-3054-413B-A837-C16CD6BBC9EE}" srcOrd="0" destOrd="0" presId="urn:microsoft.com/office/officeart/2005/8/layout/pyramid1"/>
    <dgm:cxn modelId="{E6C02B9A-2316-442D-90BC-C1BDAE3A71AE}" type="presParOf" srcId="{FB4A435A-7B8A-4AC1-AFA9-A9D3B99A3E71}" destId="{A10A1859-A87F-49C7-B795-037AE1F1D8BA}" srcOrd="1" destOrd="0" presId="urn:microsoft.com/office/officeart/2005/8/layout/pyramid1"/>
    <dgm:cxn modelId="{40545B73-E050-439F-AB4A-AA369314CFF4}" type="presParOf" srcId="{88E2722C-0614-49FA-B732-6D72E9B5DE9A}" destId="{EEB24C95-BB76-4D72-8A74-8BD62F0042B7}" srcOrd="5" destOrd="0" presId="urn:microsoft.com/office/officeart/2005/8/layout/pyramid1"/>
    <dgm:cxn modelId="{D87DE4F6-8410-4A90-BC13-7FB3C0AEA9EC}" type="presParOf" srcId="{EEB24C95-BB76-4D72-8A74-8BD62F0042B7}" destId="{1DE61E6A-6DC4-4FCB-BBE4-62EF8DE5A3BA}" srcOrd="0" destOrd="0" presId="urn:microsoft.com/office/officeart/2005/8/layout/pyramid1"/>
    <dgm:cxn modelId="{46F251B0-8145-4504-BBCE-0CF6C9AC8459}" type="presParOf" srcId="{EEB24C95-BB76-4D72-8A74-8BD62F0042B7}" destId="{4F35FF15-C466-4AFA-83D2-82319D2A8161}"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B462A13-FF12-4E68-AE32-47AA0E581BBA}" type="doc">
      <dgm:prSet loTypeId="urn:microsoft.com/office/officeart/2005/8/layout/pyramid1" loCatId="pyramid" qsTypeId="urn:microsoft.com/office/officeart/2005/8/quickstyle/simple1" qsCatId="simple" csTypeId="urn:microsoft.com/office/officeart/2005/8/colors/accent1_3" csCatId="accent1" phldr="1"/>
      <dgm:spPr/>
    </dgm:pt>
    <dgm:pt modelId="{3A3C9080-6528-4A20-9609-A16609C81FB6}">
      <dgm:prSet phldrT="[Tekst]" custT="1"/>
      <dgm:spPr>
        <a:solidFill>
          <a:srgbClr val="528CC1"/>
        </a:solidFill>
      </dgm:spPr>
      <dgm:t>
        <a:bodyPr/>
        <a:lstStyle/>
        <a:p>
          <a:r>
            <a:rPr lang="nl-NL" sz="1400" dirty="0">
              <a:latin typeface="Raleway Light" panose="020B0403030101060003" pitchFamily="34" charset="0"/>
            </a:rPr>
            <a:t> </a:t>
          </a:r>
        </a:p>
      </dgm:t>
    </dgm:pt>
    <dgm:pt modelId="{C22B7D69-7CBA-47E1-8256-EDD912334586}" type="parTrans" cxnId="{5AC38234-84EC-48B9-97EF-73C1229B1B8D}">
      <dgm:prSet/>
      <dgm:spPr/>
      <dgm:t>
        <a:bodyPr/>
        <a:lstStyle/>
        <a:p>
          <a:endParaRPr lang="nl-NL"/>
        </a:p>
      </dgm:t>
    </dgm:pt>
    <dgm:pt modelId="{6A5951A9-105F-4D64-9CD7-C251E070514D}" type="sibTrans" cxnId="{5AC38234-84EC-48B9-97EF-73C1229B1B8D}">
      <dgm:prSet/>
      <dgm:spPr/>
      <dgm:t>
        <a:bodyPr/>
        <a:lstStyle/>
        <a:p>
          <a:endParaRPr lang="nl-NL"/>
        </a:p>
      </dgm:t>
    </dgm:pt>
    <dgm:pt modelId="{7D3B92E5-2438-4382-8D7A-6F0EB96A97FA}">
      <dgm:prSet phldrT="[Tekst]" custT="1"/>
      <dgm:spPr/>
      <dgm:t>
        <a:bodyPr/>
        <a:lstStyle/>
        <a:p>
          <a:r>
            <a:rPr lang="nl-NL" sz="1400" dirty="0">
              <a:latin typeface="Raleway Light" panose="020B0403030101060003" pitchFamily="34" charset="0"/>
            </a:rPr>
            <a:t> </a:t>
          </a:r>
        </a:p>
      </dgm:t>
    </dgm:pt>
    <dgm:pt modelId="{88455A0E-446C-424E-8CD4-7CF7D03347FA}" type="parTrans" cxnId="{74CF22D9-D96F-4529-ADCD-0BBE02517666}">
      <dgm:prSet/>
      <dgm:spPr/>
      <dgm:t>
        <a:bodyPr/>
        <a:lstStyle/>
        <a:p>
          <a:endParaRPr lang="nl-NL"/>
        </a:p>
      </dgm:t>
    </dgm:pt>
    <dgm:pt modelId="{D976B767-494E-40A4-96F9-376A6E5BD8DE}" type="sibTrans" cxnId="{74CF22D9-D96F-4529-ADCD-0BBE02517666}">
      <dgm:prSet/>
      <dgm:spPr/>
      <dgm:t>
        <a:bodyPr/>
        <a:lstStyle/>
        <a:p>
          <a:endParaRPr lang="nl-NL"/>
        </a:p>
      </dgm:t>
    </dgm:pt>
    <dgm:pt modelId="{3C08FD0D-89A9-4E76-B219-691FBA3CAF0B}">
      <dgm:prSet phldrT="[Tekst]" custT="1"/>
      <dgm:spPr/>
      <dgm:t>
        <a:bodyPr/>
        <a:lstStyle/>
        <a:p>
          <a:r>
            <a:rPr lang="nl-NL" sz="1400" dirty="0">
              <a:latin typeface="Raleway Light" panose="020B0403030101060003" pitchFamily="34" charset="0"/>
            </a:rPr>
            <a:t> </a:t>
          </a:r>
        </a:p>
      </dgm:t>
    </dgm:pt>
    <dgm:pt modelId="{BCC51846-8C39-4372-BA01-73BA9CBF11FB}" type="parTrans" cxnId="{FDCC5324-2E27-4195-9D4A-C27258C4259F}">
      <dgm:prSet/>
      <dgm:spPr/>
      <dgm:t>
        <a:bodyPr/>
        <a:lstStyle/>
        <a:p>
          <a:endParaRPr lang="nl-NL"/>
        </a:p>
      </dgm:t>
    </dgm:pt>
    <dgm:pt modelId="{8EFF1863-ABFD-4922-A691-CE2128D2DC55}" type="sibTrans" cxnId="{FDCC5324-2E27-4195-9D4A-C27258C4259F}">
      <dgm:prSet/>
      <dgm:spPr/>
      <dgm:t>
        <a:bodyPr/>
        <a:lstStyle/>
        <a:p>
          <a:endParaRPr lang="nl-NL"/>
        </a:p>
      </dgm:t>
    </dgm:pt>
    <dgm:pt modelId="{6CEE128D-DD05-46CB-9AE0-30618F7167C3}">
      <dgm:prSet phldrT="[Tekst]" custT="1"/>
      <dgm:spPr/>
      <dgm:t>
        <a:bodyPr/>
        <a:lstStyle/>
        <a:p>
          <a:r>
            <a:rPr lang="nl-NL" sz="1400" dirty="0">
              <a:latin typeface="Raleway Light" panose="020B0403030101060003" pitchFamily="34" charset="0"/>
            </a:rPr>
            <a:t> </a:t>
          </a:r>
        </a:p>
      </dgm:t>
    </dgm:pt>
    <dgm:pt modelId="{54BBEA21-9C28-4E3C-8E1B-3FC24F61E982}" type="parTrans" cxnId="{67F71926-1860-4289-943A-FFDA979758DD}">
      <dgm:prSet/>
      <dgm:spPr/>
      <dgm:t>
        <a:bodyPr/>
        <a:lstStyle/>
        <a:p>
          <a:endParaRPr lang="nl-NL"/>
        </a:p>
      </dgm:t>
    </dgm:pt>
    <dgm:pt modelId="{4973EED1-E5CC-493E-BC0B-A4D951A7DFCD}" type="sibTrans" cxnId="{67F71926-1860-4289-943A-FFDA979758DD}">
      <dgm:prSet/>
      <dgm:spPr/>
      <dgm:t>
        <a:bodyPr/>
        <a:lstStyle/>
        <a:p>
          <a:endParaRPr lang="nl-NL"/>
        </a:p>
      </dgm:t>
    </dgm:pt>
    <dgm:pt modelId="{2DBF4B8A-6683-493A-8BE6-06C44156C24C}">
      <dgm:prSet phldrT="[Tekst]" custT="1"/>
      <dgm:spPr/>
      <dgm:t>
        <a:bodyPr/>
        <a:lstStyle/>
        <a:p>
          <a:r>
            <a:rPr lang="nl-NL" sz="1400" dirty="0">
              <a:latin typeface="Raleway Light" panose="020B0403030101060003" pitchFamily="34" charset="0"/>
            </a:rPr>
            <a:t> </a:t>
          </a:r>
        </a:p>
      </dgm:t>
    </dgm:pt>
    <dgm:pt modelId="{2A87B8AE-8EF5-4306-A5BB-49D6BD8236E3}" type="parTrans" cxnId="{CC722983-5391-4956-AB8B-9797D45CFE63}">
      <dgm:prSet/>
      <dgm:spPr/>
      <dgm:t>
        <a:bodyPr/>
        <a:lstStyle/>
        <a:p>
          <a:endParaRPr lang="nl-NL"/>
        </a:p>
      </dgm:t>
    </dgm:pt>
    <dgm:pt modelId="{223B4A3D-6EA2-413E-946F-CBDE86D755E4}" type="sibTrans" cxnId="{CC722983-5391-4956-AB8B-9797D45CFE63}">
      <dgm:prSet/>
      <dgm:spPr/>
      <dgm:t>
        <a:bodyPr/>
        <a:lstStyle/>
        <a:p>
          <a:endParaRPr lang="nl-NL"/>
        </a:p>
      </dgm:t>
    </dgm:pt>
    <dgm:pt modelId="{6FAD3E13-AE0D-4E80-91B8-6BB67FFA006E}">
      <dgm:prSet phldrT="[Tekst]" custT="1"/>
      <dgm:spPr/>
      <dgm:t>
        <a:bodyPr/>
        <a:lstStyle/>
        <a:p>
          <a:r>
            <a:rPr lang="nl-NL" sz="1400" dirty="0">
              <a:latin typeface="Raleway Light" panose="020B0403030101060003" pitchFamily="34" charset="0"/>
            </a:rPr>
            <a:t> </a:t>
          </a:r>
        </a:p>
      </dgm:t>
    </dgm:pt>
    <dgm:pt modelId="{93F016AF-06A5-4708-BDFD-1BADB3C3A1E6}" type="parTrans" cxnId="{6E7A6098-02DE-409E-A82B-1C8AC01C59B4}">
      <dgm:prSet/>
      <dgm:spPr/>
      <dgm:t>
        <a:bodyPr/>
        <a:lstStyle/>
        <a:p>
          <a:endParaRPr lang="nl-NL"/>
        </a:p>
      </dgm:t>
    </dgm:pt>
    <dgm:pt modelId="{62D0408C-FAF7-416A-952F-D0FFF746B6A6}" type="sibTrans" cxnId="{6E7A6098-02DE-409E-A82B-1C8AC01C59B4}">
      <dgm:prSet/>
      <dgm:spPr/>
      <dgm:t>
        <a:bodyPr/>
        <a:lstStyle/>
        <a:p>
          <a:endParaRPr lang="nl-NL"/>
        </a:p>
      </dgm:t>
    </dgm:pt>
    <dgm:pt modelId="{88E2722C-0614-49FA-B732-6D72E9B5DE9A}" type="pres">
      <dgm:prSet presAssocID="{6B462A13-FF12-4E68-AE32-47AA0E581BBA}" presName="Name0" presStyleCnt="0">
        <dgm:presLayoutVars>
          <dgm:dir/>
          <dgm:animLvl val="lvl"/>
          <dgm:resizeHandles val="exact"/>
        </dgm:presLayoutVars>
      </dgm:prSet>
      <dgm:spPr/>
    </dgm:pt>
    <dgm:pt modelId="{5F3A3516-B6AE-4ADD-AA4C-BE014DCE940B}" type="pres">
      <dgm:prSet presAssocID="{3A3C9080-6528-4A20-9609-A16609C81FB6}" presName="Name8" presStyleCnt="0"/>
      <dgm:spPr/>
    </dgm:pt>
    <dgm:pt modelId="{104F55D5-EA97-4F8B-A2A6-BCC35B8D4D80}" type="pres">
      <dgm:prSet presAssocID="{3A3C9080-6528-4A20-9609-A16609C81FB6}" presName="level" presStyleLbl="node1" presStyleIdx="0" presStyleCnt="6">
        <dgm:presLayoutVars>
          <dgm:chMax val="1"/>
          <dgm:bulletEnabled val="1"/>
        </dgm:presLayoutVars>
      </dgm:prSet>
      <dgm:spPr/>
    </dgm:pt>
    <dgm:pt modelId="{91CE03FC-E661-48A5-991C-19E3D7074866}" type="pres">
      <dgm:prSet presAssocID="{3A3C9080-6528-4A20-9609-A16609C81FB6}" presName="levelTx" presStyleLbl="revTx" presStyleIdx="0" presStyleCnt="0">
        <dgm:presLayoutVars>
          <dgm:chMax val="1"/>
          <dgm:bulletEnabled val="1"/>
        </dgm:presLayoutVars>
      </dgm:prSet>
      <dgm:spPr/>
    </dgm:pt>
    <dgm:pt modelId="{F49BCD72-A3AE-4879-9099-ACDFE0A8E567}" type="pres">
      <dgm:prSet presAssocID="{7D3B92E5-2438-4382-8D7A-6F0EB96A97FA}" presName="Name8" presStyleCnt="0"/>
      <dgm:spPr/>
    </dgm:pt>
    <dgm:pt modelId="{CB97E6DA-6702-48B1-93AE-09E0544B3D49}" type="pres">
      <dgm:prSet presAssocID="{7D3B92E5-2438-4382-8D7A-6F0EB96A97FA}" presName="level" presStyleLbl="node1" presStyleIdx="1" presStyleCnt="6">
        <dgm:presLayoutVars>
          <dgm:chMax val="1"/>
          <dgm:bulletEnabled val="1"/>
        </dgm:presLayoutVars>
      </dgm:prSet>
      <dgm:spPr/>
    </dgm:pt>
    <dgm:pt modelId="{FAE13960-FA77-4D50-961C-8261288C51F4}" type="pres">
      <dgm:prSet presAssocID="{7D3B92E5-2438-4382-8D7A-6F0EB96A97FA}" presName="levelTx" presStyleLbl="revTx" presStyleIdx="0" presStyleCnt="0">
        <dgm:presLayoutVars>
          <dgm:chMax val="1"/>
          <dgm:bulletEnabled val="1"/>
        </dgm:presLayoutVars>
      </dgm:prSet>
      <dgm:spPr/>
    </dgm:pt>
    <dgm:pt modelId="{D9D51016-3824-44F5-AE95-6BEAE44B6A0E}" type="pres">
      <dgm:prSet presAssocID="{3C08FD0D-89A9-4E76-B219-691FBA3CAF0B}" presName="Name8" presStyleCnt="0"/>
      <dgm:spPr/>
    </dgm:pt>
    <dgm:pt modelId="{398F5961-56AD-44B6-9742-B4DF2221C1FD}" type="pres">
      <dgm:prSet presAssocID="{3C08FD0D-89A9-4E76-B219-691FBA3CAF0B}" presName="level" presStyleLbl="node1" presStyleIdx="2" presStyleCnt="6">
        <dgm:presLayoutVars>
          <dgm:chMax val="1"/>
          <dgm:bulletEnabled val="1"/>
        </dgm:presLayoutVars>
      </dgm:prSet>
      <dgm:spPr/>
    </dgm:pt>
    <dgm:pt modelId="{8D8E2623-D303-4CE2-93C2-8F593CCBFB4A}" type="pres">
      <dgm:prSet presAssocID="{3C08FD0D-89A9-4E76-B219-691FBA3CAF0B}" presName="levelTx" presStyleLbl="revTx" presStyleIdx="0" presStyleCnt="0">
        <dgm:presLayoutVars>
          <dgm:chMax val="1"/>
          <dgm:bulletEnabled val="1"/>
        </dgm:presLayoutVars>
      </dgm:prSet>
      <dgm:spPr/>
    </dgm:pt>
    <dgm:pt modelId="{C0F40E3A-EE79-4995-A11B-02610515CBF8}" type="pres">
      <dgm:prSet presAssocID="{6CEE128D-DD05-46CB-9AE0-30618F7167C3}" presName="Name8" presStyleCnt="0"/>
      <dgm:spPr/>
    </dgm:pt>
    <dgm:pt modelId="{65B4E3D4-6E4F-45D7-AF35-459D01A51EDA}" type="pres">
      <dgm:prSet presAssocID="{6CEE128D-DD05-46CB-9AE0-30618F7167C3}" presName="level" presStyleLbl="node1" presStyleIdx="3" presStyleCnt="6">
        <dgm:presLayoutVars>
          <dgm:chMax val="1"/>
          <dgm:bulletEnabled val="1"/>
        </dgm:presLayoutVars>
      </dgm:prSet>
      <dgm:spPr/>
    </dgm:pt>
    <dgm:pt modelId="{9491A46D-A67B-414C-9158-7F18E0BDACED}" type="pres">
      <dgm:prSet presAssocID="{6CEE128D-DD05-46CB-9AE0-30618F7167C3}" presName="levelTx" presStyleLbl="revTx" presStyleIdx="0" presStyleCnt="0">
        <dgm:presLayoutVars>
          <dgm:chMax val="1"/>
          <dgm:bulletEnabled val="1"/>
        </dgm:presLayoutVars>
      </dgm:prSet>
      <dgm:spPr/>
    </dgm:pt>
    <dgm:pt modelId="{FB4A435A-7B8A-4AC1-AFA9-A9D3B99A3E71}" type="pres">
      <dgm:prSet presAssocID="{2DBF4B8A-6683-493A-8BE6-06C44156C24C}" presName="Name8" presStyleCnt="0"/>
      <dgm:spPr/>
    </dgm:pt>
    <dgm:pt modelId="{5F08312F-3054-413B-A837-C16CD6BBC9EE}" type="pres">
      <dgm:prSet presAssocID="{2DBF4B8A-6683-493A-8BE6-06C44156C24C}" presName="level" presStyleLbl="node1" presStyleIdx="4" presStyleCnt="6">
        <dgm:presLayoutVars>
          <dgm:chMax val="1"/>
          <dgm:bulletEnabled val="1"/>
        </dgm:presLayoutVars>
      </dgm:prSet>
      <dgm:spPr/>
    </dgm:pt>
    <dgm:pt modelId="{A10A1859-A87F-49C7-B795-037AE1F1D8BA}" type="pres">
      <dgm:prSet presAssocID="{2DBF4B8A-6683-493A-8BE6-06C44156C24C}" presName="levelTx" presStyleLbl="revTx" presStyleIdx="0" presStyleCnt="0">
        <dgm:presLayoutVars>
          <dgm:chMax val="1"/>
          <dgm:bulletEnabled val="1"/>
        </dgm:presLayoutVars>
      </dgm:prSet>
      <dgm:spPr/>
    </dgm:pt>
    <dgm:pt modelId="{EEB24C95-BB76-4D72-8A74-8BD62F0042B7}" type="pres">
      <dgm:prSet presAssocID="{6FAD3E13-AE0D-4E80-91B8-6BB67FFA006E}" presName="Name8" presStyleCnt="0"/>
      <dgm:spPr/>
    </dgm:pt>
    <dgm:pt modelId="{1DE61E6A-6DC4-4FCB-BBE4-62EF8DE5A3BA}" type="pres">
      <dgm:prSet presAssocID="{6FAD3E13-AE0D-4E80-91B8-6BB67FFA006E}" presName="level" presStyleLbl="node1" presStyleIdx="5" presStyleCnt="6">
        <dgm:presLayoutVars>
          <dgm:chMax val="1"/>
          <dgm:bulletEnabled val="1"/>
        </dgm:presLayoutVars>
      </dgm:prSet>
      <dgm:spPr/>
    </dgm:pt>
    <dgm:pt modelId="{4F35FF15-C466-4AFA-83D2-82319D2A8161}" type="pres">
      <dgm:prSet presAssocID="{6FAD3E13-AE0D-4E80-91B8-6BB67FFA006E}" presName="levelTx" presStyleLbl="revTx" presStyleIdx="0" presStyleCnt="0">
        <dgm:presLayoutVars>
          <dgm:chMax val="1"/>
          <dgm:bulletEnabled val="1"/>
        </dgm:presLayoutVars>
      </dgm:prSet>
      <dgm:spPr/>
    </dgm:pt>
  </dgm:ptLst>
  <dgm:cxnLst>
    <dgm:cxn modelId="{3E584200-F949-41F9-86D1-8E69CDF45A30}" type="presOf" srcId="{3A3C9080-6528-4A20-9609-A16609C81FB6}" destId="{91CE03FC-E661-48A5-991C-19E3D7074866}" srcOrd="1" destOrd="0" presId="urn:microsoft.com/office/officeart/2005/8/layout/pyramid1"/>
    <dgm:cxn modelId="{6865F60C-038C-4592-B9F1-5B447972365C}" type="presOf" srcId="{6FAD3E13-AE0D-4E80-91B8-6BB67FFA006E}" destId="{4F35FF15-C466-4AFA-83D2-82319D2A8161}" srcOrd="1" destOrd="0" presId="urn:microsoft.com/office/officeart/2005/8/layout/pyramid1"/>
    <dgm:cxn modelId="{B16F1611-2ED1-4288-98D1-FC90129ED18C}" type="presOf" srcId="{7D3B92E5-2438-4382-8D7A-6F0EB96A97FA}" destId="{CB97E6DA-6702-48B1-93AE-09E0544B3D49}" srcOrd="0" destOrd="0" presId="urn:microsoft.com/office/officeart/2005/8/layout/pyramid1"/>
    <dgm:cxn modelId="{FDCC5324-2E27-4195-9D4A-C27258C4259F}" srcId="{6B462A13-FF12-4E68-AE32-47AA0E581BBA}" destId="{3C08FD0D-89A9-4E76-B219-691FBA3CAF0B}" srcOrd="2" destOrd="0" parTransId="{BCC51846-8C39-4372-BA01-73BA9CBF11FB}" sibTransId="{8EFF1863-ABFD-4922-A691-CE2128D2DC55}"/>
    <dgm:cxn modelId="{67F71926-1860-4289-943A-FFDA979758DD}" srcId="{6B462A13-FF12-4E68-AE32-47AA0E581BBA}" destId="{6CEE128D-DD05-46CB-9AE0-30618F7167C3}" srcOrd="3" destOrd="0" parTransId="{54BBEA21-9C28-4E3C-8E1B-3FC24F61E982}" sibTransId="{4973EED1-E5CC-493E-BC0B-A4D951A7DFCD}"/>
    <dgm:cxn modelId="{3BB1E329-A36B-40D7-B169-1F80FC71CFB5}" type="presOf" srcId="{2DBF4B8A-6683-493A-8BE6-06C44156C24C}" destId="{A10A1859-A87F-49C7-B795-037AE1F1D8BA}" srcOrd="1" destOrd="0" presId="urn:microsoft.com/office/officeart/2005/8/layout/pyramid1"/>
    <dgm:cxn modelId="{5AC38234-84EC-48B9-97EF-73C1229B1B8D}" srcId="{6B462A13-FF12-4E68-AE32-47AA0E581BBA}" destId="{3A3C9080-6528-4A20-9609-A16609C81FB6}" srcOrd="0" destOrd="0" parTransId="{C22B7D69-7CBA-47E1-8256-EDD912334586}" sibTransId="{6A5951A9-105F-4D64-9CD7-C251E070514D}"/>
    <dgm:cxn modelId="{10B1F835-21ED-4A19-9C62-FF66F59E8D58}" type="presOf" srcId="{6CEE128D-DD05-46CB-9AE0-30618F7167C3}" destId="{9491A46D-A67B-414C-9158-7F18E0BDACED}" srcOrd="1" destOrd="0" presId="urn:microsoft.com/office/officeart/2005/8/layout/pyramid1"/>
    <dgm:cxn modelId="{846A8542-0B31-4A6E-A985-6C06978AF666}" type="presOf" srcId="{2DBF4B8A-6683-493A-8BE6-06C44156C24C}" destId="{5F08312F-3054-413B-A837-C16CD6BBC9EE}" srcOrd="0" destOrd="0" presId="urn:microsoft.com/office/officeart/2005/8/layout/pyramid1"/>
    <dgm:cxn modelId="{AEBE9D4E-A330-4CFA-9D17-C024BDB4CA0B}" type="presOf" srcId="{6FAD3E13-AE0D-4E80-91B8-6BB67FFA006E}" destId="{1DE61E6A-6DC4-4FCB-BBE4-62EF8DE5A3BA}" srcOrd="0" destOrd="0" presId="urn:microsoft.com/office/officeart/2005/8/layout/pyramid1"/>
    <dgm:cxn modelId="{85DD8B59-0605-4A37-88F1-B7FAA9A95042}" type="presOf" srcId="{3C08FD0D-89A9-4E76-B219-691FBA3CAF0B}" destId="{398F5961-56AD-44B6-9742-B4DF2221C1FD}" srcOrd="0" destOrd="0" presId="urn:microsoft.com/office/officeart/2005/8/layout/pyramid1"/>
    <dgm:cxn modelId="{61C31A69-4675-4B0E-9A73-A077A94611C4}" type="presOf" srcId="{6CEE128D-DD05-46CB-9AE0-30618F7167C3}" destId="{65B4E3D4-6E4F-45D7-AF35-459D01A51EDA}" srcOrd="0" destOrd="0" presId="urn:microsoft.com/office/officeart/2005/8/layout/pyramid1"/>
    <dgm:cxn modelId="{CC722983-5391-4956-AB8B-9797D45CFE63}" srcId="{6B462A13-FF12-4E68-AE32-47AA0E581BBA}" destId="{2DBF4B8A-6683-493A-8BE6-06C44156C24C}" srcOrd="4" destOrd="0" parTransId="{2A87B8AE-8EF5-4306-A5BB-49D6BD8236E3}" sibTransId="{223B4A3D-6EA2-413E-946F-CBDE86D755E4}"/>
    <dgm:cxn modelId="{3FA1F387-367C-49E9-ABDF-51A3BFB6E4B2}" type="presOf" srcId="{3A3C9080-6528-4A20-9609-A16609C81FB6}" destId="{104F55D5-EA97-4F8B-A2A6-BCC35B8D4D80}" srcOrd="0" destOrd="0" presId="urn:microsoft.com/office/officeart/2005/8/layout/pyramid1"/>
    <dgm:cxn modelId="{6E7A6098-02DE-409E-A82B-1C8AC01C59B4}" srcId="{6B462A13-FF12-4E68-AE32-47AA0E581BBA}" destId="{6FAD3E13-AE0D-4E80-91B8-6BB67FFA006E}" srcOrd="5" destOrd="0" parTransId="{93F016AF-06A5-4708-BDFD-1BADB3C3A1E6}" sibTransId="{62D0408C-FAF7-416A-952F-D0FFF746B6A6}"/>
    <dgm:cxn modelId="{3D53DDC8-43A9-4875-B313-AEE65E14035F}" type="presOf" srcId="{3C08FD0D-89A9-4E76-B219-691FBA3CAF0B}" destId="{8D8E2623-D303-4CE2-93C2-8F593CCBFB4A}" srcOrd="1" destOrd="0" presId="urn:microsoft.com/office/officeart/2005/8/layout/pyramid1"/>
    <dgm:cxn modelId="{74CF22D9-D96F-4529-ADCD-0BBE02517666}" srcId="{6B462A13-FF12-4E68-AE32-47AA0E581BBA}" destId="{7D3B92E5-2438-4382-8D7A-6F0EB96A97FA}" srcOrd="1" destOrd="0" parTransId="{88455A0E-446C-424E-8CD4-7CF7D03347FA}" sibTransId="{D976B767-494E-40A4-96F9-376A6E5BD8DE}"/>
    <dgm:cxn modelId="{8E92BBF7-6187-470C-9A1E-E5988944A01C}" type="presOf" srcId="{6B462A13-FF12-4E68-AE32-47AA0E581BBA}" destId="{88E2722C-0614-49FA-B732-6D72E9B5DE9A}" srcOrd="0" destOrd="0" presId="urn:microsoft.com/office/officeart/2005/8/layout/pyramid1"/>
    <dgm:cxn modelId="{73E332F8-CD5B-4776-8A07-43AA61413637}" type="presOf" srcId="{7D3B92E5-2438-4382-8D7A-6F0EB96A97FA}" destId="{FAE13960-FA77-4D50-961C-8261288C51F4}" srcOrd="1" destOrd="0" presId="urn:microsoft.com/office/officeart/2005/8/layout/pyramid1"/>
    <dgm:cxn modelId="{3925F745-A507-424A-9E02-32E33F8E5EDA}" type="presParOf" srcId="{88E2722C-0614-49FA-B732-6D72E9B5DE9A}" destId="{5F3A3516-B6AE-4ADD-AA4C-BE014DCE940B}" srcOrd="0" destOrd="0" presId="urn:microsoft.com/office/officeart/2005/8/layout/pyramid1"/>
    <dgm:cxn modelId="{A3BD2A87-5119-49A7-BF6F-7B6FC91879C2}" type="presParOf" srcId="{5F3A3516-B6AE-4ADD-AA4C-BE014DCE940B}" destId="{104F55D5-EA97-4F8B-A2A6-BCC35B8D4D80}" srcOrd="0" destOrd="0" presId="urn:microsoft.com/office/officeart/2005/8/layout/pyramid1"/>
    <dgm:cxn modelId="{BAF41DDF-24A0-4668-A1A2-5DF09B8D67C1}" type="presParOf" srcId="{5F3A3516-B6AE-4ADD-AA4C-BE014DCE940B}" destId="{91CE03FC-E661-48A5-991C-19E3D7074866}" srcOrd="1" destOrd="0" presId="urn:microsoft.com/office/officeart/2005/8/layout/pyramid1"/>
    <dgm:cxn modelId="{6D090924-C118-4170-A8D0-DCD09386AB92}" type="presParOf" srcId="{88E2722C-0614-49FA-B732-6D72E9B5DE9A}" destId="{F49BCD72-A3AE-4879-9099-ACDFE0A8E567}" srcOrd="1" destOrd="0" presId="urn:microsoft.com/office/officeart/2005/8/layout/pyramid1"/>
    <dgm:cxn modelId="{D0519B79-DD59-472C-A41A-412AB0613D17}" type="presParOf" srcId="{F49BCD72-A3AE-4879-9099-ACDFE0A8E567}" destId="{CB97E6DA-6702-48B1-93AE-09E0544B3D49}" srcOrd="0" destOrd="0" presId="urn:microsoft.com/office/officeart/2005/8/layout/pyramid1"/>
    <dgm:cxn modelId="{7FA9969E-72BE-4E0D-9A4E-CD5C92CD73C5}" type="presParOf" srcId="{F49BCD72-A3AE-4879-9099-ACDFE0A8E567}" destId="{FAE13960-FA77-4D50-961C-8261288C51F4}" srcOrd="1" destOrd="0" presId="urn:microsoft.com/office/officeart/2005/8/layout/pyramid1"/>
    <dgm:cxn modelId="{34BBB734-075D-4802-919A-5382DB2A7B35}" type="presParOf" srcId="{88E2722C-0614-49FA-B732-6D72E9B5DE9A}" destId="{D9D51016-3824-44F5-AE95-6BEAE44B6A0E}" srcOrd="2" destOrd="0" presId="urn:microsoft.com/office/officeart/2005/8/layout/pyramid1"/>
    <dgm:cxn modelId="{A0C591AC-BB00-4D12-9F3E-9F5FF62FB6A5}" type="presParOf" srcId="{D9D51016-3824-44F5-AE95-6BEAE44B6A0E}" destId="{398F5961-56AD-44B6-9742-B4DF2221C1FD}" srcOrd="0" destOrd="0" presId="urn:microsoft.com/office/officeart/2005/8/layout/pyramid1"/>
    <dgm:cxn modelId="{15FDC2F3-D0AF-4DD4-9164-D1635604532E}" type="presParOf" srcId="{D9D51016-3824-44F5-AE95-6BEAE44B6A0E}" destId="{8D8E2623-D303-4CE2-93C2-8F593CCBFB4A}" srcOrd="1" destOrd="0" presId="urn:microsoft.com/office/officeart/2005/8/layout/pyramid1"/>
    <dgm:cxn modelId="{9C017ADD-DDCF-4457-B4D9-B47B39C179F1}" type="presParOf" srcId="{88E2722C-0614-49FA-B732-6D72E9B5DE9A}" destId="{C0F40E3A-EE79-4995-A11B-02610515CBF8}" srcOrd="3" destOrd="0" presId="urn:microsoft.com/office/officeart/2005/8/layout/pyramid1"/>
    <dgm:cxn modelId="{ABED073A-46E2-48F1-8353-60DAF3C8D461}" type="presParOf" srcId="{C0F40E3A-EE79-4995-A11B-02610515CBF8}" destId="{65B4E3D4-6E4F-45D7-AF35-459D01A51EDA}" srcOrd="0" destOrd="0" presId="urn:microsoft.com/office/officeart/2005/8/layout/pyramid1"/>
    <dgm:cxn modelId="{2A708155-B7F4-4D5B-9C88-FC01FE54BB0F}" type="presParOf" srcId="{C0F40E3A-EE79-4995-A11B-02610515CBF8}" destId="{9491A46D-A67B-414C-9158-7F18E0BDACED}" srcOrd="1" destOrd="0" presId="urn:microsoft.com/office/officeart/2005/8/layout/pyramid1"/>
    <dgm:cxn modelId="{19470503-39C1-491A-BA7F-0F72BE670EBA}" type="presParOf" srcId="{88E2722C-0614-49FA-B732-6D72E9B5DE9A}" destId="{FB4A435A-7B8A-4AC1-AFA9-A9D3B99A3E71}" srcOrd="4" destOrd="0" presId="urn:microsoft.com/office/officeart/2005/8/layout/pyramid1"/>
    <dgm:cxn modelId="{3ECDD6C5-DDE1-4035-B3F1-DAF4365DBED8}" type="presParOf" srcId="{FB4A435A-7B8A-4AC1-AFA9-A9D3B99A3E71}" destId="{5F08312F-3054-413B-A837-C16CD6BBC9EE}" srcOrd="0" destOrd="0" presId="urn:microsoft.com/office/officeart/2005/8/layout/pyramid1"/>
    <dgm:cxn modelId="{E6C02B9A-2316-442D-90BC-C1BDAE3A71AE}" type="presParOf" srcId="{FB4A435A-7B8A-4AC1-AFA9-A9D3B99A3E71}" destId="{A10A1859-A87F-49C7-B795-037AE1F1D8BA}" srcOrd="1" destOrd="0" presId="urn:microsoft.com/office/officeart/2005/8/layout/pyramid1"/>
    <dgm:cxn modelId="{40545B73-E050-439F-AB4A-AA369314CFF4}" type="presParOf" srcId="{88E2722C-0614-49FA-B732-6D72E9B5DE9A}" destId="{EEB24C95-BB76-4D72-8A74-8BD62F0042B7}" srcOrd="5" destOrd="0" presId="urn:microsoft.com/office/officeart/2005/8/layout/pyramid1"/>
    <dgm:cxn modelId="{D87DE4F6-8410-4A90-BC13-7FB3C0AEA9EC}" type="presParOf" srcId="{EEB24C95-BB76-4D72-8A74-8BD62F0042B7}" destId="{1DE61E6A-6DC4-4FCB-BBE4-62EF8DE5A3BA}" srcOrd="0" destOrd="0" presId="urn:microsoft.com/office/officeart/2005/8/layout/pyramid1"/>
    <dgm:cxn modelId="{46F251B0-8145-4504-BBCE-0CF6C9AC8459}" type="presParOf" srcId="{EEB24C95-BB76-4D72-8A74-8BD62F0042B7}" destId="{4F35FF15-C466-4AFA-83D2-82319D2A8161}"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EB3E3C7-92A5-40AB-A781-C262B9FD6597}"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nl-NL"/>
        </a:p>
      </dgm:t>
    </dgm:pt>
    <dgm:pt modelId="{6C17348B-AE36-4BD8-A83E-33C95714E013}">
      <dgm:prSet phldrT="[Tekst]" custT="1"/>
      <dgm:spPr/>
      <dgm:t>
        <a:bodyPr/>
        <a:lstStyle/>
        <a:p>
          <a:r>
            <a:rPr lang="nl-NL" sz="1200" b="1" dirty="0" err="1">
              <a:latin typeface="Raleway" panose="020B0503030101060003" pitchFamily="34" charset="0"/>
            </a:rPr>
            <a:t>Individual</a:t>
          </a:r>
          <a:r>
            <a:rPr lang="nl-NL" sz="1200" b="1" dirty="0">
              <a:latin typeface="Raleway" panose="020B0503030101060003" pitchFamily="34" charset="0"/>
            </a:rPr>
            <a:t> </a:t>
          </a:r>
          <a:r>
            <a:rPr lang="nl-NL" sz="1200" b="1" dirty="0" err="1">
              <a:latin typeface="Raleway" panose="020B0503030101060003" pitchFamily="34" charset="0"/>
            </a:rPr>
            <a:t>profiles</a:t>
          </a:r>
          <a:endParaRPr lang="nl-NL" sz="1200" b="1" dirty="0">
            <a:latin typeface="Raleway" panose="020B0503030101060003" pitchFamily="34" charset="0"/>
          </a:endParaRPr>
        </a:p>
        <a:p>
          <a:endParaRPr lang="nl-NL" sz="1200" b="1" dirty="0">
            <a:latin typeface="Raleway" panose="020B0503030101060003" pitchFamily="34" charset="0"/>
          </a:endParaRPr>
        </a:p>
        <a:p>
          <a:r>
            <a:rPr lang="nl-NL" sz="1200" b="1" dirty="0">
              <a:latin typeface="Raleway" panose="020B0503030101060003" pitchFamily="34" charset="0"/>
            </a:rPr>
            <a:t>or</a:t>
          </a:r>
        </a:p>
        <a:p>
          <a:endParaRPr lang="nl-NL" sz="1200" b="1" dirty="0">
            <a:latin typeface="Raleway" panose="020B0503030101060003" pitchFamily="34" charset="0"/>
          </a:endParaRPr>
        </a:p>
        <a:p>
          <a:r>
            <a:rPr lang="nl-NL" sz="1200" b="1" dirty="0" err="1">
              <a:latin typeface="Raleway" panose="020B0503030101060003" pitchFamily="34" charset="0"/>
            </a:rPr>
            <a:t>TeamScan</a:t>
          </a:r>
          <a:endParaRPr lang="nl-NL" sz="1200" b="1" dirty="0">
            <a:latin typeface="Raleway" panose="020B0503030101060003" pitchFamily="34" charset="0"/>
          </a:endParaRPr>
        </a:p>
      </dgm:t>
    </dgm:pt>
    <dgm:pt modelId="{798678EB-BF59-4975-829E-15242032FDC1}" type="parTrans" cxnId="{A2983BE5-3E0D-4D71-A2F5-FA0E313582F8}">
      <dgm:prSet/>
      <dgm:spPr/>
      <dgm:t>
        <a:bodyPr/>
        <a:lstStyle/>
        <a:p>
          <a:endParaRPr lang="nl-NL">
            <a:latin typeface="Raleway" panose="020B0503030101060003" pitchFamily="34" charset="0"/>
          </a:endParaRPr>
        </a:p>
      </dgm:t>
    </dgm:pt>
    <dgm:pt modelId="{20DA059E-9A70-4B26-A35A-894590847CA7}" type="sibTrans" cxnId="{A2983BE5-3E0D-4D71-A2F5-FA0E313582F8}">
      <dgm:prSet/>
      <dgm:spPr/>
      <dgm:t>
        <a:bodyPr/>
        <a:lstStyle/>
        <a:p>
          <a:endParaRPr lang="nl-NL">
            <a:latin typeface="Raleway" panose="020B0503030101060003" pitchFamily="34" charset="0"/>
          </a:endParaRPr>
        </a:p>
      </dgm:t>
    </dgm:pt>
    <dgm:pt modelId="{DDD99AA0-4BAA-4AC1-830C-13047C13D499}">
      <dgm:prSet phldrT="[Tekst]" custT="1"/>
      <dgm:spPr/>
      <dgm:t>
        <a:bodyPr/>
        <a:lstStyle/>
        <a:p>
          <a:r>
            <a:rPr lang="nl-NL" sz="1200" b="1" dirty="0">
              <a:latin typeface="Raleway" panose="020B0503030101060003" pitchFamily="34" charset="0"/>
            </a:rPr>
            <a:t>Team </a:t>
          </a:r>
          <a:r>
            <a:rPr lang="nl-NL" sz="1200" b="1" dirty="0" err="1">
              <a:latin typeface="Raleway" panose="020B0503030101060003" pitchFamily="34" charset="0"/>
            </a:rPr>
            <a:t>Insights</a:t>
          </a:r>
          <a:endParaRPr lang="nl-NL" sz="1200" b="1" dirty="0">
            <a:latin typeface="Raleway" panose="020B0503030101060003" pitchFamily="34" charset="0"/>
          </a:endParaRPr>
        </a:p>
      </dgm:t>
    </dgm:pt>
    <dgm:pt modelId="{11203912-0B26-4524-AC6F-2E6800036A1B}" type="parTrans" cxnId="{8F887C48-9B53-4649-BBBE-D59E8164AE7B}">
      <dgm:prSet/>
      <dgm:spPr/>
      <dgm:t>
        <a:bodyPr/>
        <a:lstStyle/>
        <a:p>
          <a:endParaRPr lang="nl-NL">
            <a:latin typeface="Raleway" panose="020B0503030101060003" pitchFamily="34" charset="0"/>
          </a:endParaRPr>
        </a:p>
      </dgm:t>
    </dgm:pt>
    <dgm:pt modelId="{20B67EEC-0A3D-44E7-A537-6C6FFB544517}" type="sibTrans" cxnId="{8F887C48-9B53-4649-BBBE-D59E8164AE7B}">
      <dgm:prSet/>
      <dgm:spPr/>
      <dgm:t>
        <a:bodyPr/>
        <a:lstStyle/>
        <a:p>
          <a:endParaRPr lang="nl-NL">
            <a:latin typeface="Raleway" panose="020B0503030101060003" pitchFamily="34" charset="0"/>
          </a:endParaRPr>
        </a:p>
      </dgm:t>
    </dgm:pt>
    <dgm:pt modelId="{D27B0C6F-F65F-4AF5-866D-72C95537057C}">
      <dgm:prSet phldrT="[Tekst]" custT="1"/>
      <dgm:spPr/>
      <dgm:t>
        <a:bodyPr/>
        <a:lstStyle/>
        <a:p>
          <a:r>
            <a:rPr lang="nl-NL" sz="1200" b="1" dirty="0" err="1">
              <a:latin typeface="Raleway" panose="020B0503030101060003" pitchFamily="34" charset="0"/>
            </a:rPr>
            <a:t>Improvement</a:t>
          </a:r>
          <a:r>
            <a:rPr lang="nl-NL" sz="1200" b="1" dirty="0">
              <a:latin typeface="Raleway" panose="020B0503030101060003" pitchFamily="34" charset="0"/>
            </a:rPr>
            <a:t> plan</a:t>
          </a:r>
        </a:p>
      </dgm:t>
    </dgm:pt>
    <dgm:pt modelId="{8D68B4E0-8C76-45A0-8A49-B36ACEBE0FBA}" type="parTrans" cxnId="{8665501E-3BD0-43C8-BE9F-F6D0E872B833}">
      <dgm:prSet/>
      <dgm:spPr/>
      <dgm:t>
        <a:bodyPr/>
        <a:lstStyle/>
        <a:p>
          <a:endParaRPr lang="nl-NL">
            <a:latin typeface="Raleway" panose="020B0503030101060003" pitchFamily="34" charset="0"/>
          </a:endParaRPr>
        </a:p>
      </dgm:t>
    </dgm:pt>
    <dgm:pt modelId="{D843A697-7CBA-4E23-9C5A-090793AA7650}" type="sibTrans" cxnId="{8665501E-3BD0-43C8-BE9F-F6D0E872B833}">
      <dgm:prSet/>
      <dgm:spPr/>
      <dgm:t>
        <a:bodyPr/>
        <a:lstStyle/>
        <a:p>
          <a:endParaRPr lang="nl-NL">
            <a:latin typeface="Raleway" panose="020B0503030101060003" pitchFamily="34" charset="0"/>
          </a:endParaRPr>
        </a:p>
      </dgm:t>
    </dgm:pt>
    <dgm:pt modelId="{1428B39D-8E0E-4618-A24B-DAEE3A94356C}">
      <dgm:prSet phldrT="[Tekst]" custT="1"/>
      <dgm:spPr/>
      <dgm:t>
        <a:bodyPr/>
        <a:lstStyle/>
        <a:p>
          <a:r>
            <a:rPr lang="nl-NL" sz="1100" b="1" dirty="0" err="1">
              <a:latin typeface="Raleway" panose="020B0503030101060003" pitchFamily="34" charset="0"/>
            </a:rPr>
            <a:t>Theory</a:t>
          </a:r>
          <a:endParaRPr lang="nl-NL" sz="1100" b="1" dirty="0">
            <a:latin typeface="Raleway" panose="020B0503030101060003" pitchFamily="34" charset="0"/>
          </a:endParaRPr>
        </a:p>
      </dgm:t>
    </dgm:pt>
    <dgm:pt modelId="{1E201526-B7F7-4BBF-8271-CF60546D2206}" type="parTrans" cxnId="{A55D8F05-42BF-4426-A235-9446CC48B5ED}">
      <dgm:prSet/>
      <dgm:spPr/>
      <dgm:t>
        <a:bodyPr/>
        <a:lstStyle/>
        <a:p>
          <a:endParaRPr lang="nl-NL">
            <a:latin typeface="Raleway" panose="020B0503030101060003" pitchFamily="34" charset="0"/>
          </a:endParaRPr>
        </a:p>
      </dgm:t>
    </dgm:pt>
    <dgm:pt modelId="{AD58721D-65E7-492F-87C1-513568E934AC}" type="sibTrans" cxnId="{A55D8F05-42BF-4426-A235-9446CC48B5ED}">
      <dgm:prSet/>
      <dgm:spPr/>
      <dgm:t>
        <a:bodyPr/>
        <a:lstStyle/>
        <a:p>
          <a:endParaRPr lang="nl-NL">
            <a:latin typeface="Raleway" panose="020B0503030101060003" pitchFamily="34" charset="0"/>
          </a:endParaRPr>
        </a:p>
      </dgm:t>
    </dgm:pt>
    <dgm:pt modelId="{B69070B8-0746-40CC-B7C9-0D41E2C39BBE}">
      <dgm:prSet phldrT="[Tekst]" custT="1"/>
      <dgm:spPr/>
      <dgm:t>
        <a:bodyPr/>
        <a:lstStyle/>
        <a:p>
          <a:r>
            <a:rPr lang="nl-NL" sz="1200" b="1" dirty="0" err="1">
              <a:latin typeface="Raleway" panose="020B0503030101060003" pitchFamily="34" charset="0"/>
            </a:rPr>
            <a:t>What</a:t>
          </a:r>
          <a:r>
            <a:rPr lang="nl-NL" sz="1200" b="1" dirty="0">
              <a:latin typeface="Raleway" panose="020B0503030101060003" pitchFamily="34" charset="0"/>
            </a:rPr>
            <a:t> does </a:t>
          </a:r>
          <a:r>
            <a:rPr lang="nl-NL" sz="1200" b="1" dirty="0" err="1">
              <a:latin typeface="Raleway" panose="020B0503030101060003" pitchFamily="34" charset="0"/>
            </a:rPr>
            <a:t>the</a:t>
          </a:r>
          <a:r>
            <a:rPr lang="nl-NL" sz="1200" b="1" dirty="0">
              <a:latin typeface="Raleway" panose="020B0503030101060003" pitchFamily="34" charset="0"/>
            </a:rPr>
            <a:t> team </a:t>
          </a:r>
          <a:r>
            <a:rPr lang="nl-NL" sz="1200" b="1" dirty="0" err="1">
              <a:latin typeface="Raleway" panose="020B0503030101060003" pitchFamily="34" charset="0"/>
            </a:rPr>
            <a:t>need</a:t>
          </a:r>
          <a:r>
            <a:rPr lang="nl-NL" sz="1200" b="1" dirty="0">
              <a:latin typeface="Raleway" panose="020B0503030101060003" pitchFamily="34" charset="0"/>
            </a:rPr>
            <a:t> </a:t>
          </a:r>
          <a:r>
            <a:rPr lang="nl-NL" sz="1200" b="1" dirty="0" err="1">
              <a:latin typeface="Raleway" panose="020B0503030101060003" pitchFamily="34" charset="0"/>
            </a:rPr>
            <a:t>to</a:t>
          </a:r>
          <a:r>
            <a:rPr lang="nl-NL" sz="1200" b="1" dirty="0">
              <a:latin typeface="Raleway" panose="020B0503030101060003" pitchFamily="34" charset="0"/>
            </a:rPr>
            <a:t> </a:t>
          </a:r>
          <a:r>
            <a:rPr lang="nl-NL" sz="1200" b="1" dirty="0" err="1">
              <a:latin typeface="Raleway" panose="020B0503030101060003" pitchFamily="34" charset="0"/>
            </a:rPr>
            <a:t>improve</a:t>
          </a:r>
          <a:r>
            <a:rPr lang="nl-NL" sz="1200" b="1" dirty="0">
              <a:latin typeface="Raleway" panose="020B0503030101060003" pitchFamily="34" charset="0"/>
            </a:rPr>
            <a:t>?</a:t>
          </a:r>
        </a:p>
      </dgm:t>
    </dgm:pt>
    <dgm:pt modelId="{0C22D058-43B6-43AC-9447-04F7F5B984A4}" type="parTrans" cxnId="{392D01CB-8519-4001-B69E-C3FEC62D4EE2}">
      <dgm:prSet/>
      <dgm:spPr/>
      <dgm:t>
        <a:bodyPr/>
        <a:lstStyle/>
        <a:p>
          <a:endParaRPr lang="nl-NL">
            <a:latin typeface="Raleway" panose="020B0503030101060003" pitchFamily="34" charset="0"/>
          </a:endParaRPr>
        </a:p>
      </dgm:t>
    </dgm:pt>
    <dgm:pt modelId="{8E219310-9FD9-4AFD-885B-923BE5F4F204}" type="sibTrans" cxnId="{392D01CB-8519-4001-B69E-C3FEC62D4EE2}">
      <dgm:prSet/>
      <dgm:spPr/>
      <dgm:t>
        <a:bodyPr/>
        <a:lstStyle/>
        <a:p>
          <a:endParaRPr lang="nl-NL">
            <a:latin typeface="Raleway" panose="020B0503030101060003" pitchFamily="34" charset="0"/>
          </a:endParaRPr>
        </a:p>
      </dgm:t>
    </dgm:pt>
    <dgm:pt modelId="{D819D037-FCE5-49FC-8A67-3BE29C3AEBBF}" type="pres">
      <dgm:prSet presAssocID="{FEB3E3C7-92A5-40AB-A781-C262B9FD6597}" presName="CompostProcess" presStyleCnt="0">
        <dgm:presLayoutVars>
          <dgm:dir/>
          <dgm:resizeHandles val="exact"/>
        </dgm:presLayoutVars>
      </dgm:prSet>
      <dgm:spPr/>
    </dgm:pt>
    <dgm:pt modelId="{C655F3EA-45D5-400E-9427-E2176111DFE2}" type="pres">
      <dgm:prSet presAssocID="{FEB3E3C7-92A5-40AB-A781-C262B9FD6597}" presName="arrow" presStyleLbl="bgShp" presStyleIdx="0" presStyleCnt="1" custScaleX="117647"/>
      <dgm:spPr/>
    </dgm:pt>
    <dgm:pt modelId="{94F76EB0-D601-4B8C-98F2-22E31934CD12}" type="pres">
      <dgm:prSet presAssocID="{FEB3E3C7-92A5-40AB-A781-C262B9FD6597}" presName="linearProcess" presStyleCnt="0"/>
      <dgm:spPr/>
    </dgm:pt>
    <dgm:pt modelId="{15B7A28D-0F20-4703-A0C4-40A0B9C0114B}" type="pres">
      <dgm:prSet presAssocID="{B69070B8-0746-40CC-B7C9-0D41E2C39BBE}" presName="textNode" presStyleLbl="node1" presStyleIdx="0" presStyleCnt="5" custScaleX="48576" custLinFactNeighborX="23724" custLinFactNeighborY="-752">
        <dgm:presLayoutVars>
          <dgm:bulletEnabled val="1"/>
        </dgm:presLayoutVars>
      </dgm:prSet>
      <dgm:spPr/>
    </dgm:pt>
    <dgm:pt modelId="{CCC89A16-6AB9-4209-B32C-0CC04B0D62E6}" type="pres">
      <dgm:prSet presAssocID="{8E219310-9FD9-4AFD-885B-923BE5F4F204}" presName="sibTrans" presStyleCnt="0"/>
      <dgm:spPr/>
    </dgm:pt>
    <dgm:pt modelId="{BC5996EA-67A8-413E-B8E0-B97F2DC8F6A5}" type="pres">
      <dgm:prSet presAssocID="{6C17348B-AE36-4BD8-A83E-33C95714E013}" presName="textNode" presStyleLbl="node1" presStyleIdx="1" presStyleCnt="5" custScaleX="48576" custLinFactNeighborX="-20668" custLinFactNeighborY="-1834">
        <dgm:presLayoutVars>
          <dgm:bulletEnabled val="1"/>
        </dgm:presLayoutVars>
      </dgm:prSet>
      <dgm:spPr/>
    </dgm:pt>
    <dgm:pt modelId="{4D4BB2CF-27B5-44F6-ACEF-5754066197C9}" type="pres">
      <dgm:prSet presAssocID="{20DA059E-9A70-4B26-A35A-894590847CA7}" presName="sibTrans" presStyleCnt="0"/>
      <dgm:spPr/>
    </dgm:pt>
    <dgm:pt modelId="{29CE3E48-9943-474F-8D1F-70631EDA99BB}" type="pres">
      <dgm:prSet presAssocID="{1428B39D-8E0E-4618-A24B-DAEE3A94356C}" presName="textNode" presStyleLbl="node1" presStyleIdx="2" presStyleCnt="5" custScaleX="48576" custLinFactNeighborX="-72519" custLinFactNeighborY="-1223">
        <dgm:presLayoutVars>
          <dgm:bulletEnabled val="1"/>
        </dgm:presLayoutVars>
      </dgm:prSet>
      <dgm:spPr/>
    </dgm:pt>
    <dgm:pt modelId="{7AA8697C-D4EA-4A71-AAC1-3BD0B31294F4}" type="pres">
      <dgm:prSet presAssocID="{AD58721D-65E7-492F-87C1-513568E934AC}" presName="sibTrans" presStyleCnt="0"/>
      <dgm:spPr/>
    </dgm:pt>
    <dgm:pt modelId="{D5ADA9C9-C7BA-452C-9E7D-B542DC044704}" type="pres">
      <dgm:prSet presAssocID="{DDD99AA0-4BAA-4AC1-830C-13047C13D499}" presName="textNode" presStyleLbl="node1" presStyleIdx="3" presStyleCnt="5" custScaleX="48576" custLinFactX="-3371" custLinFactNeighborX="-100000" custLinFactNeighborY="611">
        <dgm:presLayoutVars>
          <dgm:bulletEnabled val="1"/>
        </dgm:presLayoutVars>
      </dgm:prSet>
      <dgm:spPr/>
    </dgm:pt>
    <dgm:pt modelId="{DF73C96C-5E89-4DF9-86A5-517E5B1C6D3D}" type="pres">
      <dgm:prSet presAssocID="{20B67EEC-0A3D-44E7-A537-6C6FFB544517}" presName="sibTrans" presStyleCnt="0"/>
      <dgm:spPr/>
    </dgm:pt>
    <dgm:pt modelId="{4A9D0C8C-19F5-4FBC-B63B-D1F618971AA7}" type="pres">
      <dgm:prSet presAssocID="{D27B0C6F-F65F-4AF5-866D-72C95537057C}" presName="textNode" presStyleLbl="node1" presStyleIdx="4" presStyleCnt="5" custScaleX="48576" custLinFactX="-11641" custLinFactNeighborX="-100000" custLinFactNeighborY="-1223">
        <dgm:presLayoutVars>
          <dgm:bulletEnabled val="1"/>
        </dgm:presLayoutVars>
      </dgm:prSet>
      <dgm:spPr/>
    </dgm:pt>
  </dgm:ptLst>
  <dgm:cxnLst>
    <dgm:cxn modelId="{A55D8F05-42BF-4426-A235-9446CC48B5ED}" srcId="{FEB3E3C7-92A5-40AB-A781-C262B9FD6597}" destId="{1428B39D-8E0E-4618-A24B-DAEE3A94356C}" srcOrd="2" destOrd="0" parTransId="{1E201526-B7F7-4BBF-8271-CF60546D2206}" sibTransId="{AD58721D-65E7-492F-87C1-513568E934AC}"/>
    <dgm:cxn modelId="{EC0F9F05-2454-8147-B488-71CDC837C41D}" type="presOf" srcId="{D27B0C6F-F65F-4AF5-866D-72C95537057C}" destId="{4A9D0C8C-19F5-4FBC-B63B-D1F618971AA7}" srcOrd="0" destOrd="0" presId="urn:microsoft.com/office/officeart/2005/8/layout/hProcess9"/>
    <dgm:cxn modelId="{8665501E-3BD0-43C8-BE9F-F6D0E872B833}" srcId="{FEB3E3C7-92A5-40AB-A781-C262B9FD6597}" destId="{D27B0C6F-F65F-4AF5-866D-72C95537057C}" srcOrd="4" destOrd="0" parTransId="{8D68B4E0-8C76-45A0-8A49-B36ACEBE0FBA}" sibTransId="{D843A697-7CBA-4E23-9C5A-090793AA7650}"/>
    <dgm:cxn modelId="{8F887C48-9B53-4649-BBBE-D59E8164AE7B}" srcId="{FEB3E3C7-92A5-40AB-A781-C262B9FD6597}" destId="{DDD99AA0-4BAA-4AC1-830C-13047C13D499}" srcOrd="3" destOrd="0" parTransId="{11203912-0B26-4524-AC6F-2E6800036A1B}" sibTransId="{20B67EEC-0A3D-44E7-A537-6C6FFB544517}"/>
    <dgm:cxn modelId="{62FDF349-FB03-4743-9D07-8C55D3C45485}" type="presOf" srcId="{6C17348B-AE36-4BD8-A83E-33C95714E013}" destId="{BC5996EA-67A8-413E-B8E0-B97F2DC8F6A5}" srcOrd="0" destOrd="0" presId="urn:microsoft.com/office/officeart/2005/8/layout/hProcess9"/>
    <dgm:cxn modelId="{71F55D81-A571-604D-AE49-E487AA60BE8A}" type="presOf" srcId="{1428B39D-8E0E-4618-A24B-DAEE3A94356C}" destId="{29CE3E48-9943-474F-8D1F-70631EDA99BB}" srcOrd="0" destOrd="0" presId="urn:microsoft.com/office/officeart/2005/8/layout/hProcess9"/>
    <dgm:cxn modelId="{4B6895A0-FC38-BE49-A1E2-1E093F48D82C}" type="presOf" srcId="{B69070B8-0746-40CC-B7C9-0D41E2C39BBE}" destId="{15B7A28D-0F20-4703-A0C4-40A0B9C0114B}" srcOrd="0" destOrd="0" presId="urn:microsoft.com/office/officeart/2005/8/layout/hProcess9"/>
    <dgm:cxn modelId="{1441DFAB-5B33-6041-AC09-92444A8BC7B0}" type="presOf" srcId="{FEB3E3C7-92A5-40AB-A781-C262B9FD6597}" destId="{D819D037-FCE5-49FC-8A67-3BE29C3AEBBF}" srcOrd="0" destOrd="0" presId="urn:microsoft.com/office/officeart/2005/8/layout/hProcess9"/>
    <dgm:cxn modelId="{392D01CB-8519-4001-B69E-C3FEC62D4EE2}" srcId="{FEB3E3C7-92A5-40AB-A781-C262B9FD6597}" destId="{B69070B8-0746-40CC-B7C9-0D41E2C39BBE}" srcOrd="0" destOrd="0" parTransId="{0C22D058-43B6-43AC-9447-04F7F5B984A4}" sibTransId="{8E219310-9FD9-4AFD-885B-923BE5F4F204}"/>
    <dgm:cxn modelId="{22CA6FD4-1D84-384D-9F67-D748B0821C26}" type="presOf" srcId="{DDD99AA0-4BAA-4AC1-830C-13047C13D499}" destId="{D5ADA9C9-C7BA-452C-9E7D-B542DC044704}" srcOrd="0" destOrd="0" presId="urn:microsoft.com/office/officeart/2005/8/layout/hProcess9"/>
    <dgm:cxn modelId="{A2983BE5-3E0D-4D71-A2F5-FA0E313582F8}" srcId="{FEB3E3C7-92A5-40AB-A781-C262B9FD6597}" destId="{6C17348B-AE36-4BD8-A83E-33C95714E013}" srcOrd="1" destOrd="0" parTransId="{798678EB-BF59-4975-829E-15242032FDC1}" sibTransId="{20DA059E-9A70-4B26-A35A-894590847CA7}"/>
    <dgm:cxn modelId="{DC21CE2E-6D85-0C45-B3C0-4FF561C756F6}" type="presParOf" srcId="{D819D037-FCE5-49FC-8A67-3BE29C3AEBBF}" destId="{C655F3EA-45D5-400E-9427-E2176111DFE2}" srcOrd="0" destOrd="0" presId="urn:microsoft.com/office/officeart/2005/8/layout/hProcess9"/>
    <dgm:cxn modelId="{AA4C6E0B-0B4A-F940-A5FD-1168B6DE0840}" type="presParOf" srcId="{D819D037-FCE5-49FC-8A67-3BE29C3AEBBF}" destId="{94F76EB0-D601-4B8C-98F2-22E31934CD12}" srcOrd="1" destOrd="0" presId="urn:microsoft.com/office/officeart/2005/8/layout/hProcess9"/>
    <dgm:cxn modelId="{1286C25D-A6D1-2644-923E-53D76616F800}" type="presParOf" srcId="{94F76EB0-D601-4B8C-98F2-22E31934CD12}" destId="{15B7A28D-0F20-4703-A0C4-40A0B9C0114B}" srcOrd="0" destOrd="0" presId="urn:microsoft.com/office/officeart/2005/8/layout/hProcess9"/>
    <dgm:cxn modelId="{E5A73051-C3B7-C045-8B81-180751F8189F}" type="presParOf" srcId="{94F76EB0-D601-4B8C-98F2-22E31934CD12}" destId="{CCC89A16-6AB9-4209-B32C-0CC04B0D62E6}" srcOrd="1" destOrd="0" presId="urn:microsoft.com/office/officeart/2005/8/layout/hProcess9"/>
    <dgm:cxn modelId="{9E68793A-C230-8346-BBBA-D83844E9E379}" type="presParOf" srcId="{94F76EB0-D601-4B8C-98F2-22E31934CD12}" destId="{BC5996EA-67A8-413E-B8E0-B97F2DC8F6A5}" srcOrd="2" destOrd="0" presId="urn:microsoft.com/office/officeart/2005/8/layout/hProcess9"/>
    <dgm:cxn modelId="{F580591A-BC57-3E47-AC78-3F3B1563587E}" type="presParOf" srcId="{94F76EB0-D601-4B8C-98F2-22E31934CD12}" destId="{4D4BB2CF-27B5-44F6-ACEF-5754066197C9}" srcOrd="3" destOrd="0" presId="urn:microsoft.com/office/officeart/2005/8/layout/hProcess9"/>
    <dgm:cxn modelId="{F876B5BB-AC77-D74A-ABA8-AF542E3BE5B9}" type="presParOf" srcId="{94F76EB0-D601-4B8C-98F2-22E31934CD12}" destId="{29CE3E48-9943-474F-8D1F-70631EDA99BB}" srcOrd="4" destOrd="0" presId="urn:microsoft.com/office/officeart/2005/8/layout/hProcess9"/>
    <dgm:cxn modelId="{9A2A0025-4FE3-C241-BAA4-7CB4168E3EFB}" type="presParOf" srcId="{94F76EB0-D601-4B8C-98F2-22E31934CD12}" destId="{7AA8697C-D4EA-4A71-AAC1-3BD0B31294F4}" srcOrd="5" destOrd="0" presId="urn:microsoft.com/office/officeart/2005/8/layout/hProcess9"/>
    <dgm:cxn modelId="{96D3FEF9-7D63-9F40-A7E8-E5B717CDCBE0}" type="presParOf" srcId="{94F76EB0-D601-4B8C-98F2-22E31934CD12}" destId="{D5ADA9C9-C7BA-452C-9E7D-B542DC044704}" srcOrd="6" destOrd="0" presId="urn:microsoft.com/office/officeart/2005/8/layout/hProcess9"/>
    <dgm:cxn modelId="{519BF7EF-D5EB-BB45-819E-2CED42C3892D}" type="presParOf" srcId="{94F76EB0-D601-4B8C-98F2-22E31934CD12}" destId="{DF73C96C-5E89-4DF9-86A5-517E5B1C6D3D}" srcOrd="7" destOrd="0" presId="urn:microsoft.com/office/officeart/2005/8/layout/hProcess9"/>
    <dgm:cxn modelId="{E8FDCA91-631A-5D43-B2F8-602EC14CE14E}" type="presParOf" srcId="{94F76EB0-D601-4B8C-98F2-22E31934CD12}" destId="{4A9D0C8C-19F5-4FBC-B63B-D1F618971AA7}"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861C36-B0A4-477C-A06B-07E69645F498}">
      <dsp:nvSpPr>
        <dsp:cNvPr id="0" name=""/>
        <dsp:cNvSpPr/>
      </dsp:nvSpPr>
      <dsp:spPr>
        <a:xfrm>
          <a:off x="1419225" y="0"/>
          <a:ext cx="1419225" cy="1356783"/>
        </a:xfrm>
        <a:prstGeom prst="trapezoid">
          <a:avLst>
            <a:gd name="adj" fmla="val 52301"/>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GB" sz="1600" kern="1200" noProof="0" dirty="0"/>
        </a:p>
        <a:p>
          <a:pPr marL="0" lvl="0" indent="0" algn="ctr" defTabSz="711200">
            <a:lnSpc>
              <a:spcPct val="90000"/>
            </a:lnSpc>
            <a:spcBef>
              <a:spcPct val="0"/>
            </a:spcBef>
            <a:spcAft>
              <a:spcPct val="35000"/>
            </a:spcAft>
            <a:buNone/>
          </a:pPr>
          <a:r>
            <a:rPr lang="en-GB" sz="1600" kern="1200" noProof="0" dirty="0"/>
            <a:t> </a:t>
          </a:r>
        </a:p>
      </dsp:txBody>
      <dsp:txXfrm>
        <a:off x="1419225" y="0"/>
        <a:ext cx="1419225" cy="1356783"/>
      </dsp:txXfrm>
    </dsp:sp>
    <dsp:sp modelId="{ACC2D51A-96F7-425D-8A9E-3B98F5D65C9E}">
      <dsp:nvSpPr>
        <dsp:cNvPr id="0" name=""/>
        <dsp:cNvSpPr/>
      </dsp:nvSpPr>
      <dsp:spPr>
        <a:xfrm>
          <a:off x="709612" y="1356783"/>
          <a:ext cx="2838450" cy="1356783"/>
        </a:xfrm>
        <a:prstGeom prst="trapezoid">
          <a:avLst>
            <a:gd name="adj" fmla="val 52301"/>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GB" sz="6500" kern="1200" noProof="0" dirty="0"/>
            <a:t> </a:t>
          </a:r>
        </a:p>
      </dsp:txBody>
      <dsp:txXfrm>
        <a:off x="1206341" y="1356783"/>
        <a:ext cx="1844992" cy="1356783"/>
      </dsp:txXfrm>
    </dsp:sp>
    <dsp:sp modelId="{39AD7419-F447-4534-BACC-5DCB41358936}">
      <dsp:nvSpPr>
        <dsp:cNvPr id="0" name=""/>
        <dsp:cNvSpPr/>
      </dsp:nvSpPr>
      <dsp:spPr>
        <a:xfrm>
          <a:off x="0" y="2713566"/>
          <a:ext cx="4257674" cy="1356783"/>
        </a:xfrm>
        <a:prstGeom prst="trapezoid">
          <a:avLst>
            <a:gd name="adj" fmla="val 52301"/>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GB" sz="6500" kern="1200" noProof="0" dirty="0"/>
            <a:t> </a:t>
          </a:r>
        </a:p>
      </dsp:txBody>
      <dsp:txXfrm>
        <a:off x="745093" y="2713566"/>
        <a:ext cx="2767488" cy="13567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4F55D5-EA97-4F8B-A2A6-BCC35B8D4D80}">
      <dsp:nvSpPr>
        <dsp:cNvPr id="0" name=""/>
        <dsp:cNvSpPr/>
      </dsp:nvSpPr>
      <dsp:spPr>
        <a:xfrm>
          <a:off x="2282371" y="0"/>
          <a:ext cx="912948" cy="842532"/>
        </a:xfrm>
        <a:prstGeom prst="trapezoid">
          <a:avLst>
            <a:gd name="adj" fmla="val 54179"/>
          </a:avLst>
        </a:prstGeom>
        <a:solidFill>
          <a:srgbClr val="528CC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nl-NL" sz="1400" kern="1200" dirty="0">
              <a:latin typeface="Raleway Light" panose="020B0403030101060003" pitchFamily="34" charset="0"/>
            </a:rPr>
            <a:t> </a:t>
          </a:r>
        </a:p>
      </dsp:txBody>
      <dsp:txXfrm>
        <a:off x="2282371" y="0"/>
        <a:ext cx="912948" cy="842532"/>
      </dsp:txXfrm>
    </dsp:sp>
    <dsp:sp modelId="{CB97E6DA-6702-48B1-93AE-09E0544B3D49}">
      <dsp:nvSpPr>
        <dsp:cNvPr id="0" name=""/>
        <dsp:cNvSpPr/>
      </dsp:nvSpPr>
      <dsp:spPr>
        <a:xfrm>
          <a:off x="1825897" y="842532"/>
          <a:ext cx="1825897" cy="842532"/>
        </a:xfrm>
        <a:prstGeom prst="trapezoid">
          <a:avLst>
            <a:gd name="adj" fmla="val 54179"/>
          </a:avLst>
        </a:prstGeom>
        <a:solidFill>
          <a:schemeClr val="accent1">
            <a:shade val="80000"/>
            <a:hueOff val="54253"/>
            <a:satOff val="1035"/>
            <a:lumOff val="45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nl-NL" sz="1400" kern="1200" dirty="0">
              <a:latin typeface="Raleway Light" panose="020B0403030101060003" pitchFamily="34" charset="0"/>
            </a:rPr>
            <a:t> </a:t>
          </a:r>
        </a:p>
      </dsp:txBody>
      <dsp:txXfrm>
        <a:off x="2145428" y="842532"/>
        <a:ext cx="1186833" cy="842532"/>
      </dsp:txXfrm>
    </dsp:sp>
    <dsp:sp modelId="{398F5961-56AD-44B6-9742-B4DF2221C1FD}">
      <dsp:nvSpPr>
        <dsp:cNvPr id="0" name=""/>
        <dsp:cNvSpPr/>
      </dsp:nvSpPr>
      <dsp:spPr>
        <a:xfrm>
          <a:off x="1369422" y="1685064"/>
          <a:ext cx="2738845" cy="842532"/>
        </a:xfrm>
        <a:prstGeom prst="trapezoid">
          <a:avLst>
            <a:gd name="adj" fmla="val 54179"/>
          </a:avLst>
        </a:prstGeom>
        <a:solidFill>
          <a:schemeClr val="accent1">
            <a:shade val="80000"/>
            <a:hueOff val="108505"/>
            <a:satOff val="2070"/>
            <a:lumOff val="91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nl-NL" sz="1400" kern="1200" dirty="0">
              <a:latin typeface="Raleway Light" panose="020B0403030101060003" pitchFamily="34" charset="0"/>
            </a:rPr>
            <a:t> </a:t>
          </a:r>
        </a:p>
      </dsp:txBody>
      <dsp:txXfrm>
        <a:off x="1848720" y="1685064"/>
        <a:ext cx="1780249" cy="842532"/>
      </dsp:txXfrm>
    </dsp:sp>
    <dsp:sp modelId="{65B4E3D4-6E4F-45D7-AF35-459D01A51EDA}">
      <dsp:nvSpPr>
        <dsp:cNvPr id="0" name=""/>
        <dsp:cNvSpPr/>
      </dsp:nvSpPr>
      <dsp:spPr>
        <a:xfrm>
          <a:off x="912948" y="2527596"/>
          <a:ext cx="3651794" cy="842532"/>
        </a:xfrm>
        <a:prstGeom prst="trapezoid">
          <a:avLst>
            <a:gd name="adj" fmla="val 54179"/>
          </a:avLst>
        </a:prstGeom>
        <a:solidFill>
          <a:schemeClr val="accent1">
            <a:shade val="80000"/>
            <a:hueOff val="162758"/>
            <a:satOff val="3105"/>
            <a:lumOff val="1371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nl-NL" sz="1400" kern="1200" dirty="0">
              <a:latin typeface="Raleway Light" panose="020B0403030101060003" pitchFamily="34" charset="0"/>
            </a:rPr>
            <a:t> </a:t>
          </a:r>
        </a:p>
      </dsp:txBody>
      <dsp:txXfrm>
        <a:off x="1552012" y="2527596"/>
        <a:ext cx="2373666" cy="842532"/>
      </dsp:txXfrm>
    </dsp:sp>
    <dsp:sp modelId="{5F08312F-3054-413B-A837-C16CD6BBC9EE}">
      <dsp:nvSpPr>
        <dsp:cNvPr id="0" name=""/>
        <dsp:cNvSpPr/>
      </dsp:nvSpPr>
      <dsp:spPr>
        <a:xfrm>
          <a:off x="456474" y="3370129"/>
          <a:ext cx="4564742" cy="842532"/>
        </a:xfrm>
        <a:prstGeom prst="trapezoid">
          <a:avLst>
            <a:gd name="adj" fmla="val 54179"/>
          </a:avLst>
        </a:prstGeom>
        <a:solidFill>
          <a:schemeClr val="accent1">
            <a:shade val="80000"/>
            <a:hueOff val="217011"/>
            <a:satOff val="4140"/>
            <a:lumOff val="182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nl-NL" sz="1400" kern="1200" dirty="0">
              <a:latin typeface="Raleway Light" panose="020B0403030101060003" pitchFamily="34" charset="0"/>
            </a:rPr>
            <a:t> </a:t>
          </a:r>
        </a:p>
      </dsp:txBody>
      <dsp:txXfrm>
        <a:off x="1255304" y="3370129"/>
        <a:ext cx="2967082" cy="842532"/>
      </dsp:txXfrm>
    </dsp:sp>
    <dsp:sp modelId="{1DE61E6A-6DC4-4FCB-BBE4-62EF8DE5A3BA}">
      <dsp:nvSpPr>
        <dsp:cNvPr id="0" name=""/>
        <dsp:cNvSpPr/>
      </dsp:nvSpPr>
      <dsp:spPr>
        <a:xfrm>
          <a:off x="0" y="4212661"/>
          <a:ext cx="5477691" cy="842532"/>
        </a:xfrm>
        <a:prstGeom prst="trapezoid">
          <a:avLst>
            <a:gd name="adj" fmla="val 54179"/>
          </a:avLst>
        </a:prstGeom>
        <a:solidFill>
          <a:schemeClr val="accent1">
            <a:shade val="80000"/>
            <a:hueOff val="271263"/>
            <a:satOff val="5175"/>
            <a:lumOff val="2285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nl-NL" sz="1400" kern="1200" dirty="0">
              <a:latin typeface="Raleway Light" panose="020B0403030101060003" pitchFamily="34" charset="0"/>
            </a:rPr>
            <a:t> </a:t>
          </a:r>
        </a:p>
      </dsp:txBody>
      <dsp:txXfrm>
        <a:off x="958595" y="4212661"/>
        <a:ext cx="3560499" cy="84253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4F55D5-EA97-4F8B-A2A6-BCC35B8D4D80}">
      <dsp:nvSpPr>
        <dsp:cNvPr id="0" name=""/>
        <dsp:cNvSpPr/>
      </dsp:nvSpPr>
      <dsp:spPr>
        <a:xfrm>
          <a:off x="2246085" y="0"/>
          <a:ext cx="898434" cy="842532"/>
        </a:xfrm>
        <a:prstGeom prst="trapezoid">
          <a:avLst>
            <a:gd name="adj" fmla="val 53317"/>
          </a:avLst>
        </a:prstGeom>
        <a:solidFill>
          <a:srgbClr val="528CC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nl-NL" sz="1400" kern="1200" dirty="0">
              <a:latin typeface="Raleway Light" panose="020B0403030101060003" pitchFamily="34" charset="0"/>
            </a:rPr>
            <a:t> </a:t>
          </a:r>
        </a:p>
      </dsp:txBody>
      <dsp:txXfrm>
        <a:off x="2246085" y="0"/>
        <a:ext cx="898434" cy="842532"/>
      </dsp:txXfrm>
    </dsp:sp>
    <dsp:sp modelId="{CB97E6DA-6702-48B1-93AE-09E0544B3D49}">
      <dsp:nvSpPr>
        <dsp:cNvPr id="0" name=""/>
        <dsp:cNvSpPr/>
      </dsp:nvSpPr>
      <dsp:spPr>
        <a:xfrm>
          <a:off x="1796868" y="842532"/>
          <a:ext cx="1796868" cy="842532"/>
        </a:xfrm>
        <a:prstGeom prst="trapezoid">
          <a:avLst>
            <a:gd name="adj" fmla="val 53317"/>
          </a:avLst>
        </a:prstGeom>
        <a:solidFill>
          <a:schemeClr val="accent1">
            <a:shade val="80000"/>
            <a:hueOff val="54253"/>
            <a:satOff val="1035"/>
            <a:lumOff val="45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nl-NL" sz="1400" kern="1200" dirty="0">
              <a:latin typeface="Raleway Light" panose="020B0403030101060003" pitchFamily="34" charset="0"/>
            </a:rPr>
            <a:t> </a:t>
          </a:r>
        </a:p>
      </dsp:txBody>
      <dsp:txXfrm>
        <a:off x="2111320" y="842532"/>
        <a:ext cx="1167964" cy="842532"/>
      </dsp:txXfrm>
    </dsp:sp>
    <dsp:sp modelId="{398F5961-56AD-44B6-9742-B4DF2221C1FD}">
      <dsp:nvSpPr>
        <dsp:cNvPr id="0" name=""/>
        <dsp:cNvSpPr/>
      </dsp:nvSpPr>
      <dsp:spPr>
        <a:xfrm>
          <a:off x="1347651" y="1685064"/>
          <a:ext cx="2695303" cy="842532"/>
        </a:xfrm>
        <a:prstGeom prst="trapezoid">
          <a:avLst>
            <a:gd name="adj" fmla="val 53317"/>
          </a:avLst>
        </a:prstGeom>
        <a:solidFill>
          <a:schemeClr val="accent1">
            <a:shade val="80000"/>
            <a:hueOff val="108505"/>
            <a:satOff val="2070"/>
            <a:lumOff val="91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nl-NL" sz="1400" kern="1200" dirty="0">
              <a:latin typeface="Raleway Light" panose="020B0403030101060003" pitchFamily="34" charset="0"/>
            </a:rPr>
            <a:t> </a:t>
          </a:r>
        </a:p>
      </dsp:txBody>
      <dsp:txXfrm>
        <a:off x="1819329" y="1685064"/>
        <a:ext cx="1751946" cy="842532"/>
      </dsp:txXfrm>
    </dsp:sp>
    <dsp:sp modelId="{65B4E3D4-6E4F-45D7-AF35-459D01A51EDA}">
      <dsp:nvSpPr>
        <dsp:cNvPr id="0" name=""/>
        <dsp:cNvSpPr/>
      </dsp:nvSpPr>
      <dsp:spPr>
        <a:xfrm>
          <a:off x="898434" y="2527596"/>
          <a:ext cx="3593737" cy="842532"/>
        </a:xfrm>
        <a:prstGeom prst="trapezoid">
          <a:avLst>
            <a:gd name="adj" fmla="val 53317"/>
          </a:avLst>
        </a:prstGeom>
        <a:solidFill>
          <a:schemeClr val="accent1">
            <a:shade val="80000"/>
            <a:hueOff val="162758"/>
            <a:satOff val="3105"/>
            <a:lumOff val="1371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nl-NL" sz="1400" kern="1200" dirty="0">
              <a:latin typeface="Raleway Light" panose="020B0403030101060003" pitchFamily="34" charset="0"/>
            </a:rPr>
            <a:t> </a:t>
          </a:r>
        </a:p>
      </dsp:txBody>
      <dsp:txXfrm>
        <a:off x="1527338" y="2527596"/>
        <a:ext cx="2335929" cy="842532"/>
      </dsp:txXfrm>
    </dsp:sp>
    <dsp:sp modelId="{5F08312F-3054-413B-A837-C16CD6BBC9EE}">
      <dsp:nvSpPr>
        <dsp:cNvPr id="0" name=""/>
        <dsp:cNvSpPr/>
      </dsp:nvSpPr>
      <dsp:spPr>
        <a:xfrm>
          <a:off x="449217" y="3370129"/>
          <a:ext cx="4492171" cy="842532"/>
        </a:xfrm>
        <a:prstGeom prst="trapezoid">
          <a:avLst>
            <a:gd name="adj" fmla="val 53317"/>
          </a:avLst>
        </a:prstGeom>
        <a:solidFill>
          <a:schemeClr val="accent1">
            <a:shade val="80000"/>
            <a:hueOff val="217011"/>
            <a:satOff val="4140"/>
            <a:lumOff val="182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nl-NL" sz="1400" kern="1200" dirty="0">
              <a:latin typeface="Raleway Light" panose="020B0403030101060003" pitchFamily="34" charset="0"/>
            </a:rPr>
            <a:t> </a:t>
          </a:r>
        </a:p>
      </dsp:txBody>
      <dsp:txXfrm>
        <a:off x="1235347" y="3370129"/>
        <a:ext cx="2919911" cy="842532"/>
      </dsp:txXfrm>
    </dsp:sp>
    <dsp:sp modelId="{1DE61E6A-6DC4-4FCB-BBE4-62EF8DE5A3BA}">
      <dsp:nvSpPr>
        <dsp:cNvPr id="0" name=""/>
        <dsp:cNvSpPr/>
      </dsp:nvSpPr>
      <dsp:spPr>
        <a:xfrm>
          <a:off x="0" y="4212661"/>
          <a:ext cx="5390606" cy="842532"/>
        </a:xfrm>
        <a:prstGeom prst="trapezoid">
          <a:avLst>
            <a:gd name="adj" fmla="val 53317"/>
          </a:avLst>
        </a:prstGeom>
        <a:solidFill>
          <a:schemeClr val="accent1">
            <a:shade val="80000"/>
            <a:hueOff val="271263"/>
            <a:satOff val="5175"/>
            <a:lumOff val="2285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nl-NL" sz="1400" kern="1200" dirty="0">
              <a:latin typeface="Raleway Light" panose="020B0403030101060003" pitchFamily="34" charset="0"/>
            </a:rPr>
            <a:t> </a:t>
          </a:r>
        </a:p>
      </dsp:txBody>
      <dsp:txXfrm>
        <a:off x="943356" y="4212661"/>
        <a:ext cx="3503893" cy="8425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55F3EA-45D5-400E-9427-E2176111DFE2}">
      <dsp:nvSpPr>
        <dsp:cNvPr id="0" name=""/>
        <dsp:cNvSpPr/>
      </dsp:nvSpPr>
      <dsp:spPr>
        <a:xfrm>
          <a:off x="2" y="0"/>
          <a:ext cx="10416201" cy="40640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B7A28D-0F20-4703-A0C4-40A0B9C0114B}">
      <dsp:nvSpPr>
        <dsp:cNvPr id="0" name=""/>
        <dsp:cNvSpPr/>
      </dsp:nvSpPr>
      <dsp:spPr>
        <a:xfrm>
          <a:off x="495207" y="1206975"/>
          <a:ext cx="1517933" cy="162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nl-NL" sz="1200" b="1" kern="1200" dirty="0" err="1">
              <a:latin typeface="Raleway" panose="020B0503030101060003" pitchFamily="34" charset="0"/>
            </a:rPr>
            <a:t>What</a:t>
          </a:r>
          <a:r>
            <a:rPr lang="nl-NL" sz="1200" b="1" kern="1200" dirty="0">
              <a:latin typeface="Raleway" panose="020B0503030101060003" pitchFamily="34" charset="0"/>
            </a:rPr>
            <a:t> does </a:t>
          </a:r>
          <a:r>
            <a:rPr lang="nl-NL" sz="1200" b="1" kern="1200" dirty="0" err="1">
              <a:latin typeface="Raleway" panose="020B0503030101060003" pitchFamily="34" charset="0"/>
            </a:rPr>
            <a:t>the</a:t>
          </a:r>
          <a:r>
            <a:rPr lang="nl-NL" sz="1200" b="1" kern="1200" dirty="0">
              <a:latin typeface="Raleway" panose="020B0503030101060003" pitchFamily="34" charset="0"/>
            </a:rPr>
            <a:t> team </a:t>
          </a:r>
          <a:r>
            <a:rPr lang="nl-NL" sz="1200" b="1" kern="1200" dirty="0" err="1">
              <a:latin typeface="Raleway" panose="020B0503030101060003" pitchFamily="34" charset="0"/>
            </a:rPr>
            <a:t>need</a:t>
          </a:r>
          <a:r>
            <a:rPr lang="nl-NL" sz="1200" b="1" kern="1200" dirty="0">
              <a:latin typeface="Raleway" panose="020B0503030101060003" pitchFamily="34" charset="0"/>
            </a:rPr>
            <a:t> </a:t>
          </a:r>
          <a:r>
            <a:rPr lang="nl-NL" sz="1200" b="1" kern="1200" dirty="0" err="1">
              <a:latin typeface="Raleway" panose="020B0503030101060003" pitchFamily="34" charset="0"/>
            </a:rPr>
            <a:t>to</a:t>
          </a:r>
          <a:r>
            <a:rPr lang="nl-NL" sz="1200" b="1" kern="1200" dirty="0">
              <a:latin typeface="Raleway" panose="020B0503030101060003" pitchFamily="34" charset="0"/>
            </a:rPr>
            <a:t> </a:t>
          </a:r>
          <a:r>
            <a:rPr lang="nl-NL" sz="1200" b="1" kern="1200" dirty="0" err="1">
              <a:latin typeface="Raleway" panose="020B0503030101060003" pitchFamily="34" charset="0"/>
            </a:rPr>
            <a:t>improve</a:t>
          </a:r>
          <a:r>
            <a:rPr lang="nl-NL" sz="1200" b="1" kern="1200" dirty="0">
              <a:latin typeface="Raleway" panose="020B0503030101060003" pitchFamily="34" charset="0"/>
            </a:rPr>
            <a:t>?</a:t>
          </a:r>
        </a:p>
      </dsp:txBody>
      <dsp:txXfrm>
        <a:off x="569306" y="1281074"/>
        <a:ext cx="1369735" cy="1477402"/>
      </dsp:txXfrm>
    </dsp:sp>
    <dsp:sp modelId="{BC5996EA-67A8-413E-B8E0-B97F2DC8F6A5}">
      <dsp:nvSpPr>
        <dsp:cNvPr id="0" name=""/>
        <dsp:cNvSpPr/>
      </dsp:nvSpPr>
      <dsp:spPr>
        <a:xfrm>
          <a:off x="2302752" y="1189386"/>
          <a:ext cx="1517933" cy="162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nl-NL" sz="1200" b="1" kern="1200" dirty="0" err="1">
              <a:latin typeface="Raleway" panose="020B0503030101060003" pitchFamily="34" charset="0"/>
            </a:rPr>
            <a:t>Individual</a:t>
          </a:r>
          <a:r>
            <a:rPr lang="nl-NL" sz="1200" b="1" kern="1200" dirty="0">
              <a:latin typeface="Raleway" panose="020B0503030101060003" pitchFamily="34" charset="0"/>
            </a:rPr>
            <a:t> </a:t>
          </a:r>
          <a:r>
            <a:rPr lang="nl-NL" sz="1200" b="1" kern="1200" dirty="0" err="1">
              <a:latin typeface="Raleway" panose="020B0503030101060003" pitchFamily="34" charset="0"/>
            </a:rPr>
            <a:t>profiles</a:t>
          </a:r>
          <a:endParaRPr lang="nl-NL" sz="1200" b="1" kern="1200" dirty="0">
            <a:latin typeface="Raleway" panose="020B0503030101060003" pitchFamily="34" charset="0"/>
          </a:endParaRPr>
        </a:p>
        <a:p>
          <a:pPr marL="0" lvl="0" indent="0" algn="ctr" defTabSz="533400">
            <a:lnSpc>
              <a:spcPct val="90000"/>
            </a:lnSpc>
            <a:spcBef>
              <a:spcPct val="0"/>
            </a:spcBef>
            <a:spcAft>
              <a:spcPct val="35000"/>
            </a:spcAft>
            <a:buNone/>
          </a:pPr>
          <a:endParaRPr lang="nl-NL" sz="1200" b="1" kern="1200" dirty="0">
            <a:latin typeface="Raleway" panose="020B0503030101060003" pitchFamily="34" charset="0"/>
          </a:endParaRPr>
        </a:p>
        <a:p>
          <a:pPr marL="0" lvl="0" indent="0" algn="ctr" defTabSz="533400">
            <a:lnSpc>
              <a:spcPct val="90000"/>
            </a:lnSpc>
            <a:spcBef>
              <a:spcPct val="0"/>
            </a:spcBef>
            <a:spcAft>
              <a:spcPct val="35000"/>
            </a:spcAft>
            <a:buNone/>
          </a:pPr>
          <a:r>
            <a:rPr lang="nl-NL" sz="1200" b="1" kern="1200" dirty="0">
              <a:latin typeface="Raleway" panose="020B0503030101060003" pitchFamily="34" charset="0"/>
            </a:rPr>
            <a:t>or</a:t>
          </a:r>
        </a:p>
        <a:p>
          <a:pPr marL="0" lvl="0" indent="0" algn="ctr" defTabSz="533400">
            <a:lnSpc>
              <a:spcPct val="90000"/>
            </a:lnSpc>
            <a:spcBef>
              <a:spcPct val="0"/>
            </a:spcBef>
            <a:spcAft>
              <a:spcPct val="35000"/>
            </a:spcAft>
            <a:buNone/>
          </a:pPr>
          <a:endParaRPr lang="nl-NL" sz="1200" b="1" kern="1200" dirty="0">
            <a:latin typeface="Raleway" panose="020B0503030101060003" pitchFamily="34" charset="0"/>
          </a:endParaRPr>
        </a:p>
        <a:p>
          <a:pPr marL="0" lvl="0" indent="0" algn="ctr" defTabSz="533400">
            <a:lnSpc>
              <a:spcPct val="90000"/>
            </a:lnSpc>
            <a:spcBef>
              <a:spcPct val="0"/>
            </a:spcBef>
            <a:spcAft>
              <a:spcPct val="35000"/>
            </a:spcAft>
            <a:buNone/>
          </a:pPr>
          <a:r>
            <a:rPr lang="nl-NL" sz="1200" b="1" kern="1200" dirty="0" err="1">
              <a:latin typeface="Raleway" panose="020B0503030101060003" pitchFamily="34" charset="0"/>
            </a:rPr>
            <a:t>TeamScan</a:t>
          </a:r>
          <a:endParaRPr lang="nl-NL" sz="1200" b="1" kern="1200" dirty="0">
            <a:latin typeface="Raleway" panose="020B0503030101060003" pitchFamily="34" charset="0"/>
          </a:endParaRPr>
        </a:p>
      </dsp:txBody>
      <dsp:txXfrm>
        <a:off x="2376851" y="1263485"/>
        <a:ext cx="1369735" cy="1477402"/>
      </dsp:txXfrm>
    </dsp:sp>
    <dsp:sp modelId="{29CE3E48-9943-474F-8D1F-70631EDA99BB}">
      <dsp:nvSpPr>
        <dsp:cNvPr id="0" name=""/>
        <dsp:cNvSpPr/>
      </dsp:nvSpPr>
      <dsp:spPr>
        <a:xfrm>
          <a:off x="4071450" y="1199318"/>
          <a:ext cx="1517933" cy="162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nl-NL" sz="1100" b="1" kern="1200" dirty="0" err="1">
              <a:latin typeface="Raleway" panose="020B0503030101060003" pitchFamily="34" charset="0"/>
            </a:rPr>
            <a:t>Theory</a:t>
          </a:r>
          <a:endParaRPr lang="nl-NL" sz="1100" b="1" kern="1200" dirty="0">
            <a:latin typeface="Raleway" panose="020B0503030101060003" pitchFamily="34" charset="0"/>
          </a:endParaRPr>
        </a:p>
      </dsp:txBody>
      <dsp:txXfrm>
        <a:off x="4145549" y="1273417"/>
        <a:ext cx="1369735" cy="1477402"/>
      </dsp:txXfrm>
    </dsp:sp>
    <dsp:sp modelId="{D5ADA9C9-C7BA-452C-9E7D-B542DC044704}">
      <dsp:nvSpPr>
        <dsp:cNvPr id="0" name=""/>
        <dsp:cNvSpPr/>
      </dsp:nvSpPr>
      <dsp:spPr>
        <a:xfrm>
          <a:off x="5861730" y="1229132"/>
          <a:ext cx="1517933" cy="162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nl-NL" sz="1200" b="1" kern="1200" dirty="0">
              <a:latin typeface="Raleway" panose="020B0503030101060003" pitchFamily="34" charset="0"/>
            </a:rPr>
            <a:t>Team </a:t>
          </a:r>
          <a:r>
            <a:rPr lang="nl-NL" sz="1200" b="1" kern="1200" dirty="0" err="1">
              <a:latin typeface="Raleway" panose="020B0503030101060003" pitchFamily="34" charset="0"/>
            </a:rPr>
            <a:t>Insights</a:t>
          </a:r>
          <a:endParaRPr lang="nl-NL" sz="1200" b="1" kern="1200" dirty="0">
            <a:latin typeface="Raleway" panose="020B0503030101060003" pitchFamily="34" charset="0"/>
          </a:endParaRPr>
        </a:p>
      </dsp:txBody>
      <dsp:txXfrm>
        <a:off x="5935829" y="1303231"/>
        <a:ext cx="1369735" cy="1477402"/>
      </dsp:txXfrm>
    </dsp:sp>
    <dsp:sp modelId="{4A9D0C8C-19F5-4FBC-B63B-D1F618971AA7}">
      <dsp:nvSpPr>
        <dsp:cNvPr id="0" name=""/>
        <dsp:cNvSpPr/>
      </dsp:nvSpPr>
      <dsp:spPr>
        <a:xfrm>
          <a:off x="7642048" y="1199318"/>
          <a:ext cx="1517933" cy="162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nl-NL" sz="1200" b="1" kern="1200" dirty="0" err="1">
              <a:latin typeface="Raleway" panose="020B0503030101060003" pitchFamily="34" charset="0"/>
            </a:rPr>
            <a:t>Improvement</a:t>
          </a:r>
          <a:r>
            <a:rPr lang="nl-NL" sz="1200" b="1" kern="1200" dirty="0">
              <a:latin typeface="Raleway" panose="020B0503030101060003" pitchFamily="34" charset="0"/>
            </a:rPr>
            <a:t> plan</a:t>
          </a:r>
        </a:p>
      </dsp:txBody>
      <dsp:txXfrm>
        <a:off x="7716147" y="1273417"/>
        <a:ext cx="1369735" cy="1477402"/>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DBFD4AD-333B-4808-B541-F421CC9AD69E}" type="datetimeFigureOut">
              <a:rPr lang="nl-NL" smtClean="0"/>
              <a:t>24-11-2025</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03036BA-842D-49AA-B3DD-B87234757BBC}" type="slidenum">
              <a:rPr lang="nl-NL" smtClean="0"/>
              <a:t>‹nr.›</a:t>
            </a:fld>
            <a:endParaRPr lang="nl-NL"/>
          </a:p>
        </p:txBody>
      </p:sp>
    </p:spTree>
    <p:extLst>
      <p:ext uri="{BB962C8B-B14F-4D97-AF65-F5344CB8AC3E}">
        <p14:creationId xmlns:p14="http://schemas.microsoft.com/office/powerpoint/2010/main" val="17011869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D89E3A-C306-448B-809B-42DBBE590315}" type="datetimeFigureOut">
              <a:rPr lang="nl-NL" smtClean="0"/>
              <a:t>24-11-2025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B869F1-08B2-4204-94CA-9FB4BF55FA95}" type="slidenum">
              <a:rPr lang="nl-NL" smtClean="0"/>
              <a:t>‹nr.›</a:t>
            </a:fld>
            <a:endParaRPr lang="nl-NL"/>
          </a:p>
        </p:txBody>
      </p:sp>
    </p:spTree>
    <p:extLst>
      <p:ext uri="{BB962C8B-B14F-4D97-AF65-F5344CB8AC3E}">
        <p14:creationId xmlns:p14="http://schemas.microsoft.com/office/powerpoint/2010/main" val="882195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jdelijke aanduiding voor dia-afbeelding 1"/>
          <p:cNvSpPr>
            <a:spLocks noGrp="1" noRot="1" noChangeAspect="1"/>
          </p:cNvSpPr>
          <p:nvPr>
            <p:ph type="sldImg"/>
          </p:nvPr>
        </p:nvSpPr>
        <p:spPr bwMode="auto">
          <a:noFill/>
          <a:ln>
            <a:solidFill>
              <a:srgbClr val="000000"/>
            </a:solidFill>
            <a:miter lim="800000"/>
            <a:headEnd/>
            <a:tailEnd/>
          </a:ln>
        </p:spPr>
      </p:sp>
      <p:sp>
        <p:nvSpPr>
          <p:cNvPr id="20482"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a:p>
        </p:txBody>
      </p:sp>
    </p:spTree>
    <p:extLst>
      <p:ext uri="{BB962C8B-B14F-4D97-AF65-F5344CB8AC3E}">
        <p14:creationId xmlns:p14="http://schemas.microsoft.com/office/powerpoint/2010/main" val="16931702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7C926C16-9AC0-48C6-9C7E-F72A79E0249F}" type="slidenum">
              <a:rPr lang="nl-NL" smtClean="0"/>
              <a:t>16</a:t>
            </a:fld>
            <a:endParaRPr lang="nl-NL"/>
          </a:p>
        </p:txBody>
      </p:sp>
    </p:spTree>
    <p:extLst>
      <p:ext uri="{BB962C8B-B14F-4D97-AF65-F5344CB8AC3E}">
        <p14:creationId xmlns:p14="http://schemas.microsoft.com/office/powerpoint/2010/main" val="12552897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jdelijke aanduiding voor dia-afbeelding 1"/>
          <p:cNvSpPr>
            <a:spLocks noGrp="1" noRot="1" noChangeAspect="1"/>
          </p:cNvSpPr>
          <p:nvPr>
            <p:ph type="sldImg"/>
          </p:nvPr>
        </p:nvSpPr>
        <p:spPr bwMode="auto">
          <a:noFill/>
          <a:ln>
            <a:solidFill>
              <a:srgbClr val="000000"/>
            </a:solidFill>
            <a:miter lim="800000"/>
            <a:headEnd/>
            <a:tailEnd/>
          </a:ln>
        </p:spPr>
      </p:sp>
      <p:sp>
        <p:nvSpPr>
          <p:cNvPr id="59394"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a:p>
        </p:txBody>
      </p:sp>
      <p:sp>
        <p:nvSpPr>
          <p:cNvPr id="57347" name="Tijdelijke aanduiding voor dianumm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6012520-B772-4F88-8361-081859557B9C}" type="slidenum">
              <a:rPr lang="nl-NL">
                <a:cs typeface="Arial" charset="0"/>
              </a:rPr>
              <a:pPr fontAlgn="base">
                <a:spcBef>
                  <a:spcPct val="0"/>
                </a:spcBef>
                <a:spcAft>
                  <a:spcPct val="0"/>
                </a:spcAft>
                <a:defRPr/>
              </a:pPr>
              <a:t>18</a:t>
            </a:fld>
            <a:endParaRPr lang="en-GB">
              <a:cs typeface="Arial" charset="0"/>
            </a:endParaRPr>
          </a:p>
        </p:txBody>
      </p:sp>
      <p:sp>
        <p:nvSpPr>
          <p:cNvPr id="57348" name="Tijdelijke aanduiding voor datum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nl-NL">
              <a:cs typeface="Arial" charset="0"/>
            </a:endParaRPr>
          </a:p>
        </p:txBody>
      </p:sp>
      <p:sp>
        <p:nvSpPr>
          <p:cNvPr id="57349" name="Tijdelijke aanduiding voor voettekst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nl-NL">
                <a:cs typeface="Arial" charset="0"/>
              </a:rPr>
              <a:t>2 engage.nu</a:t>
            </a:r>
            <a:endParaRPr lang="en-GB">
              <a:cs typeface="Arial" charset="0"/>
            </a:endParaRPr>
          </a:p>
        </p:txBody>
      </p:sp>
    </p:spTree>
    <p:extLst>
      <p:ext uri="{BB962C8B-B14F-4D97-AF65-F5344CB8AC3E}">
        <p14:creationId xmlns:p14="http://schemas.microsoft.com/office/powerpoint/2010/main" val="39966639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5761671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Volgende systeem is koraal. </a:t>
            </a:r>
          </a:p>
          <a:p>
            <a:endParaRPr lang="nl-NL" dirty="0"/>
          </a:p>
        </p:txBody>
      </p:sp>
    </p:spTree>
    <p:extLst>
      <p:ext uri="{BB962C8B-B14F-4D97-AF65-F5344CB8AC3E}">
        <p14:creationId xmlns:p14="http://schemas.microsoft.com/office/powerpoint/2010/main" val="8270244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1430682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jdelijke aanduiding voor dia-afbeelding 1"/>
          <p:cNvSpPr>
            <a:spLocks noGrp="1" noRot="1" noChangeAspect="1"/>
          </p:cNvSpPr>
          <p:nvPr>
            <p:ph type="sldImg"/>
          </p:nvPr>
        </p:nvSpPr>
        <p:spPr bwMode="auto">
          <a:noFill/>
          <a:ln>
            <a:solidFill>
              <a:srgbClr val="000000"/>
            </a:solidFill>
            <a:miter lim="800000"/>
            <a:headEnd/>
            <a:tailEnd/>
          </a:ln>
        </p:spPr>
      </p:sp>
      <p:sp>
        <p:nvSpPr>
          <p:cNvPr id="78850"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a:p>
        </p:txBody>
      </p:sp>
    </p:spTree>
    <p:extLst>
      <p:ext uri="{BB962C8B-B14F-4D97-AF65-F5344CB8AC3E}">
        <p14:creationId xmlns:p14="http://schemas.microsoft.com/office/powerpoint/2010/main" val="1961661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ijdelijke aanduiding voor dia-afbeelding 1"/>
          <p:cNvSpPr>
            <a:spLocks noGrp="1" noRot="1" noChangeAspect="1"/>
          </p:cNvSpPr>
          <p:nvPr>
            <p:ph type="sldImg"/>
          </p:nvPr>
        </p:nvSpPr>
        <p:spPr bwMode="auto">
          <a:noFill/>
          <a:ln>
            <a:solidFill>
              <a:srgbClr val="000000"/>
            </a:solidFill>
            <a:miter lim="800000"/>
            <a:headEnd/>
            <a:tailEnd/>
          </a:ln>
        </p:spPr>
      </p:sp>
      <p:sp>
        <p:nvSpPr>
          <p:cNvPr id="80898"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a:p>
        </p:txBody>
      </p:sp>
    </p:spTree>
    <p:extLst>
      <p:ext uri="{BB962C8B-B14F-4D97-AF65-F5344CB8AC3E}">
        <p14:creationId xmlns:p14="http://schemas.microsoft.com/office/powerpoint/2010/main" val="16524452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ijdelijke aanduiding voor dia-afbeelding 1"/>
          <p:cNvSpPr>
            <a:spLocks noGrp="1" noRot="1" noChangeAspect="1"/>
          </p:cNvSpPr>
          <p:nvPr>
            <p:ph type="sldImg"/>
          </p:nvPr>
        </p:nvSpPr>
        <p:spPr bwMode="auto">
          <a:noFill/>
          <a:ln>
            <a:solidFill>
              <a:srgbClr val="000000"/>
            </a:solidFill>
            <a:miter lim="800000"/>
            <a:headEnd/>
            <a:tailEnd/>
          </a:ln>
        </p:spPr>
      </p:sp>
      <p:sp>
        <p:nvSpPr>
          <p:cNvPr id="82946"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a:p>
        </p:txBody>
      </p:sp>
    </p:spTree>
    <p:extLst>
      <p:ext uri="{BB962C8B-B14F-4D97-AF65-F5344CB8AC3E}">
        <p14:creationId xmlns:p14="http://schemas.microsoft.com/office/powerpoint/2010/main" val="14748435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Tijdelijke aanduiding voor dia-afbeelding 1"/>
          <p:cNvSpPr>
            <a:spLocks noGrp="1" noRot="1" noChangeAspect="1"/>
          </p:cNvSpPr>
          <p:nvPr>
            <p:ph type="sldImg"/>
          </p:nvPr>
        </p:nvSpPr>
        <p:spPr bwMode="auto">
          <a:noFill/>
          <a:ln>
            <a:solidFill>
              <a:srgbClr val="000000"/>
            </a:solidFill>
            <a:miter lim="800000"/>
            <a:headEnd/>
            <a:tailEnd/>
          </a:ln>
        </p:spPr>
      </p:sp>
      <p:sp>
        <p:nvSpPr>
          <p:cNvPr id="84994"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nl-NL"/>
              <a:t>Verkeerd plaatje. Vervangen.</a:t>
            </a:r>
          </a:p>
          <a:p>
            <a:pPr eaLnBrk="1" hangingPunct="1">
              <a:spcBef>
                <a:spcPct val="0"/>
              </a:spcBef>
            </a:pPr>
            <a:endParaRPr lang="en-GB"/>
          </a:p>
        </p:txBody>
      </p:sp>
    </p:spTree>
    <p:extLst>
      <p:ext uri="{BB962C8B-B14F-4D97-AF65-F5344CB8AC3E}">
        <p14:creationId xmlns:p14="http://schemas.microsoft.com/office/powerpoint/2010/main" val="32166247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704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nl-NL"/>
              <a:t>De veelkleurige boodschap mailen door Goof</a:t>
            </a:r>
            <a:endParaRPr lang="en-GB"/>
          </a:p>
          <a:p>
            <a:pPr eaLnBrk="1" hangingPunct="1">
              <a:spcBef>
                <a:spcPct val="0"/>
              </a:spcBef>
            </a:pPr>
            <a:endParaRPr lang="en-GB"/>
          </a:p>
        </p:txBody>
      </p:sp>
    </p:spTree>
    <p:extLst>
      <p:ext uri="{BB962C8B-B14F-4D97-AF65-F5344CB8AC3E}">
        <p14:creationId xmlns:p14="http://schemas.microsoft.com/office/powerpoint/2010/main" val="1110058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jdelijke aanduiding voor dia-afbeelding 1"/>
          <p:cNvSpPr>
            <a:spLocks noGrp="1" noRot="1" noChangeAspect="1"/>
          </p:cNvSpPr>
          <p:nvPr>
            <p:ph type="sldImg"/>
          </p:nvPr>
        </p:nvSpPr>
        <p:spPr bwMode="auto">
          <a:noFill/>
          <a:ln>
            <a:solidFill>
              <a:srgbClr val="000000"/>
            </a:solidFill>
            <a:miter lim="800000"/>
            <a:headEnd/>
            <a:tailEnd/>
          </a:ln>
        </p:spPr>
      </p:sp>
      <p:sp>
        <p:nvSpPr>
          <p:cNvPr id="34818"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a:p>
        </p:txBody>
      </p:sp>
      <p:sp>
        <p:nvSpPr>
          <p:cNvPr id="32771" name="Tijdelijke aanduiding voor dianumm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96E4222-F065-4B8C-8ACC-1AC0A825EB01}" type="slidenum">
              <a:rPr lang="nl-NL">
                <a:cs typeface="Arial" charset="0"/>
              </a:rPr>
              <a:pPr fontAlgn="base">
                <a:spcBef>
                  <a:spcPct val="0"/>
                </a:spcBef>
                <a:spcAft>
                  <a:spcPct val="0"/>
                </a:spcAft>
                <a:defRPr/>
              </a:pPr>
              <a:t>8</a:t>
            </a:fld>
            <a:endParaRPr lang="en-GB">
              <a:cs typeface="Arial" charset="0"/>
            </a:endParaRPr>
          </a:p>
        </p:txBody>
      </p:sp>
    </p:spTree>
    <p:extLst>
      <p:ext uri="{BB962C8B-B14F-4D97-AF65-F5344CB8AC3E}">
        <p14:creationId xmlns:p14="http://schemas.microsoft.com/office/powerpoint/2010/main" val="10646499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909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a:p>
        </p:txBody>
      </p:sp>
    </p:spTree>
    <p:extLst>
      <p:ext uri="{BB962C8B-B14F-4D97-AF65-F5344CB8AC3E}">
        <p14:creationId xmlns:p14="http://schemas.microsoft.com/office/powerpoint/2010/main" val="29526870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113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a:p>
        </p:txBody>
      </p:sp>
    </p:spTree>
    <p:extLst>
      <p:ext uri="{BB962C8B-B14F-4D97-AF65-F5344CB8AC3E}">
        <p14:creationId xmlns:p14="http://schemas.microsoft.com/office/powerpoint/2010/main" val="7083902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752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Tree>
    <p:extLst>
      <p:ext uri="{BB962C8B-B14F-4D97-AF65-F5344CB8AC3E}">
        <p14:creationId xmlns:p14="http://schemas.microsoft.com/office/powerpoint/2010/main" val="17404921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Tijdelijke aanduiding voor dia-afbeelding 1"/>
          <p:cNvSpPr>
            <a:spLocks noGrp="1" noRot="1" noChangeAspect="1"/>
          </p:cNvSpPr>
          <p:nvPr>
            <p:ph type="sldImg"/>
          </p:nvPr>
        </p:nvSpPr>
        <p:spPr bwMode="auto">
          <a:noFill/>
          <a:ln>
            <a:solidFill>
              <a:srgbClr val="000000"/>
            </a:solidFill>
            <a:miter lim="800000"/>
            <a:headEnd/>
            <a:tailEnd/>
          </a:ln>
        </p:spPr>
      </p:sp>
      <p:sp>
        <p:nvSpPr>
          <p:cNvPr id="109570"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Tree>
    <p:extLst>
      <p:ext uri="{BB962C8B-B14F-4D97-AF65-F5344CB8AC3E}">
        <p14:creationId xmlns:p14="http://schemas.microsoft.com/office/powerpoint/2010/main" val="5987579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Tijdelijke aanduiding voor dia-afbeelding 1"/>
          <p:cNvSpPr>
            <a:spLocks noGrp="1" noRot="1" noChangeAspect="1"/>
          </p:cNvSpPr>
          <p:nvPr>
            <p:ph type="sldImg"/>
          </p:nvPr>
        </p:nvSpPr>
        <p:spPr bwMode="auto">
          <a:noFill/>
          <a:ln>
            <a:solidFill>
              <a:srgbClr val="000000"/>
            </a:solidFill>
            <a:miter lim="800000"/>
            <a:headEnd/>
            <a:tailEnd/>
          </a:ln>
        </p:spPr>
      </p:sp>
      <p:sp>
        <p:nvSpPr>
          <p:cNvPr id="112642"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Tree>
    <p:extLst>
      <p:ext uri="{BB962C8B-B14F-4D97-AF65-F5344CB8AC3E}">
        <p14:creationId xmlns:p14="http://schemas.microsoft.com/office/powerpoint/2010/main" val="20240323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a:p>
        </p:txBody>
      </p:sp>
    </p:spTree>
    <p:extLst>
      <p:ext uri="{BB962C8B-B14F-4D97-AF65-F5344CB8AC3E}">
        <p14:creationId xmlns:p14="http://schemas.microsoft.com/office/powerpoint/2010/main" val="32789568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238594"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a:p>
        </p:txBody>
      </p:sp>
    </p:spTree>
    <p:extLst>
      <p:ext uri="{BB962C8B-B14F-4D97-AF65-F5344CB8AC3E}">
        <p14:creationId xmlns:p14="http://schemas.microsoft.com/office/powerpoint/2010/main" val="9170889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89" name="Tijdelijke aanduiding voor dia-afbeelding 1"/>
          <p:cNvSpPr>
            <a:spLocks noGrp="1" noRot="1" noChangeAspect="1" noTextEdit="1"/>
          </p:cNvSpPr>
          <p:nvPr>
            <p:ph type="sldImg"/>
          </p:nvPr>
        </p:nvSpPr>
        <p:spPr bwMode="auto">
          <a:noFill/>
          <a:ln>
            <a:solidFill>
              <a:srgbClr val="000000"/>
            </a:solidFill>
            <a:miter lim="800000"/>
            <a:headEnd/>
            <a:tailEnd/>
          </a:ln>
        </p:spPr>
      </p:sp>
      <p:sp>
        <p:nvSpPr>
          <p:cNvPr id="242690"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a:p>
        </p:txBody>
      </p:sp>
      <p:sp>
        <p:nvSpPr>
          <p:cNvPr id="242691" name="Tijdelijke aanduiding voor dianummer 3"/>
          <p:cNvSpPr txBox="1">
            <a:spLocks noGrp="1"/>
          </p:cNvSpPr>
          <p:nvPr/>
        </p:nvSpPr>
        <p:spPr bwMode="auto">
          <a:xfrm>
            <a:off x="3849688" y="9429750"/>
            <a:ext cx="2946400" cy="496888"/>
          </a:xfrm>
          <a:prstGeom prst="rect">
            <a:avLst/>
          </a:prstGeom>
          <a:noFill/>
          <a:ln w="9525">
            <a:noFill/>
            <a:miter lim="800000"/>
            <a:headEnd/>
            <a:tailEnd/>
          </a:ln>
        </p:spPr>
        <p:txBody>
          <a:bodyPr anchor="b"/>
          <a:lstStyle/>
          <a:p>
            <a:pPr algn="r"/>
            <a:fld id="{5F4EBA63-9689-4535-AC6E-78FCAA8DFAF5}" type="slidenum">
              <a:rPr lang="nl-NL" sz="1200">
                <a:latin typeface="Calibri" pitchFamily="34" charset="0"/>
              </a:rPr>
              <a:pPr algn="r"/>
              <a:t>60</a:t>
            </a:fld>
            <a:endParaRPr lang="en-GB" sz="1200">
              <a:latin typeface="Calibri" pitchFamily="34" charset="0"/>
            </a:endParaRPr>
          </a:p>
        </p:txBody>
      </p:sp>
    </p:spTree>
    <p:extLst>
      <p:ext uri="{BB962C8B-B14F-4D97-AF65-F5344CB8AC3E}">
        <p14:creationId xmlns:p14="http://schemas.microsoft.com/office/powerpoint/2010/main" val="38125378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7" name="Tijdelijke aanduiding voor dia-afbeelding 1"/>
          <p:cNvSpPr>
            <a:spLocks noGrp="1" noRot="1" noChangeAspect="1" noTextEdit="1"/>
          </p:cNvSpPr>
          <p:nvPr>
            <p:ph type="sldImg"/>
          </p:nvPr>
        </p:nvSpPr>
        <p:spPr bwMode="auto">
          <a:noFill/>
          <a:ln>
            <a:solidFill>
              <a:srgbClr val="000000"/>
            </a:solidFill>
            <a:miter lim="800000"/>
            <a:headEnd/>
            <a:tailEnd/>
          </a:ln>
        </p:spPr>
      </p:sp>
      <p:sp>
        <p:nvSpPr>
          <p:cNvPr id="244738"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a:p>
        </p:txBody>
      </p:sp>
      <p:sp>
        <p:nvSpPr>
          <p:cNvPr id="244739" name="Tijdelijke aanduiding voor dianummer 3"/>
          <p:cNvSpPr txBox="1">
            <a:spLocks noGrp="1"/>
          </p:cNvSpPr>
          <p:nvPr/>
        </p:nvSpPr>
        <p:spPr bwMode="auto">
          <a:xfrm>
            <a:off x="3849688" y="9429750"/>
            <a:ext cx="2946400" cy="496888"/>
          </a:xfrm>
          <a:prstGeom prst="rect">
            <a:avLst/>
          </a:prstGeom>
          <a:noFill/>
          <a:ln w="9525">
            <a:noFill/>
            <a:miter lim="800000"/>
            <a:headEnd/>
            <a:tailEnd/>
          </a:ln>
        </p:spPr>
        <p:txBody>
          <a:bodyPr anchor="b"/>
          <a:lstStyle/>
          <a:p>
            <a:pPr algn="r"/>
            <a:fld id="{8F2D40F3-41BB-48C7-A39E-7C091CC3C44B}" type="slidenum">
              <a:rPr lang="nl-NL" sz="1200">
                <a:latin typeface="Calibri" pitchFamily="34" charset="0"/>
              </a:rPr>
              <a:pPr algn="r"/>
              <a:t>61</a:t>
            </a:fld>
            <a:endParaRPr lang="en-GB" sz="1200">
              <a:latin typeface="Calibri" pitchFamily="34" charset="0"/>
            </a:endParaRPr>
          </a:p>
        </p:txBody>
      </p:sp>
    </p:spTree>
    <p:extLst>
      <p:ext uri="{BB962C8B-B14F-4D97-AF65-F5344CB8AC3E}">
        <p14:creationId xmlns:p14="http://schemas.microsoft.com/office/powerpoint/2010/main" val="23929396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5" name="Tijdelijke aanduiding voor dia-afbeelding 1"/>
          <p:cNvSpPr>
            <a:spLocks noGrp="1" noRot="1" noChangeAspect="1" noTextEdit="1"/>
          </p:cNvSpPr>
          <p:nvPr>
            <p:ph type="sldImg"/>
          </p:nvPr>
        </p:nvSpPr>
        <p:spPr bwMode="auto">
          <a:noFill/>
          <a:ln>
            <a:solidFill>
              <a:srgbClr val="000000"/>
            </a:solidFill>
            <a:miter lim="800000"/>
            <a:headEnd/>
            <a:tailEnd/>
          </a:ln>
        </p:spPr>
      </p:sp>
      <p:sp>
        <p:nvSpPr>
          <p:cNvPr id="246786"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a:p>
        </p:txBody>
      </p:sp>
      <p:sp>
        <p:nvSpPr>
          <p:cNvPr id="246787" name="Tijdelijke aanduiding voor dianummer 3"/>
          <p:cNvSpPr txBox="1">
            <a:spLocks noGrp="1"/>
          </p:cNvSpPr>
          <p:nvPr/>
        </p:nvSpPr>
        <p:spPr bwMode="auto">
          <a:xfrm>
            <a:off x="3849688" y="9429750"/>
            <a:ext cx="2946400" cy="496888"/>
          </a:xfrm>
          <a:prstGeom prst="rect">
            <a:avLst/>
          </a:prstGeom>
          <a:noFill/>
          <a:ln w="9525">
            <a:noFill/>
            <a:miter lim="800000"/>
            <a:headEnd/>
            <a:tailEnd/>
          </a:ln>
        </p:spPr>
        <p:txBody>
          <a:bodyPr anchor="b"/>
          <a:lstStyle/>
          <a:p>
            <a:pPr algn="r"/>
            <a:fld id="{D9537DA5-40C1-4C34-B0EE-1A61BC65BC60}" type="slidenum">
              <a:rPr lang="nl-NL" sz="1200">
                <a:latin typeface="Calibri" pitchFamily="34" charset="0"/>
              </a:rPr>
              <a:pPr algn="r"/>
              <a:t>62</a:t>
            </a:fld>
            <a:endParaRPr lang="en-GB" sz="1200">
              <a:latin typeface="Calibri" pitchFamily="34" charset="0"/>
            </a:endParaRPr>
          </a:p>
        </p:txBody>
      </p:sp>
    </p:spTree>
    <p:extLst>
      <p:ext uri="{BB962C8B-B14F-4D97-AF65-F5344CB8AC3E}">
        <p14:creationId xmlns:p14="http://schemas.microsoft.com/office/powerpoint/2010/main" val="31795284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jdelijke aanduiding voor dia-afbeelding 1"/>
          <p:cNvSpPr>
            <a:spLocks noGrp="1" noRot="1" noChangeAspect="1"/>
          </p:cNvSpPr>
          <p:nvPr>
            <p:ph type="sldImg"/>
          </p:nvPr>
        </p:nvSpPr>
        <p:spPr bwMode="auto">
          <a:noFill/>
          <a:ln>
            <a:solidFill>
              <a:srgbClr val="000000"/>
            </a:solidFill>
            <a:miter lim="800000"/>
            <a:headEnd/>
            <a:tailEnd/>
          </a:ln>
        </p:spPr>
      </p:sp>
      <p:sp>
        <p:nvSpPr>
          <p:cNvPr id="36866"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a:p>
        </p:txBody>
      </p:sp>
    </p:spTree>
    <p:extLst>
      <p:ext uri="{BB962C8B-B14F-4D97-AF65-F5344CB8AC3E}">
        <p14:creationId xmlns:p14="http://schemas.microsoft.com/office/powerpoint/2010/main" val="12760001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3" name="Tijdelijke aanduiding voor dia-afbeelding 1"/>
          <p:cNvSpPr>
            <a:spLocks noGrp="1" noRot="1" noChangeAspect="1" noTextEdit="1"/>
          </p:cNvSpPr>
          <p:nvPr>
            <p:ph type="sldImg"/>
          </p:nvPr>
        </p:nvSpPr>
        <p:spPr bwMode="auto">
          <a:noFill/>
          <a:ln>
            <a:solidFill>
              <a:srgbClr val="000000"/>
            </a:solidFill>
            <a:miter lim="800000"/>
            <a:headEnd/>
            <a:tailEnd/>
          </a:ln>
        </p:spPr>
      </p:sp>
      <p:sp>
        <p:nvSpPr>
          <p:cNvPr id="248834"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a:p>
        </p:txBody>
      </p:sp>
      <p:sp>
        <p:nvSpPr>
          <p:cNvPr id="248835" name="Tijdelijke aanduiding voor dianummer 3"/>
          <p:cNvSpPr txBox="1">
            <a:spLocks noGrp="1"/>
          </p:cNvSpPr>
          <p:nvPr/>
        </p:nvSpPr>
        <p:spPr bwMode="auto">
          <a:xfrm>
            <a:off x="3849688" y="9429750"/>
            <a:ext cx="2946400" cy="496888"/>
          </a:xfrm>
          <a:prstGeom prst="rect">
            <a:avLst/>
          </a:prstGeom>
          <a:noFill/>
          <a:ln w="9525">
            <a:noFill/>
            <a:miter lim="800000"/>
            <a:headEnd/>
            <a:tailEnd/>
          </a:ln>
        </p:spPr>
        <p:txBody>
          <a:bodyPr anchor="b"/>
          <a:lstStyle/>
          <a:p>
            <a:pPr algn="r"/>
            <a:fld id="{8546A4B4-9EA0-4174-93FF-38E26394D080}" type="slidenum">
              <a:rPr lang="nl-NL" sz="1200">
                <a:latin typeface="Calibri" pitchFamily="34" charset="0"/>
              </a:rPr>
              <a:pPr algn="r"/>
              <a:t>63</a:t>
            </a:fld>
            <a:endParaRPr lang="en-GB" sz="1200">
              <a:latin typeface="Calibri" pitchFamily="34" charset="0"/>
            </a:endParaRPr>
          </a:p>
        </p:txBody>
      </p:sp>
    </p:spTree>
    <p:extLst>
      <p:ext uri="{BB962C8B-B14F-4D97-AF65-F5344CB8AC3E}">
        <p14:creationId xmlns:p14="http://schemas.microsoft.com/office/powerpoint/2010/main" val="30230269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1" name="Tijdelijke aanduiding voor dia-afbeelding 1"/>
          <p:cNvSpPr>
            <a:spLocks noGrp="1" noRot="1" noChangeAspect="1" noTextEdit="1"/>
          </p:cNvSpPr>
          <p:nvPr>
            <p:ph type="sldImg"/>
          </p:nvPr>
        </p:nvSpPr>
        <p:spPr bwMode="auto">
          <a:noFill/>
          <a:ln>
            <a:solidFill>
              <a:srgbClr val="000000"/>
            </a:solidFill>
            <a:miter lim="800000"/>
            <a:headEnd/>
            <a:tailEnd/>
          </a:ln>
        </p:spPr>
      </p:sp>
      <p:sp>
        <p:nvSpPr>
          <p:cNvPr id="250882"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a:p>
        </p:txBody>
      </p:sp>
      <p:sp>
        <p:nvSpPr>
          <p:cNvPr id="250883" name="Tijdelijke aanduiding voor dianummer 3"/>
          <p:cNvSpPr txBox="1">
            <a:spLocks noGrp="1"/>
          </p:cNvSpPr>
          <p:nvPr/>
        </p:nvSpPr>
        <p:spPr bwMode="auto">
          <a:xfrm>
            <a:off x="3849688" y="9429750"/>
            <a:ext cx="2946400" cy="496888"/>
          </a:xfrm>
          <a:prstGeom prst="rect">
            <a:avLst/>
          </a:prstGeom>
          <a:noFill/>
          <a:ln w="9525">
            <a:noFill/>
            <a:miter lim="800000"/>
            <a:headEnd/>
            <a:tailEnd/>
          </a:ln>
        </p:spPr>
        <p:txBody>
          <a:bodyPr anchor="b"/>
          <a:lstStyle/>
          <a:p>
            <a:pPr algn="r"/>
            <a:fld id="{B9F2EC89-711A-4A3E-BE5A-7C527874F2CF}" type="slidenum">
              <a:rPr lang="nl-NL" sz="1200">
                <a:latin typeface="Calibri" pitchFamily="34" charset="0"/>
              </a:rPr>
              <a:pPr algn="r"/>
              <a:t>64</a:t>
            </a:fld>
            <a:endParaRPr lang="en-GB" sz="1200">
              <a:latin typeface="Calibri" pitchFamily="34" charset="0"/>
            </a:endParaRPr>
          </a:p>
        </p:txBody>
      </p:sp>
    </p:spTree>
    <p:extLst>
      <p:ext uri="{BB962C8B-B14F-4D97-AF65-F5344CB8AC3E}">
        <p14:creationId xmlns:p14="http://schemas.microsoft.com/office/powerpoint/2010/main" val="3325141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29" name="Tijdelijke aanduiding voor dia-afbeelding 1"/>
          <p:cNvSpPr>
            <a:spLocks noGrp="1" noRot="1" noChangeAspect="1" noTextEdit="1"/>
          </p:cNvSpPr>
          <p:nvPr>
            <p:ph type="sldImg"/>
          </p:nvPr>
        </p:nvSpPr>
        <p:spPr bwMode="auto">
          <a:noFill/>
          <a:ln>
            <a:solidFill>
              <a:srgbClr val="000000"/>
            </a:solidFill>
            <a:miter lim="800000"/>
            <a:headEnd/>
            <a:tailEnd/>
          </a:ln>
        </p:spPr>
      </p:sp>
      <p:sp>
        <p:nvSpPr>
          <p:cNvPr id="252930"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a:p>
        </p:txBody>
      </p:sp>
      <p:sp>
        <p:nvSpPr>
          <p:cNvPr id="252931" name="Tijdelijke aanduiding voor dianummer 3"/>
          <p:cNvSpPr txBox="1">
            <a:spLocks noGrp="1"/>
          </p:cNvSpPr>
          <p:nvPr/>
        </p:nvSpPr>
        <p:spPr bwMode="auto">
          <a:xfrm>
            <a:off x="3849688" y="9429750"/>
            <a:ext cx="2946400" cy="496888"/>
          </a:xfrm>
          <a:prstGeom prst="rect">
            <a:avLst/>
          </a:prstGeom>
          <a:noFill/>
          <a:ln w="9525">
            <a:noFill/>
            <a:miter lim="800000"/>
            <a:headEnd/>
            <a:tailEnd/>
          </a:ln>
        </p:spPr>
        <p:txBody>
          <a:bodyPr anchor="b"/>
          <a:lstStyle/>
          <a:p>
            <a:pPr algn="r"/>
            <a:fld id="{A0FFF369-7CF7-44B0-AA0E-6B4B91FC4224}" type="slidenum">
              <a:rPr lang="nl-NL" sz="1200">
                <a:latin typeface="Calibri" pitchFamily="34" charset="0"/>
              </a:rPr>
              <a:pPr algn="r"/>
              <a:t>65</a:t>
            </a:fld>
            <a:endParaRPr lang="en-GB" sz="1200">
              <a:latin typeface="Calibri" pitchFamily="34" charset="0"/>
            </a:endParaRPr>
          </a:p>
        </p:txBody>
      </p:sp>
    </p:spTree>
    <p:extLst>
      <p:ext uri="{BB962C8B-B14F-4D97-AF65-F5344CB8AC3E}">
        <p14:creationId xmlns:p14="http://schemas.microsoft.com/office/powerpoint/2010/main" val="35835041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7" name="Tijdelijke aanduiding voor dia-afbeelding 1"/>
          <p:cNvSpPr>
            <a:spLocks noGrp="1" noRot="1" noChangeAspect="1" noTextEdit="1"/>
          </p:cNvSpPr>
          <p:nvPr>
            <p:ph type="sldImg"/>
          </p:nvPr>
        </p:nvSpPr>
        <p:spPr bwMode="auto">
          <a:noFill/>
          <a:ln>
            <a:solidFill>
              <a:srgbClr val="000000"/>
            </a:solidFill>
            <a:miter lim="800000"/>
            <a:headEnd/>
            <a:tailEnd/>
          </a:ln>
        </p:spPr>
      </p:sp>
      <p:sp>
        <p:nvSpPr>
          <p:cNvPr id="254978"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a:p>
        </p:txBody>
      </p:sp>
      <p:sp>
        <p:nvSpPr>
          <p:cNvPr id="254979" name="Tijdelijke aanduiding voor dianummer 3"/>
          <p:cNvSpPr txBox="1">
            <a:spLocks noGrp="1"/>
          </p:cNvSpPr>
          <p:nvPr/>
        </p:nvSpPr>
        <p:spPr bwMode="auto">
          <a:xfrm>
            <a:off x="3849688" y="9429750"/>
            <a:ext cx="2946400" cy="496888"/>
          </a:xfrm>
          <a:prstGeom prst="rect">
            <a:avLst/>
          </a:prstGeom>
          <a:noFill/>
          <a:ln w="9525">
            <a:noFill/>
            <a:miter lim="800000"/>
            <a:headEnd/>
            <a:tailEnd/>
          </a:ln>
        </p:spPr>
        <p:txBody>
          <a:bodyPr anchor="b"/>
          <a:lstStyle/>
          <a:p>
            <a:pPr algn="r"/>
            <a:fld id="{982DAC66-A2BF-417B-B6A8-715DABF1AB5E}" type="slidenum">
              <a:rPr lang="nl-NL" sz="1200">
                <a:latin typeface="Calibri" pitchFamily="34" charset="0"/>
              </a:rPr>
              <a:pPr algn="r"/>
              <a:t>66</a:t>
            </a:fld>
            <a:endParaRPr lang="en-GB" sz="1200">
              <a:latin typeface="Calibri" pitchFamily="34" charset="0"/>
            </a:endParaRPr>
          </a:p>
        </p:txBody>
      </p:sp>
    </p:spTree>
    <p:extLst>
      <p:ext uri="{BB962C8B-B14F-4D97-AF65-F5344CB8AC3E}">
        <p14:creationId xmlns:p14="http://schemas.microsoft.com/office/powerpoint/2010/main" val="14150086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5" name="Tijdelijke aanduiding voor dia-afbeelding 1"/>
          <p:cNvSpPr>
            <a:spLocks noGrp="1" noRot="1" noChangeAspect="1" noTextEdit="1"/>
          </p:cNvSpPr>
          <p:nvPr>
            <p:ph type="sldImg"/>
          </p:nvPr>
        </p:nvSpPr>
        <p:spPr bwMode="auto">
          <a:noFill/>
          <a:ln>
            <a:solidFill>
              <a:srgbClr val="000000"/>
            </a:solidFill>
            <a:miter lim="800000"/>
            <a:headEnd/>
            <a:tailEnd/>
          </a:ln>
        </p:spPr>
      </p:sp>
      <p:sp>
        <p:nvSpPr>
          <p:cNvPr id="236546"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a:p>
        </p:txBody>
      </p:sp>
    </p:spTree>
    <p:extLst>
      <p:ext uri="{BB962C8B-B14F-4D97-AF65-F5344CB8AC3E}">
        <p14:creationId xmlns:p14="http://schemas.microsoft.com/office/powerpoint/2010/main" val="25294065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Tijdelijke aanduiding voor dia-afbeelding 1"/>
          <p:cNvSpPr>
            <a:spLocks noGrp="1" noRot="1" noChangeAspect="1"/>
          </p:cNvSpPr>
          <p:nvPr>
            <p:ph type="sldImg"/>
          </p:nvPr>
        </p:nvSpPr>
        <p:spPr bwMode="auto">
          <a:noFill/>
          <a:ln>
            <a:solidFill>
              <a:srgbClr val="000000"/>
            </a:solidFill>
            <a:miter lim="800000"/>
            <a:headEnd/>
            <a:tailEnd/>
          </a:ln>
        </p:spPr>
      </p:sp>
      <p:sp>
        <p:nvSpPr>
          <p:cNvPr id="144386"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a:p>
        </p:txBody>
      </p:sp>
    </p:spTree>
    <p:extLst>
      <p:ext uri="{BB962C8B-B14F-4D97-AF65-F5344CB8AC3E}">
        <p14:creationId xmlns:p14="http://schemas.microsoft.com/office/powerpoint/2010/main" val="16215985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Tijdelijke aanduiding voor dia-afbeelding 1"/>
          <p:cNvSpPr>
            <a:spLocks noGrp="1" noRot="1" noChangeAspect="1"/>
          </p:cNvSpPr>
          <p:nvPr>
            <p:ph type="sldImg"/>
          </p:nvPr>
        </p:nvSpPr>
        <p:spPr bwMode="auto">
          <a:noFill/>
          <a:ln>
            <a:solidFill>
              <a:srgbClr val="000000"/>
            </a:solidFill>
            <a:miter lim="800000"/>
            <a:headEnd/>
            <a:tailEnd/>
          </a:ln>
        </p:spPr>
      </p:sp>
      <p:sp>
        <p:nvSpPr>
          <p:cNvPr id="146434"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a:p>
        </p:txBody>
      </p:sp>
    </p:spTree>
    <p:extLst>
      <p:ext uri="{BB962C8B-B14F-4D97-AF65-F5344CB8AC3E}">
        <p14:creationId xmlns:p14="http://schemas.microsoft.com/office/powerpoint/2010/main" val="35875528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848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nl-NL"/>
              <a:t>De reden van de  verwerping ligt in de eerste kleur.</a:t>
            </a:r>
          </a:p>
        </p:txBody>
      </p:sp>
    </p:spTree>
    <p:extLst>
      <p:ext uri="{BB962C8B-B14F-4D97-AF65-F5344CB8AC3E}">
        <p14:creationId xmlns:p14="http://schemas.microsoft.com/office/powerpoint/2010/main" val="12876242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281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a:p>
        </p:txBody>
      </p:sp>
    </p:spTree>
    <p:extLst>
      <p:ext uri="{BB962C8B-B14F-4D97-AF65-F5344CB8AC3E}">
        <p14:creationId xmlns:p14="http://schemas.microsoft.com/office/powerpoint/2010/main" val="178920805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805CAC8-4513-47E6-93A4-AF05FB06625F}" type="slidenum">
              <a:rPr lang="nl-NL">
                <a:cs typeface="Arial" charset="0"/>
              </a:rPr>
              <a:pPr fontAlgn="base">
                <a:spcBef>
                  <a:spcPct val="0"/>
                </a:spcBef>
                <a:spcAft>
                  <a:spcPct val="0"/>
                </a:spcAft>
                <a:defRPr/>
              </a:pPr>
              <a:t>73</a:t>
            </a:fld>
            <a:endParaRPr lang="en-GB">
              <a:cs typeface="Arial" charset="0"/>
            </a:endParaRPr>
          </a:p>
        </p:txBody>
      </p:sp>
      <p:sp>
        <p:nvSpPr>
          <p:cNvPr id="164866"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68612"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fontAlgn="auto" hangingPunct="1">
              <a:spcBef>
                <a:spcPts val="0"/>
              </a:spcBef>
              <a:spcAft>
                <a:spcPts val="0"/>
              </a:spcAft>
              <a:defRPr/>
            </a:pPr>
            <a:r>
              <a:rPr lang="nl-NL"/>
              <a:t>Feedback:</a:t>
            </a:r>
          </a:p>
          <a:p>
            <a:pPr eaLnBrk="1" fontAlgn="auto" hangingPunct="1">
              <a:spcBef>
                <a:spcPts val="0"/>
              </a:spcBef>
              <a:spcAft>
                <a:spcPts val="0"/>
              </a:spcAft>
              <a:defRPr/>
            </a:pPr>
            <a:endParaRPr lang="en-GB" dirty="0"/>
          </a:p>
          <a:p>
            <a:pPr marL="228600" indent="-228600" eaLnBrk="1" fontAlgn="auto" hangingPunct="1">
              <a:spcBef>
                <a:spcPts val="0"/>
              </a:spcBef>
              <a:spcAft>
                <a:spcPts val="0"/>
              </a:spcAft>
              <a:buFontTx/>
              <a:buAutoNum type="arabicPeriod"/>
              <a:defRPr/>
            </a:pPr>
            <a:r>
              <a:rPr lang="nl-NL"/>
              <a:t>Describe the motivators</a:t>
            </a:r>
          </a:p>
          <a:p>
            <a:pPr marL="685800" lvl="1" indent="-228600" eaLnBrk="1" fontAlgn="auto" hangingPunct="1">
              <a:spcBef>
                <a:spcPts val="0"/>
              </a:spcBef>
              <a:spcAft>
                <a:spcPts val="0"/>
              </a:spcAft>
              <a:buFontTx/>
              <a:buAutoNum type="arabicPeriod"/>
              <a:defRPr/>
            </a:pPr>
            <a:r>
              <a:rPr lang="nl-NL"/>
              <a:t>- order</a:t>
            </a:r>
          </a:p>
          <a:p>
            <a:pPr marL="685800" lvl="1" indent="-228600" eaLnBrk="1" fontAlgn="auto" hangingPunct="1">
              <a:spcBef>
                <a:spcPts val="0"/>
              </a:spcBef>
              <a:spcAft>
                <a:spcPts val="0"/>
              </a:spcAft>
              <a:defRPr/>
            </a:pPr>
            <a:r>
              <a:rPr lang="nl-NL"/>
              <a:t>Manage, support and connecting colours</a:t>
            </a:r>
          </a:p>
          <a:p>
            <a:pPr marL="685800" lvl="1" indent="-228600" eaLnBrk="1" fontAlgn="auto" hangingPunct="1">
              <a:spcBef>
                <a:spcPts val="0"/>
              </a:spcBef>
              <a:spcAft>
                <a:spcPts val="0"/>
              </a:spcAft>
              <a:defRPr/>
            </a:pPr>
            <a:endParaRPr lang="en-GB" dirty="0"/>
          </a:p>
          <a:p>
            <a:pPr marL="228600" indent="-228600" eaLnBrk="1" fontAlgn="auto" hangingPunct="1">
              <a:spcBef>
                <a:spcPts val="0"/>
              </a:spcBef>
              <a:spcAft>
                <a:spcPts val="0"/>
              </a:spcAft>
              <a:defRPr/>
            </a:pPr>
            <a:r>
              <a:rPr lang="nl-NL"/>
              <a:t>2. Decision-making style</a:t>
            </a:r>
          </a:p>
          <a:p>
            <a:pPr marL="228600" indent="-228600" eaLnBrk="1" fontAlgn="auto" hangingPunct="1">
              <a:spcBef>
                <a:spcPts val="0"/>
              </a:spcBef>
              <a:spcAft>
                <a:spcPts val="0"/>
              </a:spcAft>
              <a:defRPr/>
            </a:pPr>
            <a:r>
              <a:rPr lang="nl-NL"/>
              <a:t>Most important drives</a:t>
            </a:r>
          </a:p>
          <a:p>
            <a:pPr marL="228600" indent="-228600" eaLnBrk="1" fontAlgn="auto" hangingPunct="1">
              <a:spcBef>
                <a:spcPts val="0"/>
              </a:spcBef>
              <a:spcAft>
                <a:spcPts val="0"/>
              </a:spcAft>
              <a:defRPr/>
            </a:pPr>
            <a:endParaRPr lang="en-GB" dirty="0"/>
          </a:p>
          <a:p>
            <a:pPr marL="228600" indent="-228600" eaLnBrk="1" fontAlgn="auto" hangingPunct="1">
              <a:spcBef>
                <a:spcPts val="0"/>
              </a:spcBef>
              <a:spcAft>
                <a:spcPts val="0"/>
              </a:spcAft>
              <a:defRPr/>
            </a:pPr>
            <a:r>
              <a:rPr lang="nl-NL"/>
              <a:t>3. What are the rejections, in light of the most important motivators</a:t>
            </a:r>
          </a:p>
          <a:p>
            <a:pPr marL="228600" indent="-228600" eaLnBrk="1" fontAlgn="auto" hangingPunct="1">
              <a:spcBef>
                <a:spcPts val="0"/>
              </a:spcBef>
              <a:spcAft>
                <a:spcPts val="0"/>
              </a:spcAft>
              <a:defRPr/>
            </a:pPr>
            <a:endParaRPr lang="en-GB" dirty="0"/>
          </a:p>
          <a:p>
            <a:pPr marL="228600" indent="-228600" eaLnBrk="1" fontAlgn="auto" hangingPunct="1">
              <a:spcBef>
                <a:spcPts val="0"/>
              </a:spcBef>
              <a:spcAft>
                <a:spcPts val="0"/>
              </a:spcAft>
              <a:defRPr/>
            </a:pPr>
            <a:r>
              <a:rPr lang="nl-NL"/>
              <a:t>4. Energy balance</a:t>
            </a:r>
          </a:p>
          <a:p>
            <a:pPr marL="228600" indent="-228600" eaLnBrk="1" fontAlgn="auto" hangingPunct="1">
              <a:spcBef>
                <a:spcPts val="0"/>
              </a:spcBef>
              <a:spcAft>
                <a:spcPts val="0"/>
              </a:spcAft>
              <a:defRPr/>
            </a:pPr>
            <a:endParaRPr lang="en-GB" dirty="0"/>
          </a:p>
          <a:p>
            <a:pPr marL="228600" indent="-228600" eaLnBrk="1" fontAlgn="auto" hangingPunct="1">
              <a:spcBef>
                <a:spcPts val="0"/>
              </a:spcBef>
              <a:spcAft>
                <a:spcPts val="0"/>
              </a:spcAft>
              <a:defRPr/>
            </a:pPr>
            <a:r>
              <a:rPr lang="nl-NL"/>
              <a:t>5. Thinking styles </a:t>
            </a:r>
          </a:p>
          <a:p>
            <a:pPr marL="228600" indent="-228600" eaLnBrk="1" fontAlgn="auto" hangingPunct="1">
              <a:spcBef>
                <a:spcPts val="0"/>
              </a:spcBef>
              <a:spcAft>
                <a:spcPts val="0"/>
              </a:spcAft>
              <a:defRPr/>
            </a:pPr>
            <a:endParaRPr lang="en-GB" dirty="0"/>
          </a:p>
          <a:p>
            <a:pPr marL="228600" indent="-228600" eaLnBrk="1" fontAlgn="auto" hangingPunct="1">
              <a:spcBef>
                <a:spcPts val="0"/>
              </a:spcBef>
              <a:spcAft>
                <a:spcPts val="0"/>
              </a:spcAft>
              <a:defRPr/>
            </a:pPr>
            <a:r>
              <a:rPr lang="nl-NL"/>
              <a:t>6. Remarks</a:t>
            </a:r>
          </a:p>
          <a:p>
            <a:pPr marL="228600" indent="-228600" eaLnBrk="1" fontAlgn="auto" hangingPunct="1">
              <a:spcBef>
                <a:spcPts val="0"/>
              </a:spcBef>
              <a:spcAft>
                <a:spcPts val="0"/>
              </a:spcAft>
              <a:buClr>
                <a:schemeClr val="tx1"/>
              </a:buClr>
              <a:buFontTx/>
              <a:buChar char="-"/>
              <a:defRPr/>
            </a:pPr>
            <a:r>
              <a:rPr lang="nl-NL"/>
              <a:t>Name the tensions</a:t>
            </a:r>
          </a:p>
          <a:p>
            <a:pPr marL="228600" indent="-228600" eaLnBrk="1" fontAlgn="auto" hangingPunct="1">
              <a:spcBef>
                <a:spcPts val="0"/>
              </a:spcBef>
              <a:spcAft>
                <a:spcPts val="0"/>
              </a:spcAft>
              <a:buClr>
                <a:schemeClr val="tx1"/>
              </a:buClr>
              <a:buFontTx/>
              <a:buChar char="-"/>
              <a:defRPr/>
            </a:pPr>
            <a:r>
              <a:rPr lang="nl-NL"/>
              <a:t>noteworthy issues</a:t>
            </a:r>
          </a:p>
          <a:p>
            <a:pPr marL="228600" indent="-228600" eaLnBrk="1" fontAlgn="auto" hangingPunct="1">
              <a:spcBef>
                <a:spcPts val="0"/>
              </a:spcBef>
              <a:spcAft>
                <a:spcPts val="0"/>
              </a:spcAft>
              <a:buFontTx/>
              <a:buChar char="-"/>
              <a:defRPr/>
            </a:pPr>
            <a:endParaRPr lang="en-GB" dirty="0"/>
          </a:p>
          <a:p>
            <a:pPr marL="228600" indent="-228600" eaLnBrk="1" fontAlgn="auto" hangingPunct="1">
              <a:spcBef>
                <a:spcPts val="0"/>
              </a:spcBef>
              <a:spcAft>
                <a:spcPts val="0"/>
              </a:spcAft>
              <a:defRPr/>
            </a:pPr>
            <a:endParaRPr lang="en-GB" dirty="0"/>
          </a:p>
          <a:p>
            <a:pPr marL="228600" indent="-228600" eaLnBrk="1" fontAlgn="auto" hangingPunct="1">
              <a:spcBef>
                <a:spcPts val="0"/>
              </a:spcBef>
              <a:spcAft>
                <a:spcPts val="0"/>
              </a:spcAft>
              <a:buFontTx/>
              <a:buChar char="-"/>
              <a:defRPr/>
            </a:pPr>
            <a:endParaRPr lang="en-GB" dirty="0"/>
          </a:p>
          <a:p>
            <a:pPr marL="228600" indent="-228600" eaLnBrk="1" fontAlgn="auto" hangingPunct="1">
              <a:spcBef>
                <a:spcPts val="0"/>
              </a:spcBef>
              <a:spcAft>
                <a:spcPts val="0"/>
              </a:spcAft>
              <a:defRPr/>
            </a:pPr>
            <a:endParaRPr lang="en-GB" dirty="0"/>
          </a:p>
          <a:p>
            <a:pPr marL="685800" lvl="1" indent="-228600" eaLnBrk="1" fontAlgn="auto" hangingPunct="1">
              <a:spcBef>
                <a:spcPts val="0"/>
              </a:spcBef>
              <a:spcAft>
                <a:spcPts val="0"/>
              </a:spcAft>
              <a:buFontTx/>
              <a:buAutoNum type="arabicPeriod"/>
              <a:defRPr/>
            </a:pPr>
            <a:endParaRPr lang="en-GB" dirty="0"/>
          </a:p>
          <a:p>
            <a:pPr marL="685800" lvl="1" indent="-228600" eaLnBrk="1" fontAlgn="auto" hangingPunct="1">
              <a:spcBef>
                <a:spcPts val="0"/>
              </a:spcBef>
              <a:spcAft>
                <a:spcPts val="0"/>
              </a:spcAft>
              <a:defRPr/>
            </a:pPr>
            <a:endParaRPr lang="en-GB" dirty="0"/>
          </a:p>
        </p:txBody>
      </p:sp>
      <p:sp>
        <p:nvSpPr>
          <p:cNvPr id="188420" name="Tijdelijke aanduiding voor datum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nl-NL">
              <a:cs typeface="Arial" charset="0"/>
            </a:endParaRPr>
          </a:p>
        </p:txBody>
      </p:sp>
    </p:spTree>
    <p:extLst>
      <p:ext uri="{BB962C8B-B14F-4D97-AF65-F5344CB8AC3E}">
        <p14:creationId xmlns:p14="http://schemas.microsoft.com/office/powerpoint/2010/main" val="3226407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7C926C16-9AC0-48C6-9C7E-F72A79E0249F}" type="slidenum">
              <a:rPr lang="nl-NL" smtClean="0"/>
              <a:t>10</a:t>
            </a:fld>
            <a:endParaRPr lang="nl-NL"/>
          </a:p>
        </p:txBody>
      </p:sp>
    </p:spTree>
    <p:extLst>
      <p:ext uri="{BB962C8B-B14F-4D97-AF65-F5344CB8AC3E}">
        <p14:creationId xmlns:p14="http://schemas.microsoft.com/office/powerpoint/2010/main" val="19455861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Tijdelijke aanduiding voor dia-afbeelding 1"/>
          <p:cNvSpPr>
            <a:spLocks noGrp="1" noRot="1" noChangeAspect="1" noTextEdit="1"/>
          </p:cNvSpPr>
          <p:nvPr>
            <p:ph type="sldImg"/>
          </p:nvPr>
        </p:nvSpPr>
        <p:spPr bwMode="auto">
          <a:noFill/>
          <a:ln>
            <a:solidFill>
              <a:srgbClr val="000000"/>
            </a:solidFill>
            <a:miter lim="800000"/>
            <a:headEnd/>
            <a:tailEnd/>
          </a:ln>
        </p:spPr>
      </p:sp>
      <p:sp>
        <p:nvSpPr>
          <p:cNvPr id="169986"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nl-NL"/>
              <a:t>Verkeerd plaatje. Vervangen.</a:t>
            </a:r>
          </a:p>
          <a:p>
            <a:pPr eaLnBrk="1" hangingPunct="1">
              <a:spcBef>
                <a:spcPct val="0"/>
              </a:spcBef>
            </a:pPr>
            <a:endParaRPr lang="en-GB"/>
          </a:p>
        </p:txBody>
      </p:sp>
    </p:spTree>
    <p:extLst>
      <p:ext uri="{BB962C8B-B14F-4D97-AF65-F5344CB8AC3E}">
        <p14:creationId xmlns:p14="http://schemas.microsoft.com/office/powerpoint/2010/main" val="329008866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Tijdelijke aanduiding voor dia-afbeelding 1"/>
          <p:cNvSpPr>
            <a:spLocks noGrp="1" noRot="1" noChangeAspect="1" noTextEdit="1"/>
          </p:cNvSpPr>
          <p:nvPr>
            <p:ph type="sldImg"/>
          </p:nvPr>
        </p:nvSpPr>
        <p:spPr bwMode="auto">
          <a:noFill/>
          <a:ln>
            <a:solidFill>
              <a:srgbClr val="000000"/>
            </a:solidFill>
            <a:miter lim="800000"/>
            <a:headEnd/>
            <a:tailEnd/>
          </a:ln>
        </p:spPr>
      </p:sp>
      <p:sp>
        <p:nvSpPr>
          <p:cNvPr id="172034"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a:p>
        </p:txBody>
      </p:sp>
    </p:spTree>
    <p:extLst>
      <p:ext uri="{BB962C8B-B14F-4D97-AF65-F5344CB8AC3E}">
        <p14:creationId xmlns:p14="http://schemas.microsoft.com/office/powerpoint/2010/main" val="392007537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jdelijke aanduiding voor dia-afbeelding 1"/>
          <p:cNvSpPr>
            <a:spLocks noGrp="1" noRot="1" noChangeAspect="1" noTextEdit="1"/>
          </p:cNvSpPr>
          <p:nvPr>
            <p:ph type="sldImg"/>
          </p:nvPr>
        </p:nvSpPr>
        <p:spPr>
          <a:ln/>
        </p:spPr>
      </p:sp>
      <p:sp>
        <p:nvSpPr>
          <p:cNvPr id="23555" name="Tijdelijke aanduiding voor notities 2"/>
          <p:cNvSpPr>
            <a:spLocks noGrp="1"/>
          </p:cNvSpPr>
          <p:nvPr>
            <p:ph type="body" idx="1"/>
          </p:nvPr>
        </p:nvSpPr>
        <p:spPr>
          <a:noFill/>
          <a:ln/>
        </p:spPr>
        <p:txBody>
          <a:bodyPr/>
          <a:lstStyle/>
          <a:p>
            <a:endParaRPr lang="nl-NL"/>
          </a:p>
        </p:txBody>
      </p:sp>
    </p:spTree>
    <p:extLst>
      <p:ext uri="{BB962C8B-B14F-4D97-AF65-F5344CB8AC3E}">
        <p14:creationId xmlns:p14="http://schemas.microsoft.com/office/powerpoint/2010/main" val="40530674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691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a:p>
        </p:txBody>
      </p:sp>
    </p:spTree>
    <p:extLst>
      <p:ext uri="{BB962C8B-B14F-4D97-AF65-F5344CB8AC3E}">
        <p14:creationId xmlns:p14="http://schemas.microsoft.com/office/powerpoint/2010/main" val="20825019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jdelijke aanduiding voor dia-afbeelding 1"/>
          <p:cNvSpPr>
            <a:spLocks noGrp="1" noRot="1" noChangeAspect="1" noTextEdit="1"/>
          </p:cNvSpPr>
          <p:nvPr>
            <p:ph type="sldImg"/>
          </p:nvPr>
        </p:nvSpPr>
        <p:spPr>
          <a:ln/>
        </p:spPr>
      </p:sp>
      <p:sp>
        <p:nvSpPr>
          <p:cNvPr id="23555" name="Tijdelijke aanduiding voor notities 2"/>
          <p:cNvSpPr>
            <a:spLocks noGrp="1"/>
          </p:cNvSpPr>
          <p:nvPr>
            <p:ph type="body" idx="1"/>
          </p:nvPr>
        </p:nvSpPr>
        <p:spPr>
          <a:noFill/>
          <a:ln/>
        </p:spPr>
        <p:txBody>
          <a:bodyPr/>
          <a:lstStyle/>
          <a:p>
            <a:endParaRPr lang="nl-NL"/>
          </a:p>
        </p:txBody>
      </p:sp>
    </p:spTree>
    <p:extLst>
      <p:ext uri="{BB962C8B-B14F-4D97-AF65-F5344CB8AC3E}">
        <p14:creationId xmlns:p14="http://schemas.microsoft.com/office/powerpoint/2010/main" val="29945730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Tijdelijke aanduiding voor dia-afbeelding 1"/>
          <p:cNvSpPr>
            <a:spLocks noGrp="1" noRot="1" noChangeAspect="1" noTextEdit="1"/>
          </p:cNvSpPr>
          <p:nvPr>
            <p:ph type="sldImg"/>
          </p:nvPr>
        </p:nvSpPr>
        <p:spPr bwMode="auto">
          <a:noFill/>
          <a:ln>
            <a:solidFill>
              <a:srgbClr val="000000"/>
            </a:solidFill>
            <a:miter lim="800000"/>
            <a:headEnd/>
            <a:tailEnd/>
          </a:ln>
        </p:spPr>
      </p:sp>
      <p:sp>
        <p:nvSpPr>
          <p:cNvPr id="181250"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Tree>
    <p:extLst>
      <p:ext uri="{BB962C8B-B14F-4D97-AF65-F5344CB8AC3E}">
        <p14:creationId xmlns:p14="http://schemas.microsoft.com/office/powerpoint/2010/main" val="310622858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Tijdelijke aanduiding voor dia-afbeelding 1"/>
          <p:cNvSpPr>
            <a:spLocks noGrp="1" noRot="1" noChangeAspect="1" noTextEdit="1"/>
          </p:cNvSpPr>
          <p:nvPr>
            <p:ph type="sldImg"/>
          </p:nvPr>
        </p:nvSpPr>
        <p:spPr bwMode="auto">
          <a:noFill/>
          <a:ln>
            <a:solidFill>
              <a:srgbClr val="000000"/>
            </a:solidFill>
            <a:miter lim="800000"/>
            <a:headEnd/>
            <a:tailEnd/>
          </a:ln>
        </p:spPr>
      </p:sp>
      <p:sp>
        <p:nvSpPr>
          <p:cNvPr id="183298"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Tree>
    <p:extLst>
      <p:ext uri="{BB962C8B-B14F-4D97-AF65-F5344CB8AC3E}">
        <p14:creationId xmlns:p14="http://schemas.microsoft.com/office/powerpoint/2010/main" val="396278798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5" name="Tijdelijke aanduiding voor dia-afbeelding 1"/>
          <p:cNvSpPr>
            <a:spLocks noGrp="1" noRot="1" noChangeAspect="1" noTextEdit="1"/>
          </p:cNvSpPr>
          <p:nvPr>
            <p:ph type="sldImg"/>
          </p:nvPr>
        </p:nvSpPr>
        <p:spPr bwMode="auto">
          <a:noFill/>
          <a:ln>
            <a:solidFill>
              <a:srgbClr val="000000"/>
            </a:solidFill>
            <a:miter lim="800000"/>
            <a:headEnd/>
            <a:tailEnd/>
          </a:ln>
        </p:spPr>
      </p:sp>
      <p:sp>
        <p:nvSpPr>
          <p:cNvPr id="185346"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Tree>
    <p:extLst>
      <p:ext uri="{BB962C8B-B14F-4D97-AF65-F5344CB8AC3E}">
        <p14:creationId xmlns:p14="http://schemas.microsoft.com/office/powerpoint/2010/main" val="30571912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1" name="Tijdelijke aanduiding voor dia-afbeelding 1"/>
          <p:cNvSpPr>
            <a:spLocks noGrp="1" noRot="1" noChangeAspect="1" noTextEdit="1"/>
          </p:cNvSpPr>
          <p:nvPr>
            <p:ph type="sldImg"/>
          </p:nvPr>
        </p:nvSpPr>
        <p:spPr bwMode="auto">
          <a:noFill/>
          <a:ln>
            <a:solidFill>
              <a:srgbClr val="000000"/>
            </a:solidFill>
            <a:miter lim="800000"/>
            <a:headEnd/>
            <a:tailEnd/>
          </a:ln>
        </p:spPr>
      </p:sp>
      <p:sp>
        <p:nvSpPr>
          <p:cNvPr id="189442"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a:p>
        </p:txBody>
      </p:sp>
    </p:spTree>
    <p:extLst>
      <p:ext uri="{BB962C8B-B14F-4D97-AF65-F5344CB8AC3E}">
        <p14:creationId xmlns:p14="http://schemas.microsoft.com/office/powerpoint/2010/main" val="296784473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89" name="Tijdelijke aanduiding voor dia-afbeelding 1"/>
          <p:cNvSpPr>
            <a:spLocks noGrp="1" noRot="1" noChangeAspect="1" noTextEdit="1"/>
          </p:cNvSpPr>
          <p:nvPr>
            <p:ph type="sldImg"/>
          </p:nvPr>
        </p:nvSpPr>
        <p:spPr bwMode="auto">
          <a:noFill/>
          <a:ln>
            <a:solidFill>
              <a:srgbClr val="000000"/>
            </a:solidFill>
            <a:miter lim="800000"/>
            <a:headEnd/>
            <a:tailEnd/>
          </a:ln>
        </p:spPr>
      </p:sp>
      <p:sp>
        <p:nvSpPr>
          <p:cNvPr id="191490"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a:p>
        </p:txBody>
      </p:sp>
    </p:spTree>
    <p:extLst>
      <p:ext uri="{BB962C8B-B14F-4D97-AF65-F5344CB8AC3E}">
        <p14:creationId xmlns:p14="http://schemas.microsoft.com/office/powerpoint/2010/main" val="9020718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7C926C16-9AC0-48C6-9C7E-F72A79E0249F}" type="slidenum">
              <a:rPr lang="nl-NL" smtClean="0"/>
              <a:t>11</a:t>
            </a:fld>
            <a:endParaRPr lang="nl-NL"/>
          </a:p>
        </p:txBody>
      </p:sp>
    </p:spTree>
    <p:extLst>
      <p:ext uri="{BB962C8B-B14F-4D97-AF65-F5344CB8AC3E}">
        <p14:creationId xmlns:p14="http://schemas.microsoft.com/office/powerpoint/2010/main" val="193276451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7" name="Tijdelijke aanduiding voor dia-afbeelding 1"/>
          <p:cNvSpPr>
            <a:spLocks noGrp="1" noRot="1" noChangeAspect="1" noTextEdit="1"/>
          </p:cNvSpPr>
          <p:nvPr>
            <p:ph type="sldImg"/>
          </p:nvPr>
        </p:nvSpPr>
        <p:spPr bwMode="auto">
          <a:noFill/>
          <a:ln>
            <a:solidFill>
              <a:srgbClr val="000000"/>
            </a:solidFill>
            <a:miter lim="800000"/>
            <a:headEnd/>
            <a:tailEnd/>
          </a:ln>
        </p:spPr>
      </p:sp>
      <p:sp>
        <p:nvSpPr>
          <p:cNvPr id="193538"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a:p>
        </p:txBody>
      </p:sp>
    </p:spTree>
    <p:extLst>
      <p:ext uri="{BB962C8B-B14F-4D97-AF65-F5344CB8AC3E}">
        <p14:creationId xmlns:p14="http://schemas.microsoft.com/office/powerpoint/2010/main" val="369085224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7" name="Tijdelijke aanduiding voor dia-afbeelding 1"/>
          <p:cNvSpPr>
            <a:spLocks noGrp="1" noRot="1" noChangeAspect="1" noTextEdit="1"/>
          </p:cNvSpPr>
          <p:nvPr>
            <p:ph type="sldImg"/>
          </p:nvPr>
        </p:nvSpPr>
        <p:spPr bwMode="auto">
          <a:noFill/>
          <a:ln>
            <a:solidFill>
              <a:srgbClr val="000000"/>
            </a:solidFill>
            <a:miter lim="800000"/>
            <a:headEnd/>
            <a:tailEnd/>
          </a:ln>
        </p:spPr>
      </p:sp>
      <p:sp>
        <p:nvSpPr>
          <p:cNvPr id="198658"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Tree>
    <p:extLst>
      <p:ext uri="{BB962C8B-B14F-4D97-AF65-F5344CB8AC3E}">
        <p14:creationId xmlns:p14="http://schemas.microsoft.com/office/powerpoint/2010/main" val="315065700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0"/>
            <a:r>
              <a:rPr lang="nl-NL" sz="1200" kern="1200" dirty="0">
                <a:solidFill>
                  <a:schemeClr val="tx1"/>
                </a:solidFill>
                <a:effectLst/>
                <a:latin typeface="+mn-lt"/>
                <a:ea typeface="+mn-ea"/>
                <a:cs typeface="+mn-cs"/>
              </a:rPr>
              <a:t>Nadruk op ervaren. Als doelstellingen niet worden ervaren als onze doelstelling gaan we er niet voor lopen.</a:t>
            </a:r>
          </a:p>
          <a:p>
            <a:pPr lvl="0"/>
            <a:r>
              <a:rPr lang="nl-NL" sz="1200" kern="1200" dirty="0">
                <a:solidFill>
                  <a:schemeClr val="tx1"/>
                </a:solidFill>
                <a:effectLst/>
                <a:latin typeface="+mn-lt"/>
                <a:ea typeface="+mn-ea"/>
                <a:cs typeface="+mn-cs"/>
              </a:rPr>
              <a:t>Leiderschap hoeft niet persé door de manager te zijn</a:t>
            </a:r>
            <a:r>
              <a:rPr lang="nl-NL" sz="1200" kern="1200" baseline="0" dirty="0">
                <a:solidFill>
                  <a:schemeClr val="tx1"/>
                </a:solidFill>
                <a:effectLst/>
                <a:latin typeface="+mn-lt"/>
                <a:ea typeface="+mn-ea"/>
                <a:cs typeface="+mn-cs"/>
              </a:rPr>
              <a:t> </a:t>
            </a:r>
            <a:r>
              <a:rPr lang="nl-NL" sz="1200" kern="1200" dirty="0">
                <a:solidFill>
                  <a:schemeClr val="tx1"/>
                </a:solidFill>
                <a:effectLst/>
                <a:latin typeface="+mn-lt"/>
                <a:ea typeface="+mn-ea"/>
                <a:cs typeface="+mn-cs"/>
              </a:rPr>
              <a:t>maar kan ook informeel in het team liggen. Erkend leiderschap geeft vertrouwen en structuur: Iemand mag de leiding hebben.</a:t>
            </a:r>
          </a:p>
          <a:p>
            <a:pPr lvl="0"/>
            <a:r>
              <a:rPr lang="nl-NL" sz="1200" kern="1200" dirty="0">
                <a:solidFill>
                  <a:schemeClr val="tx1"/>
                </a:solidFill>
                <a:effectLst/>
                <a:latin typeface="+mn-lt"/>
                <a:ea typeface="+mn-ea"/>
                <a:cs typeface="+mn-cs"/>
              </a:rPr>
              <a:t>Bij het Proces van hechting kan TeamScan helpen omdat het inzicht geeft in wat nu al goed gaat en wat beter kan.</a:t>
            </a:r>
          </a:p>
          <a:p>
            <a:r>
              <a:rPr lang="nl-NL" sz="1200" kern="1200" dirty="0">
                <a:solidFill>
                  <a:schemeClr val="tx1"/>
                </a:solidFill>
                <a:effectLst/>
                <a:latin typeface="+mn-lt"/>
                <a:ea typeface="+mn-ea"/>
                <a:cs typeface="+mn-cs"/>
              </a:rPr>
              <a:t> </a:t>
            </a:r>
          </a:p>
          <a:p>
            <a:r>
              <a:rPr lang="nl-NL" sz="1200" kern="1200" dirty="0">
                <a:solidFill>
                  <a:schemeClr val="tx1"/>
                </a:solidFill>
                <a:effectLst/>
                <a:latin typeface="+mn-lt"/>
                <a:ea typeface="+mn-ea"/>
                <a:cs typeface="+mn-cs"/>
              </a:rPr>
              <a:t>Grote hersenen (daar waar vooral oranje-groen-geel actief zijn) – wat moet er gebeuren, met wie en waarom?</a:t>
            </a:r>
          </a:p>
          <a:p>
            <a:r>
              <a:rPr lang="nl-NL" sz="1200" kern="1200" dirty="0">
                <a:solidFill>
                  <a:schemeClr val="tx1"/>
                </a:solidFill>
                <a:effectLst/>
                <a:latin typeface="+mn-lt"/>
                <a:ea typeface="+mn-ea"/>
                <a:cs typeface="+mn-cs"/>
              </a:rPr>
              <a:t>Kleine hersenen (daar waar vooral rood-paars-blauw actief zijn) – mag ik er zijn, hechting, vertrouwen wij elkaar?</a:t>
            </a:r>
          </a:p>
        </p:txBody>
      </p:sp>
      <p:sp>
        <p:nvSpPr>
          <p:cNvPr id="4" name="Tijdelijke aanduiding voor dianummer 3"/>
          <p:cNvSpPr>
            <a:spLocks noGrp="1"/>
          </p:cNvSpPr>
          <p:nvPr>
            <p:ph type="sldNum" sz="quarter" idx="10"/>
          </p:nvPr>
        </p:nvSpPr>
        <p:spPr/>
        <p:txBody>
          <a:bodyPr/>
          <a:lstStyle/>
          <a:p>
            <a:fld id="{52C98CFF-E97E-4CD1-B588-4D81BFAA8054}" type="slidenum">
              <a:rPr lang="nl-NL" smtClean="0"/>
              <a:t>91</a:t>
            </a:fld>
            <a:endParaRPr lang="nl-NL"/>
          </a:p>
        </p:txBody>
      </p:sp>
    </p:spTree>
    <p:extLst>
      <p:ext uri="{BB962C8B-B14F-4D97-AF65-F5344CB8AC3E}">
        <p14:creationId xmlns:p14="http://schemas.microsoft.com/office/powerpoint/2010/main" val="384065419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0"/>
            <a:r>
              <a:rPr lang="nl-NL" sz="1200" kern="1200" dirty="0">
                <a:solidFill>
                  <a:schemeClr val="tx1"/>
                </a:solidFill>
                <a:effectLst/>
                <a:latin typeface="+mn-lt"/>
                <a:ea typeface="+mn-ea"/>
                <a:cs typeface="+mn-cs"/>
              </a:rPr>
              <a:t>Nadruk op ervaren. Als doelstellingen niet worden ervaren als onze doelstelling gaan we er niet voor lopen.</a:t>
            </a:r>
          </a:p>
          <a:p>
            <a:pPr lvl="0"/>
            <a:r>
              <a:rPr lang="nl-NL" sz="1200" kern="1200" dirty="0">
                <a:solidFill>
                  <a:schemeClr val="tx1"/>
                </a:solidFill>
                <a:effectLst/>
                <a:latin typeface="+mn-lt"/>
                <a:ea typeface="+mn-ea"/>
                <a:cs typeface="+mn-cs"/>
              </a:rPr>
              <a:t>Leiderschap hoeft niet persé door de manager te zijn</a:t>
            </a:r>
            <a:r>
              <a:rPr lang="nl-NL" sz="1200" kern="1200" baseline="0" dirty="0">
                <a:solidFill>
                  <a:schemeClr val="tx1"/>
                </a:solidFill>
                <a:effectLst/>
                <a:latin typeface="+mn-lt"/>
                <a:ea typeface="+mn-ea"/>
                <a:cs typeface="+mn-cs"/>
              </a:rPr>
              <a:t> </a:t>
            </a:r>
            <a:r>
              <a:rPr lang="nl-NL" sz="1200" kern="1200" dirty="0">
                <a:solidFill>
                  <a:schemeClr val="tx1"/>
                </a:solidFill>
                <a:effectLst/>
                <a:latin typeface="+mn-lt"/>
                <a:ea typeface="+mn-ea"/>
                <a:cs typeface="+mn-cs"/>
              </a:rPr>
              <a:t>maar kan ook informeel in het team liggen. Erkend leiderschap geeft vertrouwen en structuur: Iemand mag de leiding hebben.</a:t>
            </a:r>
          </a:p>
          <a:p>
            <a:pPr lvl="0"/>
            <a:r>
              <a:rPr lang="nl-NL" sz="1200" kern="1200" dirty="0">
                <a:solidFill>
                  <a:schemeClr val="tx1"/>
                </a:solidFill>
                <a:effectLst/>
                <a:latin typeface="+mn-lt"/>
                <a:ea typeface="+mn-ea"/>
                <a:cs typeface="+mn-cs"/>
              </a:rPr>
              <a:t>Bij het Proces van hechting kan TeamScan helpen omdat het inzicht geeft in wat nu al goed gaat en wat beter kan.</a:t>
            </a:r>
          </a:p>
          <a:p>
            <a:r>
              <a:rPr lang="nl-NL" sz="1200" kern="1200" dirty="0">
                <a:solidFill>
                  <a:schemeClr val="tx1"/>
                </a:solidFill>
                <a:effectLst/>
                <a:latin typeface="+mn-lt"/>
                <a:ea typeface="+mn-ea"/>
                <a:cs typeface="+mn-cs"/>
              </a:rPr>
              <a:t> </a:t>
            </a:r>
          </a:p>
          <a:p>
            <a:r>
              <a:rPr lang="nl-NL" sz="1200" kern="1200" dirty="0">
                <a:solidFill>
                  <a:schemeClr val="tx1"/>
                </a:solidFill>
                <a:effectLst/>
                <a:latin typeface="+mn-lt"/>
                <a:ea typeface="+mn-ea"/>
                <a:cs typeface="+mn-cs"/>
              </a:rPr>
              <a:t>Grote hersenen (daar waar vooral oranje-groen-geel actief zijn) – wat moet er gebeuren, met wie en waarom?</a:t>
            </a:r>
          </a:p>
          <a:p>
            <a:r>
              <a:rPr lang="nl-NL" sz="1200" kern="1200" dirty="0">
                <a:solidFill>
                  <a:schemeClr val="tx1"/>
                </a:solidFill>
                <a:effectLst/>
                <a:latin typeface="+mn-lt"/>
                <a:ea typeface="+mn-ea"/>
                <a:cs typeface="+mn-cs"/>
              </a:rPr>
              <a:t>Kleine hersenen (daar waar vooral rood-paars-blauw actief zijn) – mag ik er zijn, hechting, vertrouwen wij elkaar?</a:t>
            </a:r>
          </a:p>
        </p:txBody>
      </p:sp>
      <p:sp>
        <p:nvSpPr>
          <p:cNvPr id="4" name="Tijdelijke aanduiding voor dianummer 3"/>
          <p:cNvSpPr>
            <a:spLocks noGrp="1"/>
          </p:cNvSpPr>
          <p:nvPr>
            <p:ph type="sldNum" sz="quarter" idx="10"/>
          </p:nvPr>
        </p:nvSpPr>
        <p:spPr/>
        <p:txBody>
          <a:bodyPr/>
          <a:lstStyle/>
          <a:p>
            <a:fld id="{52C98CFF-E97E-4CD1-B588-4D81BFAA8054}" type="slidenum">
              <a:rPr lang="nl-NL" smtClean="0"/>
              <a:t>92</a:t>
            </a:fld>
            <a:endParaRPr lang="nl-NL"/>
          </a:p>
        </p:txBody>
      </p:sp>
    </p:spTree>
    <p:extLst>
      <p:ext uri="{BB962C8B-B14F-4D97-AF65-F5344CB8AC3E}">
        <p14:creationId xmlns:p14="http://schemas.microsoft.com/office/powerpoint/2010/main" val="239310174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52C98CFF-E97E-4CD1-B588-4D81BFAA8054}" type="slidenum">
              <a:rPr lang="nl-NL" smtClean="0"/>
              <a:t>93</a:t>
            </a:fld>
            <a:endParaRPr lang="nl-NL"/>
          </a:p>
        </p:txBody>
      </p:sp>
    </p:spTree>
    <p:extLst>
      <p:ext uri="{BB962C8B-B14F-4D97-AF65-F5344CB8AC3E}">
        <p14:creationId xmlns:p14="http://schemas.microsoft.com/office/powerpoint/2010/main" val="63610723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TeamScan bouwstenen</a:t>
            </a:r>
            <a:r>
              <a:rPr lang="nl-NL" baseline="0" dirty="0"/>
              <a:t> zijn ontwikkeld op het model van Lencioni (De 5 uitdagingen voor teamwork) gecombineerd met de theorie en kleuren van Graves aan de buitenkant. </a:t>
            </a:r>
          </a:p>
          <a:p>
            <a:endParaRPr lang="nl-NL" baseline="0" dirty="0"/>
          </a:p>
          <a:p>
            <a:r>
              <a:rPr lang="nl-NL" baseline="0" dirty="0"/>
              <a:t>Als de piramide rammelt, rammelen alle bovengelegen bouwstenen.</a:t>
            </a:r>
          </a:p>
          <a:p>
            <a:endParaRPr lang="nl-NL" baseline="0" dirty="0"/>
          </a:p>
          <a:p>
            <a:r>
              <a:rPr lang="nl-NL" baseline="0" dirty="0"/>
              <a:t>Vertrouwen is cruciaal voor teamwerk en het begint bij mensen die elkaar kennen. Teamleden moeten absoluut vertrouwd zijn, zowel professioneel als persoonlijk. De menselijke connectie van welkom zijn in het team, erbij horen is het thema. Elkaars kwaliteiten zien en benutten, maar ook elkaars eigenaardigheden kennen.</a:t>
            </a:r>
          </a:p>
          <a:p>
            <a:endParaRPr lang="nl-NL" baseline="0" dirty="0"/>
          </a:p>
          <a:p>
            <a:r>
              <a:rPr lang="nl-NL" baseline="0" dirty="0"/>
              <a:t>Conflicten of meningsverschillen kunnen gezond zijn en kunnen, als ze zorgvuldig worden beheers, nuttige debatten opleveren. Het laat mensen anders denken, kennis en inzicht vergroten waardoor innovatie kan gebeuren en resultaten kunnen floreren.  Ieders mening mag gehoord worden.</a:t>
            </a:r>
          </a:p>
          <a:p>
            <a:endParaRPr lang="nl-NL" baseline="0" dirty="0"/>
          </a:p>
          <a:p>
            <a:r>
              <a:rPr lang="nl-NL" baseline="0" dirty="0"/>
              <a:t>Commitment. Betrokkenheid bij elkaar en de teamopgave. Teambetrokkenheid is cruciaal voor zakelijk succes. Indien betrokken, zullen teamleden geïnteresseerd zijn in wat ze doen, toegewijd zijn aan de teamopgave en bereid zijn een extra stap te zetten. De sleutel tot betrokkenheid is betrokkenheid – door anderen te betrekken maak je het onmogelijk om afstand te houden</a:t>
            </a:r>
          </a:p>
          <a:p>
            <a:endParaRPr lang="nl-NL" baseline="0" dirty="0"/>
          </a:p>
          <a:p>
            <a:r>
              <a:rPr lang="nl-NL" baseline="0" dirty="0"/>
              <a:t>Verantwoordelijkheid nemen. Als team moet je er voor zorgen dat iedereen begrijpt en verantwoordelijkheid neemt voor zijn rol. Maak en houd elkaar accountable. Geef en vraag feedback. Aanspreken op gebrek in gedrag en prestatie. </a:t>
            </a:r>
          </a:p>
          <a:p>
            <a:endParaRPr lang="nl-NL"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nl-NL" baseline="0" dirty="0"/>
              <a:t>Gezamenlijk resultaat. Succes realiseer je door samen te werken. Een team waarin iedereen aan het team denkt en niet aan zichzelf. Door samen te werken er het beste van maken en er echt zijn. Niet naast elkaar zitten, maar echt samen werken.</a:t>
            </a:r>
          </a:p>
          <a:p>
            <a:pPr marL="0" marR="0" indent="0" algn="l" defTabSz="914400" rtl="0" eaLnBrk="1" fontAlgn="auto" latinLnBrk="0" hangingPunct="1">
              <a:lnSpc>
                <a:spcPct val="100000"/>
              </a:lnSpc>
              <a:spcBef>
                <a:spcPts val="0"/>
              </a:spcBef>
              <a:spcAft>
                <a:spcPts val="0"/>
              </a:spcAft>
              <a:buClrTx/>
              <a:buSzTx/>
              <a:buFontTx/>
              <a:buNone/>
              <a:tabLst/>
              <a:defRPr/>
            </a:pPr>
            <a:endParaRPr lang="nl-NL" baseline="0" dirty="0"/>
          </a:p>
          <a:p>
            <a:r>
              <a:rPr lang="nl-NL" baseline="0" dirty="0"/>
              <a:t>Visie en strategie. Verder kijken dan de dagelijkse werkzaamheden. Een helder toekomstbeeld en een weg om de stip aan de horizon te bereiken. Door hier tijd aan te besteden ontstaat er duidelijkheid en een raamwerk die elk team samenbrengt om samen te werken.</a:t>
            </a:r>
          </a:p>
          <a:p>
            <a:endParaRPr lang="nl-NL" baseline="0" dirty="0"/>
          </a:p>
          <a:p>
            <a:r>
              <a:rPr lang="nl-NL" baseline="0" dirty="0"/>
              <a:t>Missie en bezieling. Kijken naar de grote lijnen, zakelijke duurzaamheid en succes op de lange termijn. Iedereen is druk, maar alleen bezig zijn is niet genoeg. Langdurig succes vereist langetermijndenken. Waar doen wij het voor?</a:t>
            </a:r>
            <a:endParaRPr lang="nl-NL" dirty="0"/>
          </a:p>
        </p:txBody>
      </p:sp>
      <p:sp>
        <p:nvSpPr>
          <p:cNvPr id="4" name="Tijdelijke aanduiding voor dianummer 3"/>
          <p:cNvSpPr>
            <a:spLocks noGrp="1"/>
          </p:cNvSpPr>
          <p:nvPr>
            <p:ph type="sldNum" sz="quarter" idx="10"/>
          </p:nvPr>
        </p:nvSpPr>
        <p:spPr/>
        <p:txBody>
          <a:bodyPr/>
          <a:lstStyle/>
          <a:p>
            <a:fld id="{52C98CFF-E97E-4CD1-B588-4D81BFAA8054}" type="slidenum">
              <a:rPr lang="nl-NL" smtClean="0"/>
              <a:t>100</a:t>
            </a:fld>
            <a:endParaRPr lang="nl-NL"/>
          </a:p>
        </p:txBody>
      </p:sp>
    </p:spTree>
    <p:extLst>
      <p:ext uri="{BB962C8B-B14F-4D97-AF65-F5344CB8AC3E}">
        <p14:creationId xmlns:p14="http://schemas.microsoft.com/office/powerpoint/2010/main" val="413315021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52C98CFF-E97E-4CD1-B588-4D81BFAA8054}" type="slidenum">
              <a:rPr lang="nl-NL" smtClean="0"/>
              <a:t>101</a:t>
            </a:fld>
            <a:endParaRPr lang="nl-NL"/>
          </a:p>
        </p:txBody>
      </p:sp>
    </p:spTree>
    <p:extLst>
      <p:ext uri="{BB962C8B-B14F-4D97-AF65-F5344CB8AC3E}">
        <p14:creationId xmlns:p14="http://schemas.microsoft.com/office/powerpoint/2010/main" val="379061564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noProof="0" dirty="0"/>
              <a:t>Kijk eens naar deze twee verschillende teams. Wat valt je op?</a:t>
            </a:r>
          </a:p>
          <a:p>
            <a:endParaRPr lang="nl-NL" noProof="0" dirty="0"/>
          </a:p>
          <a:p>
            <a:r>
              <a:rPr lang="nl-NL" noProof="0" dirty="0"/>
              <a:t>Het zijn allebei sales teams, waarbij Oranje iets zegt over de hoeveelheid aandacht voor het behalen van resultaat, de wil om te scoren. Het</a:t>
            </a:r>
            <a:r>
              <a:rPr lang="nl-NL" baseline="0" noProof="0" dirty="0"/>
              <a:t> rechter team is daar wat meer mee bezig dan het linker team. Maar is het rechter team daarom ook beter?</a:t>
            </a:r>
            <a:r>
              <a:rPr lang="nl-NL" noProof="0" dirty="0"/>
              <a:t> </a:t>
            </a:r>
          </a:p>
          <a:p>
            <a:endParaRPr lang="nl-NL" noProof="0" dirty="0"/>
          </a:p>
          <a:p>
            <a:r>
              <a:rPr lang="nl-NL" noProof="0" dirty="0"/>
              <a:t>Het linker sales team is meer gericht op de relatie (groen) en het daadwerkelijk leveren van wat er afgesproken is (blauw). Daardoor zorgen ze ervoor dat de klant ook krijgt wat hij of zij nodig heeft, ze luisteren beter naar de klant dan het rechter team en hebben veel meer oog voor details, het is pas klaar als alles geleverd is. Ze zijn misschien niet zo vooruitstrevend en vernieuwend (laag geel) maar je kunt er wel van op aan.</a:t>
            </a:r>
          </a:p>
          <a:p>
            <a:endParaRPr lang="nl-NL" noProof="0" dirty="0"/>
          </a:p>
          <a:p>
            <a:r>
              <a:rPr lang="nl-NL" noProof="0" dirty="0"/>
              <a:t>Het rechter team is juist wel een echte voorloper,</a:t>
            </a:r>
            <a:r>
              <a:rPr lang="nl-NL" baseline="0" noProof="0" dirty="0"/>
              <a:t> komen steeds met nieuwe dingen (geel). Daar roepen ze dan heel hard over (rood) en proberen daarmee de inkoper te overtuigen (oranje). Soms blijkt het in de afwerking toch anders uit te pakken omdat niet alles in voldoende details is uitgewerkt (laag blauw).</a:t>
            </a:r>
          </a:p>
          <a:p>
            <a:endParaRPr lang="nl-NL" baseline="0" noProof="0" dirty="0"/>
          </a:p>
          <a:p>
            <a:r>
              <a:rPr lang="nl-NL" baseline="0" noProof="0" dirty="0"/>
              <a:t>Welk team het meeste resultaat haalt hangt dus sterk af van de vraag wat de klant wil. Als de klant graag verrast wil worden met veel nieuwe ideeën en het accepteert dat er soms wat problemen met de afwerking zijn dan sluit het rechter team beter aan. Wil de klant graag dat er echt geluisterd wordt naar wat hij of zij nodig heeft en ervan op aan kunnen dat alles wat afgesproken wordt ook daadwerkelijk wordt geleverd dan past het linker team beter.</a:t>
            </a:r>
          </a:p>
          <a:p>
            <a:endParaRPr lang="nl-NL" noProof="0" dirty="0"/>
          </a:p>
        </p:txBody>
      </p:sp>
      <p:sp>
        <p:nvSpPr>
          <p:cNvPr id="4" name="Slide Number Placeholder 3"/>
          <p:cNvSpPr>
            <a:spLocks noGrp="1"/>
          </p:cNvSpPr>
          <p:nvPr>
            <p:ph type="sldNum" sz="quarter" idx="10"/>
          </p:nvPr>
        </p:nvSpPr>
        <p:spPr/>
        <p:txBody>
          <a:bodyPr/>
          <a:lstStyle/>
          <a:p>
            <a:fld id="{9C9DA22B-338D-42E9-9E90-4FAD71BCB4CF}" type="slidenum">
              <a:rPr lang="nl-NL" smtClean="0"/>
              <a:pPr/>
              <a:t>114</a:t>
            </a:fld>
            <a:endParaRPr lang="nl-NL"/>
          </a:p>
        </p:txBody>
      </p:sp>
    </p:spTree>
    <p:extLst>
      <p:ext uri="{BB962C8B-B14F-4D97-AF65-F5344CB8AC3E}">
        <p14:creationId xmlns:p14="http://schemas.microsoft.com/office/powerpoint/2010/main" val="53991136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Nadat je alle 7 kleuren hebt gehad, verzamel dan de antwoorden in dit schema. Als er een duidelijke meerderheid is voor een teveel aan blauw, zet dan een + in het blauwe vlak. Voor een duidelijke minderheid zet je een – in het vak. Je</a:t>
            </a:r>
            <a:r>
              <a:rPr lang="nl-NL" baseline="0" dirty="0"/>
              <a:t> kunt bijvoorbeeld gebruik maken van de volgende scoringstabel:</a:t>
            </a:r>
          </a:p>
          <a:p>
            <a:endParaRPr lang="nl-NL" baseline="0" dirty="0"/>
          </a:p>
          <a:p>
            <a:r>
              <a:rPr lang="nl-NL" baseline="0" dirty="0"/>
              <a:t>+5 </a:t>
            </a:r>
            <a:r>
              <a:rPr lang="nl-NL" baseline="0" dirty="0">
                <a:sym typeface="Wingdings"/>
              </a:rPr>
              <a:t> +++</a:t>
            </a:r>
            <a:endParaRPr lang="nl-NL" baseline="0" dirty="0"/>
          </a:p>
          <a:p>
            <a:r>
              <a:rPr lang="nl-NL" baseline="0" dirty="0"/>
              <a:t>+4 </a:t>
            </a:r>
            <a:r>
              <a:rPr lang="nl-NL" baseline="0" dirty="0">
                <a:sym typeface="Wingdings"/>
              </a:rPr>
              <a:t></a:t>
            </a:r>
            <a:r>
              <a:rPr lang="nl-NL" baseline="0" dirty="0"/>
              <a:t> ++</a:t>
            </a:r>
          </a:p>
          <a:p>
            <a:r>
              <a:rPr lang="nl-NL" baseline="0" dirty="0"/>
              <a:t>+3 </a:t>
            </a:r>
            <a:r>
              <a:rPr lang="nl-NL" baseline="0" dirty="0">
                <a:sym typeface="Wingdings"/>
              </a:rPr>
              <a:t> ++ </a:t>
            </a:r>
            <a:endParaRPr lang="nl-NL" baseline="0" dirty="0"/>
          </a:p>
          <a:p>
            <a:r>
              <a:rPr lang="nl-NL" baseline="0" dirty="0"/>
              <a:t>+2 </a:t>
            </a:r>
            <a:r>
              <a:rPr lang="nl-NL" baseline="0" dirty="0">
                <a:sym typeface="Wingdings"/>
              </a:rPr>
              <a:t> +</a:t>
            </a:r>
            <a:endParaRPr lang="nl-NL" baseline="0" dirty="0"/>
          </a:p>
          <a:p>
            <a:r>
              <a:rPr lang="nl-NL" baseline="0" dirty="0"/>
              <a:t>+1 </a:t>
            </a:r>
            <a:r>
              <a:rPr lang="nl-NL" baseline="0" dirty="0">
                <a:sym typeface="Wingdings"/>
              </a:rPr>
              <a:t> +/0</a:t>
            </a:r>
            <a:endParaRPr lang="nl-NL" baseline="0" dirty="0"/>
          </a:p>
          <a:p>
            <a:r>
              <a:rPr lang="nl-NL" baseline="0" dirty="0"/>
              <a:t>0 </a:t>
            </a:r>
            <a:r>
              <a:rPr lang="nl-NL" baseline="0" dirty="0">
                <a:sym typeface="Wingdings"/>
              </a:rPr>
              <a:t> 0</a:t>
            </a:r>
            <a:endParaRPr lang="nl-NL" baseline="0" dirty="0"/>
          </a:p>
          <a:p>
            <a:r>
              <a:rPr lang="nl-NL" baseline="0" dirty="0"/>
              <a:t>-1 </a:t>
            </a:r>
            <a:r>
              <a:rPr lang="nl-NL" baseline="0" dirty="0">
                <a:sym typeface="Wingdings"/>
              </a:rPr>
              <a:t> -/0</a:t>
            </a:r>
            <a:endParaRPr lang="nl-NL" baseline="0" dirty="0"/>
          </a:p>
          <a:p>
            <a:r>
              <a:rPr lang="nl-NL" baseline="0" dirty="0"/>
              <a:t>-2 </a:t>
            </a:r>
            <a:r>
              <a:rPr lang="nl-NL" baseline="0" dirty="0">
                <a:sym typeface="Wingdings"/>
              </a:rPr>
              <a:t> -</a:t>
            </a:r>
            <a:endParaRPr lang="nl-NL" baseline="0" dirty="0"/>
          </a:p>
          <a:p>
            <a:r>
              <a:rPr lang="nl-NL" baseline="0" dirty="0"/>
              <a:t>-3 </a:t>
            </a:r>
            <a:r>
              <a:rPr lang="nl-NL" baseline="0" dirty="0">
                <a:sym typeface="Wingdings"/>
              </a:rPr>
              <a:t></a:t>
            </a:r>
            <a:r>
              <a:rPr lang="nl-NL" baseline="0" dirty="0"/>
              <a:t> --</a:t>
            </a:r>
          </a:p>
          <a:p>
            <a:r>
              <a:rPr lang="nl-NL" baseline="0" dirty="0"/>
              <a:t>-4 </a:t>
            </a:r>
            <a:r>
              <a:rPr lang="nl-NL" baseline="0" dirty="0">
                <a:sym typeface="Wingdings"/>
              </a:rPr>
              <a:t></a:t>
            </a:r>
            <a:r>
              <a:rPr lang="nl-NL" baseline="0" dirty="0"/>
              <a:t> --</a:t>
            </a:r>
          </a:p>
          <a:p>
            <a:r>
              <a:rPr lang="nl-NL" baseline="0" dirty="0"/>
              <a:t>-5 </a:t>
            </a:r>
            <a:r>
              <a:rPr lang="nl-NL" baseline="0" dirty="0">
                <a:sym typeface="Wingdings"/>
              </a:rPr>
              <a:t> ---</a:t>
            </a:r>
          </a:p>
          <a:p>
            <a:endParaRPr lang="nl-NL" baseline="0" dirty="0">
              <a:sym typeface="Wingdings"/>
            </a:endParaRPr>
          </a:p>
          <a:p>
            <a:r>
              <a:rPr lang="nl-NL" baseline="0" dirty="0">
                <a:sym typeface="Wingdings"/>
              </a:rPr>
              <a:t>Als er echt hele verschillende antwoorden zijn bij een bepaalde vraag, laat dan de ? staan.</a:t>
            </a:r>
          </a:p>
          <a:p>
            <a:endParaRPr lang="nl-NL" dirty="0"/>
          </a:p>
          <a:p>
            <a:r>
              <a:rPr lang="nl-NL" dirty="0"/>
              <a:t>Nu krijg je een goed inzicht van waar het team teveel, juist genoeg of te weinig tijd en energie besteedt. Gebruik deze analyse om vervolgens tot een plan te komen wat er verbeterd</a:t>
            </a:r>
            <a:r>
              <a:rPr lang="nl-NL" baseline="0" dirty="0"/>
              <a:t> kan worden.</a:t>
            </a:r>
          </a:p>
          <a:p>
            <a:endParaRPr lang="nl-NL" baseline="0" dirty="0"/>
          </a:p>
          <a:p>
            <a:r>
              <a:rPr lang="nl-NL" baseline="0" dirty="0"/>
              <a:t>Je kunt de volgende serie vragen gebruiken om een analyse te maken over een ander team, dan wel om het team te vragen vanuit de externe wereld (bijvoorbeeld de klant) naar zichzelf te kijken. Dat kan de analyse nog verder detailleren.</a:t>
            </a:r>
            <a:endParaRPr lang="nl-NL" dirty="0"/>
          </a:p>
        </p:txBody>
      </p:sp>
    </p:spTree>
    <p:extLst>
      <p:ext uri="{BB962C8B-B14F-4D97-AF65-F5344CB8AC3E}">
        <p14:creationId xmlns:p14="http://schemas.microsoft.com/office/powerpoint/2010/main" val="281680724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noProof="0" dirty="0"/>
              <a:t>Dit zijn twee Marketing teams. Het linker team is van het jonge, drukke en hippe merk (vul zelf in). De individuele expressie staat voorop, je mag er zijn en voor je eigen smaak uitkomen! Je ziet dat vooral terug in de</a:t>
            </a:r>
            <a:r>
              <a:rPr lang="nl-NL" baseline="0" noProof="0" dirty="0"/>
              <a:t> kleuren Geel, Oranje en Rood. Geel staat voor creativiteit en innovatie, het altijd op zoek zijn naar iets nieuws. Oranje staat voor het willen scoren, resultaat halen en daar positieve reacties op krijgen. Rood wil vooral veel snelheid. Samen versterken ze elkaar: continu op zoek naar het nieuwe waarmee je de klant kunt verrassen, elke keer op zoek naar iets wat nog beter scoort en daarmee ook risico lopen dat iets niet aanslaat. Dat is geen probleem, als iets niet loopt staat de opvolger immers al klaar.</a:t>
            </a:r>
            <a:endParaRPr lang="nl-NL" noProof="0" dirty="0"/>
          </a:p>
          <a:p>
            <a:endParaRPr lang="nl-NL" noProof="0" dirty="0"/>
          </a:p>
          <a:p>
            <a:r>
              <a:rPr lang="nl-NL" noProof="0" dirty="0"/>
              <a:t>Het rechter </a:t>
            </a:r>
            <a:r>
              <a:rPr lang="nl-NL" baseline="0" noProof="0" dirty="0"/>
              <a:t>team is van een veel behoudender merk: (vul zelf in). Doe maar gewoon, dat is al gek genoeg. Ze luisteren goed naar wat de consument wil (groen) en hebben zelfs wat paars in het profiel (aandacht voor de lange traditie en historie van het bedrijf). Verwacht niet teveel nieuwe spannende dingen maar betrouwbare producten (blauw) die goed aansluiten bij wat de klant wil. Er is een bepaalde wil om te innoveren (geel) maar vergeleken met het linker team wordt er veel meer aandacht besteed aan het echt luisteren naar de klantwens (groen) en vervolgens uitwerken van het idee in een goed en betrouwbaar product (blauw) voordat het in productie komt en verkocht gaat worden (oranje). Je kunt er dus van op aan dat alle producten van een hoge kwaliteit zijn, risico’s worden zoveel mogelijk uitgesloten.</a:t>
            </a:r>
          </a:p>
          <a:p>
            <a:endParaRPr lang="nl-NL" noProof="0" dirty="0"/>
          </a:p>
        </p:txBody>
      </p:sp>
      <p:sp>
        <p:nvSpPr>
          <p:cNvPr id="4" name="Slide Number Placeholder 3"/>
          <p:cNvSpPr>
            <a:spLocks noGrp="1"/>
          </p:cNvSpPr>
          <p:nvPr>
            <p:ph type="sldNum" sz="quarter" idx="10"/>
          </p:nvPr>
        </p:nvSpPr>
        <p:spPr/>
        <p:txBody>
          <a:bodyPr/>
          <a:lstStyle/>
          <a:p>
            <a:fld id="{9C9DA22B-338D-42E9-9E90-4FAD71BCB4CF}" type="slidenum">
              <a:rPr lang="nl-NL" smtClean="0"/>
              <a:pPr/>
              <a:t>116</a:t>
            </a:fld>
            <a:endParaRPr lang="nl-NL"/>
          </a:p>
        </p:txBody>
      </p:sp>
    </p:spTree>
    <p:extLst>
      <p:ext uri="{BB962C8B-B14F-4D97-AF65-F5344CB8AC3E}">
        <p14:creationId xmlns:p14="http://schemas.microsoft.com/office/powerpoint/2010/main" val="2365138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7C926C16-9AC0-48C6-9C7E-F72A79E0249F}" type="slidenum">
              <a:rPr lang="nl-NL" smtClean="0"/>
              <a:t>12</a:t>
            </a:fld>
            <a:endParaRPr lang="nl-NL"/>
          </a:p>
        </p:txBody>
      </p:sp>
    </p:spTree>
    <p:extLst>
      <p:ext uri="{BB962C8B-B14F-4D97-AF65-F5344CB8AC3E}">
        <p14:creationId xmlns:p14="http://schemas.microsoft.com/office/powerpoint/2010/main" val="268497462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Nadat je alle 7 kleuren hebt gehad, verzamel dan de antwoorden in dit schema. Als er een duidelijke meerderheid is voor een teveel aan blauw, zet dan een + in het blauwe vlak. Voor een duidelijke minderheid zet je een – in het vak. Je</a:t>
            </a:r>
            <a:r>
              <a:rPr lang="nl-NL" baseline="0" dirty="0"/>
              <a:t> kunt bijvoorbeeld gebruik maken van de volgende scoringstabel:</a:t>
            </a:r>
          </a:p>
          <a:p>
            <a:endParaRPr lang="nl-NL" baseline="0" dirty="0"/>
          </a:p>
          <a:p>
            <a:r>
              <a:rPr lang="nl-NL" baseline="0" dirty="0"/>
              <a:t>+5 </a:t>
            </a:r>
            <a:r>
              <a:rPr lang="nl-NL" baseline="0" dirty="0">
                <a:sym typeface="Wingdings"/>
              </a:rPr>
              <a:t> +++</a:t>
            </a:r>
            <a:endParaRPr lang="nl-NL" baseline="0" dirty="0"/>
          </a:p>
          <a:p>
            <a:r>
              <a:rPr lang="nl-NL" baseline="0" dirty="0"/>
              <a:t>+4 </a:t>
            </a:r>
            <a:r>
              <a:rPr lang="nl-NL" baseline="0" dirty="0">
                <a:sym typeface="Wingdings"/>
              </a:rPr>
              <a:t></a:t>
            </a:r>
            <a:r>
              <a:rPr lang="nl-NL" baseline="0" dirty="0"/>
              <a:t> ++</a:t>
            </a:r>
          </a:p>
          <a:p>
            <a:r>
              <a:rPr lang="nl-NL" baseline="0" dirty="0"/>
              <a:t>+3 </a:t>
            </a:r>
            <a:r>
              <a:rPr lang="nl-NL" baseline="0" dirty="0">
                <a:sym typeface="Wingdings"/>
              </a:rPr>
              <a:t> ++ </a:t>
            </a:r>
            <a:endParaRPr lang="nl-NL" baseline="0" dirty="0"/>
          </a:p>
          <a:p>
            <a:r>
              <a:rPr lang="nl-NL" baseline="0" dirty="0"/>
              <a:t>+2 </a:t>
            </a:r>
            <a:r>
              <a:rPr lang="nl-NL" baseline="0" dirty="0">
                <a:sym typeface="Wingdings"/>
              </a:rPr>
              <a:t> +</a:t>
            </a:r>
            <a:endParaRPr lang="nl-NL" baseline="0" dirty="0"/>
          </a:p>
          <a:p>
            <a:r>
              <a:rPr lang="nl-NL" baseline="0" dirty="0"/>
              <a:t>+1 </a:t>
            </a:r>
            <a:r>
              <a:rPr lang="nl-NL" baseline="0" dirty="0">
                <a:sym typeface="Wingdings"/>
              </a:rPr>
              <a:t> +/0</a:t>
            </a:r>
            <a:endParaRPr lang="nl-NL" baseline="0" dirty="0"/>
          </a:p>
          <a:p>
            <a:r>
              <a:rPr lang="nl-NL" baseline="0" dirty="0"/>
              <a:t>0 </a:t>
            </a:r>
            <a:r>
              <a:rPr lang="nl-NL" baseline="0" dirty="0">
                <a:sym typeface="Wingdings"/>
              </a:rPr>
              <a:t> 0</a:t>
            </a:r>
            <a:endParaRPr lang="nl-NL" baseline="0" dirty="0"/>
          </a:p>
          <a:p>
            <a:r>
              <a:rPr lang="nl-NL" baseline="0" dirty="0"/>
              <a:t>-1 </a:t>
            </a:r>
            <a:r>
              <a:rPr lang="nl-NL" baseline="0" dirty="0">
                <a:sym typeface="Wingdings"/>
              </a:rPr>
              <a:t> -/0</a:t>
            </a:r>
            <a:endParaRPr lang="nl-NL" baseline="0" dirty="0"/>
          </a:p>
          <a:p>
            <a:r>
              <a:rPr lang="nl-NL" baseline="0" dirty="0"/>
              <a:t>-2 </a:t>
            </a:r>
            <a:r>
              <a:rPr lang="nl-NL" baseline="0" dirty="0">
                <a:sym typeface="Wingdings"/>
              </a:rPr>
              <a:t> -</a:t>
            </a:r>
            <a:endParaRPr lang="nl-NL" baseline="0" dirty="0"/>
          </a:p>
          <a:p>
            <a:r>
              <a:rPr lang="nl-NL" baseline="0" dirty="0"/>
              <a:t>-3 </a:t>
            </a:r>
            <a:r>
              <a:rPr lang="nl-NL" baseline="0" dirty="0">
                <a:sym typeface="Wingdings"/>
              </a:rPr>
              <a:t></a:t>
            </a:r>
            <a:r>
              <a:rPr lang="nl-NL" baseline="0" dirty="0"/>
              <a:t> --</a:t>
            </a:r>
          </a:p>
          <a:p>
            <a:r>
              <a:rPr lang="nl-NL" baseline="0" dirty="0"/>
              <a:t>-4 </a:t>
            </a:r>
            <a:r>
              <a:rPr lang="nl-NL" baseline="0" dirty="0">
                <a:sym typeface="Wingdings"/>
              </a:rPr>
              <a:t></a:t>
            </a:r>
            <a:r>
              <a:rPr lang="nl-NL" baseline="0" dirty="0"/>
              <a:t> --</a:t>
            </a:r>
          </a:p>
          <a:p>
            <a:r>
              <a:rPr lang="nl-NL" baseline="0" dirty="0"/>
              <a:t>-5 </a:t>
            </a:r>
            <a:r>
              <a:rPr lang="nl-NL" baseline="0" dirty="0">
                <a:sym typeface="Wingdings"/>
              </a:rPr>
              <a:t> ---</a:t>
            </a:r>
          </a:p>
          <a:p>
            <a:endParaRPr lang="nl-NL" baseline="0" dirty="0">
              <a:sym typeface="Wingdings"/>
            </a:endParaRPr>
          </a:p>
          <a:p>
            <a:r>
              <a:rPr lang="nl-NL" baseline="0" dirty="0">
                <a:sym typeface="Wingdings"/>
              </a:rPr>
              <a:t>Als er echt hele verschillende antwoorden zijn bij een bepaalde vraag, laat dan de ? staan.</a:t>
            </a:r>
          </a:p>
          <a:p>
            <a:endParaRPr lang="nl-NL" dirty="0"/>
          </a:p>
          <a:p>
            <a:r>
              <a:rPr lang="nl-NL" dirty="0"/>
              <a:t>Nu krijg je een goed inzicht van waar het team teveel, juist genoeg of te weinig tijd en energie besteedt. Gebruik deze analyse om vervolgens tot een plan te komen wat er verbeterd</a:t>
            </a:r>
            <a:r>
              <a:rPr lang="nl-NL" baseline="0" dirty="0"/>
              <a:t> kan worden.</a:t>
            </a:r>
          </a:p>
          <a:p>
            <a:endParaRPr lang="nl-NL" baseline="0" dirty="0"/>
          </a:p>
          <a:p>
            <a:r>
              <a:rPr lang="nl-NL" baseline="0" dirty="0"/>
              <a:t>Je kunt de volgende serie vragen gebruiken om een analyse te maken over een ander team, dan wel om het team te vragen vanuit de externe wereld (bijvoorbeeld de klant) naar zichzelf te kijken. Dat kan de analyse nog verder detailleren.</a:t>
            </a:r>
            <a:endParaRPr lang="nl-NL" dirty="0"/>
          </a:p>
        </p:txBody>
      </p:sp>
    </p:spTree>
    <p:extLst>
      <p:ext uri="{BB962C8B-B14F-4D97-AF65-F5344CB8AC3E}">
        <p14:creationId xmlns:p14="http://schemas.microsoft.com/office/powerpoint/2010/main" val="280498022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noProof="0" dirty="0"/>
              <a:t>Het</a:t>
            </a:r>
            <a:r>
              <a:rPr lang="nl-NL" baseline="0" noProof="0" dirty="0"/>
              <a:t> linker team is een winkel team in een formule waar alles draait om de klantbeleving. Wat wil de klant? Wat houdt hem bezig? (groen) Hoe kunnen we hem op de beste manier helpen? (geel) En hoe verkopen we daar dan het meeste mee? (oranje) De klant is koning, alles kan, niets is te gek. Vaak is er alleen te weinig voorraad want een strakke bestelprocedure ontbreekt. Daarom wordt er veel gebeld naar andere filialen om te zien of daar nog wat ligt.</a:t>
            </a:r>
          </a:p>
          <a:p>
            <a:endParaRPr lang="nl-NL" baseline="0" noProof="0" dirty="0"/>
          </a:p>
          <a:p>
            <a:r>
              <a:rPr lang="nl-NL" baseline="0" noProof="0" dirty="0"/>
              <a:t>Het rechter team is een winkel team in een strakke formule. Alles ligt vast in het formuleboek (blauw), er gelden strakke regels over de hoeveelheid korting die er gegeven mag worden en als je daar van af wil wijken moet je goedkeuring krijgen van de filiaalchef (rood). Ze hebben een goed overzicht van alle voorraad omdat alle winkels op hetzelfde systeem zijn aangesloten en de bestellingen direct zijn gekoppeld aan de verkoop. Flexibel is het niet, maar wel betrouwbaar.</a:t>
            </a:r>
            <a:endParaRPr lang="nl-NL" noProof="0" dirty="0"/>
          </a:p>
        </p:txBody>
      </p:sp>
      <p:sp>
        <p:nvSpPr>
          <p:cNvPr id="4" name="Slide Number Placeholder 3"/>
          <p:cNvSpPr>
            <a:spLocks noGrp="1"/>
          </p:cNvSpPr>
          <p:nvPr>
            <p:ph type="sldNum" sz="quarter" idx="10"/>
          </p:nvPr>
        </p:nvSpPr>
        <p:spPr/>
        <p:txBody>
          <a:bodyPr/>
          <a:lstStyle/>
          <a:p>
            <a:fld id="{9C9DA22B-338D-42E9-9E90-4FAD71BCB4CF}" type="slidenum">
              <a:rPr lang="nl-NL" smtClean="0"/>
              <a:pPr/>
              <a:t>118</a:t>
            </a:fld>
            <a:endParaRPr lang="nl-NL"/>
          </a:p>
        </p:txBody>
      </p:sp>
    </p:spTree>
    <p:extLst>
      <p:ext uri="{BB962C8B-B14F-4D97-AF65-F5344CB8AC3E}">
        <p14:creationId xmlns:p14="http://schemas.microsoft.com/office/powerpoint/2010/main" val="225731924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Nadat je alle 7 kleuren hebt gehad, verzamel dan de antwoorden in dit schema. Als er een duidelijke meerderheid is voor een teveel aan blauw, zet dan een + in het blauwe vlak. Voor een duidelijke minderheid zet je een – in het vak. Je</a:t>
            </a:r>
            <a:r>
              <a:rPr lang="nl-NL" baseline="0" dirty="0"/>
              <a:t> kunt bijvoorbeeld gebruik maken van de volgende scoringstabel:</a:t>
            </a:r>
          </a:p>
          <a:p>
            <a:endParaRPr lang="nl-NL" baseline="0" dirty="0"/>
          </a:p>
          <a:p>
            <a:r>
              <a:rPr lang="nl-NL" baseline="0" dirty="0"/>
              <a:t>+5 </a:t>
            </a:r>
            <a:r>
              <a:rPr lang="nl-NL" baseline="0" dirty="0">
                <a:sym typeface="Wingdings"/>
              </a:rPr>
              <a:t> +++</a:t>
            </a:r>
            <a:endParaRPr lang="nl-NL" baseline="0" dirty="0"/>
          </a:p>
          <a:p>
            <a:r>
              <a:rPr lang="nl-NL" baseline="0" dirty="0"/>
              <a:t>+4 </a:t>
            </a:r>
            <a:r>
              <a:rPr lang="nl-NL" baseline="0" dirty="0">
                <a:sym typeface="Wingdings"/>
              </a:rPr>
              <a:t></a:t>
            </a:r>
            <a:r>
              <a:rPr lang="nl-NL" baseline="0" dirty="0"/>
              <a:t> ++</a:t>
            </a:r>
          </a:p>
          <a:p>
            <a:r>
              <a:rPr lang="nl-NL" baseline="0" dirty="0"/>
              <a:t>+3 </a:t>
            </a:r>
            <a:r>
              <a:rPr lang="nl-NL" baseline="0" dirty="0">
                <a:sym typeface="Wingdings"/>
              </a:rPr>
              <a:t> ++ </a:t>
            </a:r>
            <a:endParaRPr lang="nl-NL" baseline="0" dirty="0"/>
          </a:p>
          <a:p>
            <a:r>
              <a:rPr lang="nl-NL" baseline="0" dirty="0"/>
              <a:t>+2 </a:t>
            </a:r>
            <a:r>
              <a:rPr lang="nl-NL" baseline="0" dirty="0">
                <a:sym typeface="Wingdings"/>
              </a:rPr>
              <a:t> +</a:t>
            </a:r>
            <a:endParaRPr lang="nl-NL" baseline="0" dirty="0"/>
          </a:p>
          <a:p>
            <a:r>
              <a:rPr lang="nl-NL" baseline="0" dirty="0"/>
              <a:t>+1 </a:t>
            </a:r>
            <a:r>
              <a:rPr lang="nl-NL" baseline="0" dirty="0">
                <a:sym typeface="Wingdings"/>
              </a:rPr>
              <a:t> +/0</a:t>
            </a:r>
            <a:endParaRPr lang="nl-NL" baseline="0" dirty="0"/>
          </a:p>
          <a:p>
            <a:r>
              <a:rPr lang="nl-NL" baseline="0" dirty="0"/>
              <a:t>0 </a:t>
            </a:r>
            <a:r>
              <a:rPr lang="nl-NL" baseline="0" dirty="0">
                <a:sym typeface="Wingdings"/>
              </a:rPr>
              <a:t> 0</a:t>
            </a:r>
            <a:endParaRPr lang="nl-NL" baseline="0" dirty="0"/>
          </a:p>
          <a:p>
            <a:r>
              <a:rPr lang="nl-NL" baseline="0" dirty="0"/>
              <a:t>-1 </a:t>
            </a:r>
            <a:r>
              <a:rPr lang="nl-NL" baseline="0" dirty="0">
                <a:sym typeface="Wingdings"/>
              </a:rPr>
              <a:t> -/0</a:t>
            </a:r>
            <a:endParaRPr lang="nl-NL" baseline="0" dirty="0"/>
          </a:p>
          <a:p>
            <a:r>
              <a:rPr lang="nl-NL" baseline="0" dirty="0"/>
              <a:t>-2 </a:t>
            </a:r>
            <a:r>
              <a:rPr lang="nl-NL" baseline="0" dirty="0">
                <a:sym typeface="Wingdings"/>
              </a:rPr>
              <a:t> -</a:t>
            </a:r>
            <a:endParaRPr lang="nl-NL" baseline="0" dirty="0"/>
          </a:p>
          <a:p>
            <a:r>
              <a:rPr lang="nl-NL" baseline="0" dirty="0"/>
              <a:t>-3 </a:t>
            </a:r>
            <a:r>
              <a:rPr lang="nl-NL" baseline="0" dirty="0">
                <a:sym typeface="Wingdings"/>
              </a:rPr>
              <a:t></a:t>
            </a:r>
            <a:r>
              <a:rPr lang="nl-NL" baseline="0" dirty="0"/>
              <a:t> --</a:t>
            </a:r>
          </a:p>
          <a:p>
            <a:r>
              <a:rPr lang="nl-NL" baseline="0" dirty="0"/>
              <a:t>-4 </a:t>
            </a:r>
            <a:r>
              <a:rPr lang="nl-NL" baseline="0" dirty="0">
                <a:sym typeface="Wingdings"/>
              </a:rPr>
              <a:t></a:t>
            </a:r>
            <a:r>
              <a:rPr lang="nl-NL" baseline="0" dirty="0"/>
              <a:t> --</a:t>
            </a:r>
          </a:p>
          <a:p>
            <a:r>
              <a:rPr lang="nl-NL" baseline="0" dirty="0"/>
              <a:t>-5 </a:t>
            </a:r>
            <a:r>
              <a:rPr lang="nl-NL" baseline="0" dirty="0">
                <a:sym typeface="Wingdings"/>
              </a:rPr>
              <a:t> ---</a:t>
            </a:r>
          </a:p>
          <a:p>
            <a:endParaRPr lang="nl-NL" baseline="0" dirty="0">
              <a:sym typeface="Wingdings"/>
            </a:endParaRPr>
          </a:p>
          <a:p>
            <a:r>
              <a:rPr lang="nl-NL" baseline="0" dirty="0">
                <a:sym typeface="Wingdings"/>
              </a:rPr>
              <a:t>Als er echt hele verschillende antwoorden zijn bij een bepaalde vraag, laat dan de ? staan.</a:t>
            </a:r>
          </a:p>
          <a:p>
            <a:endParaRPr lang="nl-NL" dirty="0"/>
          </a:p>
          <a:p>
            <a:r>
              <a:rPr lang="nl-NL" dirty="0"/>
              <a:t>Nu krijg je een goed inzicht van waar het team teveel, juist genoeg of te weinig tijd en energie besteedt. Gebruik deze analyse om vervolgens tot een plan te komen wat er verbeterd</a:t>
            </a:r>
            <a:r>
              <a:rPr lang="nl-NL" baseline="0" dirty="0"/>
              <a:t> kan worden.</a:t>
            </a:r>
          </a:p>
          <a:p>
            <a:endParaRPr lang="nl-NL" baseline="0" dirty="0"/>
          </a:p>
          <a:p>
            <a:r>
              <a:rPr lang="nl-NL" baseline="0" dirty="0"/>
              <a:t>Je kunt de volgende serie vragen gebruiken om een analyse te maken over een ander team, dan wel om het team te vragen vanuit de externe wereld (bijvoorbeeld de klant) naar zichzelf te kijken. Dat kan de analyse nog verder detailleren.</a:t>
            </a:r>
            <a:endParaRPr lang="nl-NL" dirty="0"/>
          </a:p>
        </p:txBody>
      </p:sp>
    </p:spTree>
    <p:extLst>
      <p:ext uri="{BB962C8B-B14F-4D97-AF65-F5344CB8AC3E}">
        <p14:creationId xmlns:p14="http://schemas.microsoft.com/office/powerpoint/2010/main" val="80959906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0"/>
            <a:r>
              <a:rPr lang="nl-NL" sz="1200" kern="1200" dirty="0">
                <a:solidFill>
                  <a:schemeClr val="tx1"/>
                </a:solidFill>
                <a:effectLst/>
                <a:latin typeface="+mn-lt"/>
                <a:ea typeface="+mn-ea"/>
                <a:cs typeface="+mn-cs"/>
              </a:rPr>
              <a:t>Nadruk op ervaren. Als doelstellingen niet worden ervaren als onze doelstelling gaan we er niet voor lopen.</a:t>
            </a:r>
          </a:p>
          <a:p>
            <a:pPr lvl="0"/>
            <a:r>
              <a:rPr lang="nl-NL" sz="1200" kern="1200" dirty="0">
                <a:solidFill>
                  <a:schemeClr val="tx1"/>
                </a:solidFill>
                <a:effectLst/>
                <a:latin typeface="+mn-lt"/>
                <a:ea typeface="+mn-ea"/>
                <a:cs typeface="+mn-cs"/>
              </a:rPr>
              <a:t>Leiderschap hoeft niet persé door de manager te zijn</a:t>
            </a:r>
            <a:r>
              <a:rPr lang="nl-NL" sz="1200" kern="1200" baseline="0" dirty="0">
                <a:solidFill>
                  <a:schemeClr val="tx1"/>
                </a:solidFill>
                <a:effectLst/>
                <a:latin typeface="+mn-lt"/>
                <a:ea typeface="+mn-ea"/>
                <a:cs typeface="+mn-cs"/>
              </a:rPr>
              <a:t> </a:t>
            </a:r>
            <a:r>
              <a:rPr lang="nl-NL" sz="1200" kern="1200" dirty="0">
                <a:solidFill>
                  <a:schemeClr val="tx1"/>
                </a:solidFill>
                <a:effectLst/>
                <a:latin typeface="+mn-lt"/>
                <a:ea typeface="+mn-ea"/>
                <a:cs typeface="+mn-cs"/>
              </a:rPr>
              <a:t>maar kan ook informeel in het team liggen. Erkend leiderschap geeft vertrouwen en structuur: Iemand mag de leiding hebben.</a:t>
            </a:r>
          </a:p>
          <a:p>
            <a:pPr lvl="0"/>
            <a:r>
              <a:rPr lang="nl-NL" sz="1200" kern="1200" dirty="0">
                <a:solidFill>
                  <a:schemeClr val="tx1"/>
                </a:solidFill>
                <a:effectLst/>
                <a:latin typeface="+mn-lt"/>
                <a:ea typeface="+mn-ea"/>
                <a:cs typeface="+mn-cs"/>
              </a:rPr>
              <a:t>Bij het Proces van hechting kan TeamScan helpen omdat het inzicht geeft in wat nu al goed gaat en wat beter kan.</a:t>
            </a:r>
          </a:p>
          <a:p>
            <a:r>
              <a:rPr lang="nl-NL" sz="1200" kern="1200" dirty="0">
                <a:solidFill>
                  <a:schemeClr val="tx1"/>
                </a:solidFill>
                <a:effectLst/>
                <a:latin typeface="+mn-lt"/>
                <a:ea typeface="+mn-ea"/>
                <a:cs typeface="+mn-cs"/>
              </a:rPr>
              <a:t> </a:t>
            </a:r>
          </a:p>
          <a:p>
            <a:r>
              <a:rPr lang="nl-NL" sz="1200" kern="1200" dirty="0">
                <a:solidFill>
                  <a:schemeClr val="tx1"/>
                </a:solidFill>
                <a:effectLst/>
                <a:latin typeface="+mn-lt"/>
                <a:ea typeface="+mn-ea"/>
                <a:cs typeface="+mn-cs"/>
              </a:rPr>
              <a:t>Grote hersenen (daar waar vooral oranje-groen-geel actief zijn) – wat moet er gebeuren, met wie en waarom?</a:t>
            </a:r>
          </a:p>
          <a:p>
            <a:r>
              <a:rPr lang="nl-NL" sz="1200" kern="1200" dirty="0">
                <a:solidFill>
                  <a:schemeClr val="tx1"/>
                </a:solidFill>
                <a:effectLst/>
                <a:latin typeface="+mn-lt"/>
                <a:ea typeface="+mn-ea"/>
                <a:cs typeface="+mn-cs"/>
              </a:rPr>
              <a:t>Kleine hersenen (daar waar vooral rood-paars-blauw actief zijn) – mag ik er zijn, hechting, vertrouwen wij elkaar?</a:t>
            </a:r>
          </a:p>
        </p:txBody>
      </p:sp>
      <p:sp>
        <p:nvSpPr>
          <p:cNvPr id="4" name="Tijdelijke aanduiding voor dianummer 3"/>
          <p:cNvSpPr>
            <a:spLocks noGrp="1"/>
          </p:cNvSpPr>
          <p:nvPr>
            <p:ph type="sldNum" sz="quarter" idx="10"/>
          </p:nvPr>
        </p:nvSpPr>
        <p:spPr/>
        <p:txBody>
          <a:bodyPr/>
          <a:lstStyle/>
          <a:p>
            <a:fld id="{52C98CFF-E97E-4CD1-B588-4D81BFAA8054}" type="slidenum">
              <a:rPr lang="nl-NL" smtClean="0"/>
              <a:t>123</a:t>
            </a:fld>
            <a:endParaRPr lang="nl-NL"/>
          </a:p>
        </p:txBody>
      </p:sp>
    </p:spTree>
    <p:extLst>
      <p:ext uri="{BB962C8B-B14F-4D97-AF65-F5344CB8AC3E}">
        <p14:creationId xmlns:p14="http://schemas.microsoft.com/office/powerpoint/2010/main" val="42038995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a:p>
        </p:txBody>
      </p:sp>
    </p:spTree>
    <p:extLst>
      <p:ext uri="{BB962C8B-B14F-4D97-AF65-F5344CB8AC3E}">
        <p14:creationId xmlns:p14="http://schemas.microsoft.com/office/powerpoint/2010/main" val="29157476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7C926C16-9AC0-48C6-9C7E-F72A79E0249F}" type="slidenum">
              <a:rPr lang="nl-NL" smtClean="0"/>
              <a:t>13</a:t>
            </a:fld>
            <a:endParaRPr lang="nl-NL"/>
          </a:p>
        </p:txBody>
      </p:sp>
    </p:spTree>
    <p:extLst>
      <p:ext uri="{BB962C8B-B14F-4D97-AF65-F5344CB8AC3E}">
        <p14:creationId xmlns:p14="http://schemas.microsoft.com/office/powerpoint/2010/main" val="22123650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7C926C16-9AC0-48C6-9C7E-F72A79E0249F}" type="slidenum">
              <a:rPr lang="nl-NL" smtClean="0"/>
              <a:t>14</a:t>
            </a:fld>
            <a:endParaRPr lang="nl-NL"/>
          </a:p>
        </p:txBody>
      </p:sp>
    </p:spTree>
    <p:extLst>
      <p:ext uri="{BB962C8B-B14F-4D97-AF65-F5344CB8AC3E}">
        <p14:creationId xmlns:p14="http://schemas.microsoft.com/office/powerpoint/2010/main" val="34889224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7C926C16-9AC0-48C6-9C7E-F72A79E0249F}" type="slidenum">
              <a:rPr lang="nl-NL" smtClean="0"/>
              <a:t>15</a:t>
            </a:fld>
            <a:endParaRPr lang="nl-NL"/>
          </a:p>
        </p:txBody>
      </p:sp>
    </p:spTree>
    <p:extLst>
      <p:ext uri="{BB962C8B-B14F-4D97-AF65-F5344CB8AC3E}">
        <p14:creationId xmlns:p14="http://schemas.microsoft.com/office/powerpoint/2010/main" val="28396531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0.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2.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hemeOverride" Target="../theme/themeOverride2.xml"/><Relationship Id="rId4"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hemeOverride" Target="../theme/themeOverride6.xml"/><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7.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8.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dia">
    <p:bg>
      <p:bgRef idx="1001">
        <a:schemeClr val="bg1"/>
      </p:bgRef>
    </p:bg>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fld id="{19D60815-E163-42F9-8A38-566A3CFDED0D}" type="datetimeFigureOut">
              <a:rPr lang="nl-NL" smtClean="0"/>
              <a:t>24-11-2025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a:xfrm>
            <a:off x="8610600" y="6356350"/>
            <a:ext cx="1109870" cy="365125"/>
          </a:xfrm>
        </p:spPr>
        <p:txBody>
          <a:bodyPr/>
          <a:lstStyle/>
          <a:p>
            <a:fld id="{C2052BB6-F7AC-4AAF-B480-4BF74C4DC6B2}" type="slidenum">
              <a:rPr lang="nl-NL" smtClean="0"/>
              <a:t>‹nr.›</a:t>
            </a:fld>
            <a:endParaRPr lang="nl-NL"/>
          </a:p>
        </p:txBody>
      </p:sp>
      <p:pic>
        <p:nvPicPr>
          <p:cNvPr id="8" name="Afbeelding 7" descr="Afbeelding met tekening, teken&#10;&#10;Automatisch gegenereerde beschrijving">
            <a:extLst>
              <a:ext uri="{FF2B5EF4-FFF2-40B4-BE49-F238E27FC236}">
                <a16:creationId xmlns:a16="http://schemas.microsoft.com/office/drawing/2014/main" id="{0EA41E09-45E5-4F43-A1A8-0B3816CB69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7362" y="6261652"/>
            <a:ext cx="2102786" cy="449428"/>
          </a:xfrm>
          <a:prstGeom prst="rect">
            <a:avLst/>
          </a:prstGeom>
        </p:spPr>
      </p:pic>
    </p:spTree>
    <p:extLst>
      <p:ext uri="{BB962C8B-B14F-4D97-AF65-F5344CB8AC3E}">
        <p14:creationId xmlns:p14="http://schemas.microsoft.com/office/powerpoint/2010/main" val="131835944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19D60815-E163-42F9-8A38-566A3CFDED0D}" type="datetimeFigureOut">
              <a:rPr lang="nl-NL" smtClean="0"/>
              <a:t>24-11-2025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2052BB6-F7AC-4AAF-B480-4BF74C4DC6B2}" type="slidenum">
              <a:rPr lang="nl-NL" smtClean="0"/>
              <a:t>‹nr.›</a:t>
            </a:fld>
            <a:endParaRPr lang="nl-NL"/>
          </a:p>
        </p:txBody>
      </p:sp>
    </p:spTree>
    <p:extLst>
      <p:ext uri="{BB962C8B-B14F-4D97-AF65-F5344CB8AC3E}">
        <p14:creationId xmlns:p14="http://schemas.microsoft.com/office/powerpoint/2010/main" val="564108452"/>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bg>
      <p:bgRef idx="1001">
        <a:schemeClr val="bg1"/>
      </p:bgRef>
    </p:bg>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19D60815-E163-42F9-8A38-566A3CFDED0D}" type="datetimeFigureOut">
              <a:rPr lang="nl-NL" smtClean="0"/>
              <a:t>24-11-2025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2052BB6-F7AC-4AAF-B480-4BF74C4DC6B2}" type="slidenum">
              <a:rPr lang="nl-NL" smtClean="0"/>
              <a:t>‹nr.›</a:t>
            </a:fld>
            <a:endParaRPr lang="nl-NL"/>
          </a:p>
        </p:txBody>
      </p:sp>
    </p:spTree>
    <p:extLst>
      <p:ext uri="{BB962C8B-B14F-4D97-AF65-F5344CB8AC3E}">
        <p14:creationId xmlns:p14="http://schemas.microsoft.com/office/powerpoint/2010/main" val="1510599602"/>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2_Titeldia">
    <p:bg>
      <p:bgRef idx="1001">
        <a:schemeClr val="bg1"/>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nl-NL"/>
              <a:t>Klik om de stijl te bewerken</a:t>
            </a:r>
            <a:endParaRPr lang="nl-NL" dirty="0"/>
          </a:p>
        </p:txBody>
      </p:sp>
      <p:sp>
        <p:nvSpPr>
          <p:cNvPr id="3" name="Ond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nl-NL" dirty="0"/>
          </a:p>
        </p:txBody>
      </p:sp>
      <p:sp>
        <p:nvSpPr>
          <p:cNvPr id="4" name="Tijdelijke aanduiding voor datum 3"/>
          <p:cNvSpPr>
            <a:spLocks noGrp="1"/>
          </p:cNvSpPr>
          <p:nvPr>
            <p:ph type="dt" sz="half" idx="10"/>
          </p:nvPr>
        </p:nvSpPr>
        <p:spPr/>
        <p:txBody>
          <a:bodyPr/>
          <a:lstStyle/>
          <a:p>
            <a:fld id="{19D60815-E163-42F9-8A38-566A3CFDED0D}" type="datetimeFigureOut">
              <a:rPr lang="nl-NL" smtClean="0"/>
              <a:t>24-11-2025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2052BB6-F7AC-4AAF-B480-4BF74C4DC6B2}" type="slidenum">
              <a:rPr lang="nl-NL" smtClean="0"/>
              <a:t>‹nr.›</a:t>
            </a:fld>
            <a:endParaRPr lang="nl-NL"/>
          </a:p>
        </p:txBody>
      </p:sp>
    </p:spTree>
    <p:extLst>
      <p:ext uri="{BB962C8B-B14F-4D97-AF65-F5344CB8AC3E}">
        <p14:creationId xmlns:p14="http://schemas.microsoft.com/office/powerpoint/2010/main" val="953602232"/>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Titeldia">
    <p:bg>
      <p:bgRef idx="1001">
        <a:schemeClr val="bg1"/>
      </p:bgRef>
    </p:bg>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fld id="{859DA546-BAA8-4893-84EB-12AD8DE5EAE7}" type="datetimeFigureOut">
              <a:rPr lang="nl-NL" smtClean="0"/>
              <a:t>24-11-2025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2D72152-0409-4839-8253-F9FBD5086199}" type="slidenum">
              <a:rPr lang="nl-NL" smtClean="0"/>
              <a:t>‹nr.›</a:t>
            </a:fld>
            <a:endParaRPr lang="nl-NL"/>
          </a:p>
        </p:txBody>
      </p:sp>
    </p:spTree>
    <p:extLst>
      <p:ext uri="{BB962C8B-B14F-4D97-AF65-F5344CB8AC3E}">
        <p14:creationId xmlns:p14="http://schemas.microsoft.com/office/powerpoint/2010/main" val="2947587430"/>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cSld name="6_Titeldia">
    <p:spTree>
      <p:nvGrpSpPr>
        <p:cNvPr id="1" name=""/>
        <p:cNvGrpSpPr/>
        <p:nvPr/>
      </p:nvGrpSpPr>
      <p:grpSpPr>
        <a:xfrm>
          <a:off x="0" y="0"/>
          <a:ext cx="0" cy="0"/>
          <a:chOff x="0" y="0"/>
          <a:chExt cx="0" cy="0"/>
        </a:xfrm>
      </p:grpSpPr>
      <p:pic>
        <p:nvPicPr>
          <p:cNvPr id="2" name="30360791-d0c8-4fad-ad68-3a2e82198d12" descr="AC2164DA-8DCF-4643-BD50-D0DA8334206B@home"/>
          <p:cNvPicPr>
            <a:picLocks noChangeAspect="1" noChangeArrowheads="1"/>
          </p:cNvPicPr>
          <p:nvPr/>
        </p:nvPicPr>
        <p:blipFill>
          <a:blip r:embed="rId2"/>
          <a:srcRect/>
          <a:stretch>
            <a:fillRect/>
          </a:stretch>
        </p:blipFill>
        <p:spPr bwMode="auto">
          <a:xfrm>
            <a:off x="867834" y="2797175"/>
            <a:ext cx="10502900" cy="1028700"/>
          </a:xfrm>
          <a:prstGeom prst="rect">
            <a:avLst/>
          </a:prstGeom>
          <a:noFill/>
          <a:ln w="9525">
            <a:noFill/>
            <a:miter lim="800000"/>
            <a:headEnd/>
            <a:tailEnd/>
          </a:ln>
        </p:spPr>
      </p:pic>
    </p:spTree>
    <p:extLst>
      <p:ext uri="{BB962C8B-B14F-4D97-AF65-F5344CB8AC3E}">
        <p14:creationId xmlns:p14="http://schemas.microsoft.com/office/powerpoint/2010/main" val="17935635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bl">
  <p:cSld name="Titel en tabel">
    <p:spTree>
      <p:nvGrpSpPr>
        <p:cNvPr id="1" name=""/>
        <p:cNvGrpSpPr/>
        <p:nvPr/>
      </p:nvGrpSpPr>
      <p:grpSpPr>
        <a:xfrm>
          <a:off x="0" y="0"/>
          <a:ext cx="0" cy="0"/>
          <a:chOff x="0" y="0"/>
          <a:chExt cx="0" cy="0"/>
        </a:xfrm>
      </p:grpSpPr>
      <p:pic>
        <p:nvPicPr>
          <p:cNvPr id="4" name="Afbeelding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5979585" y="233364"/>
            <a:ext cx="596900" cy="458787"/>
          </a:xfrm>
          <a:prstGeom prst="rect">
            <a:avLst/>
          </a:prstGeom>
          <a:noFill/>
          <a:ln w="9525">
            <a:noFill/>
            <a:miter lim="800000"/>
            <a:headEnd/>
            <a:tailEnd/>
          </a:ln>
        </p:spPr>
      </p:pic>
      <p:pic>
        <p:nvPicPr>
          <p:cNvPr id="5" name="Afbeelding 7"/>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62952" y="6488114"/>
            <a:ext cx="3829049" cy="369887"/>
          </a:xfrm>
          <a:prstGeom prst="rect">
            <a:avLst/>
          </a:prstGeom>
          <a:noFill/>
          <a:ln w="9525">
            <a:noFill/>
            <a:miter lim="800000"/>
            <a:headEnd/>
            <a:tailEnd/>
          </a:ln>
        </p:spPr>
      </p:pic>
      <p:sp>
        <p:nvSpPr>
          <p:cNvPr id="6" name="Tijdelijke aanduiding voor dianummer 37"/>
          <p:cNvSpPr txBox="1">
            <a:spLocks noGrp="1"/>
          </p:cNvSpPr>
          <p:nvPr/>
        </p:nvSpPr>
        <p:spPr>
          <a:xfrm>
            <a:off x="0" y="6492876"/>
            <a:ext cx="2844800" cy="365125"/>
          </a:xfrm>
          <a:prstGeom prst="rect">
            <a:avLst/>
          </a:prstGeom>
          <a:noFill/>
        </p:spPr>
        <p:txBody>
          <a:bodyPr anchor="ctr"/>
          <a:lstStyle/>
          <a:p>
            <a:fld id="{8968F715-FC8B-4F6F-BB40-3659B1C8A48E}" type="slidenum">
              <a:rPr lang="en-US" sz="1200">
                <a:latin typeface="Calibri" pitchFamily="34" charset="0"/>
              </a:rPr>
              <a:pPr/>
              <a:t>‹nr.›</a:t>
            </a:fld>
            <a:endParaRPr lang="en-GB" sz="1200">
              <a:latin typeface="Calibri" pitchFamily="34" charset="0"/>
            </a:endParaRPr>
          </a:p>
        </p:txBody>
      </p:sp>
      <p:sp>
        <p:nvSpPr>
          <p:cNvPr id="2" name="Titel 1"/>
          <p:cNvSpPr>
            <a:spLocks noGrp="1"/>
          </p:cNvSpPr>
          <p:nvPr>
            <p:ph type="title"/>
          </p:nvPr>
        </p:nvSpPr>
        <p:spPr>
          <a:xfrm>
            <a:off x="914400" y="609600"/>
            <a:ext cx="10363200" cy="1143000"/>
          </a:xfrm>
        </p:spPr>
        <p:txBody>
          <a:bodyPr/>
          <a:lstStyle/>
          <a:p>
            <a:r>
              <a:rPr lang="nl-NL"/>
              <a:t>Klik om de stijl te bewerken</a:t>
            </a:r>
          </a:p>
        </p:txBody>
      </p:sp>
      <p:sp>
        <p:nvSpPr>
          <p:cNvPr id="3" name="Tijdelijke aanduiding voor tabel 2"/>
          <p:cNvSpPr>
            <a:spLocks noGrp="1"/>
          </p:cNvSpPr>
          <p:nvPr>
            <p:ph type="tbl" idx="1"/>
          </p:nvPr>
        </p:nvSpPr>
        <p:spPr>
          <a:xfrm>
            <a:off x="914400" y="1981200"/>
            <a:ext cx="10363200" cy="4114800"/>
          </a:xfrm>
        </p:spPr>
        <p:txBody>
          <a:bodyPr rtlCol="0">
            <a:normAutofit/>
          </a:bodyPr>
          <a:lstStyle/>
          <a:p>
            <a:pPr lvl="0"/>
            <a:endParaRPr lang="nl-NL" noProof="0"/>
          </a:p>
        </p:txBody>
      </p:sp>
      <p:sp>
        <p:nvSpPr>
          <p:cNvPr id="7" name="Tijdelijke aanduiding voor voettekst 4"/>
          <p:cNvSpPr>
            <a:spLocks noGrp="1"/>
          </p:cNvSpPr>
          <p:nvPr>
            <p:ph type="ftr" sz="quarter" idx="10"/>
          </p:nvPr>
        </p:nvSpPr>
        <p:spPr>
          <a:xfrm>
            <a:off x="4165600" y="6248400"/>
            <a:ext cx="3860800" cy="457200"/>
          </a:xfrm>
        </p:spPr>
        <p:txBody>
          <a:bodyPr/>
          <a:lstStyle>
            <a:lvl1pPr>
              <a:defRPr/>
            </a:lvl1pPr>
          </a:lstStyle>
          <a:p>
            <a:pPr>
              <a:defRPr/>
            </a:pPr>
            <a:endParaRPr lang="nl-NL"/>
          </a:p>
        </p:txBody>
      </p:sp>
    </p:spTree>
    <p:extLst>
      <p:ext uri="{BB962C8B-B14F-4D97-AF65-F5344CB8AC3E}">
        <p14:creationId xmlns:p14="http://schemas.microsoft.com/office/powerpoint/2010/main" val="1173745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cSld name="7_Titeldia">
    <p:spTree>
      <p:nvGrpSpPr>
        <p:cNvPr id="1" name=""/>
        <p:cNvGrpSpPr/>
        <p:nvPr/>
      </p:nvGrpSpPr>
      <p:grpSpPr>
        <a:xfrm>
          <a:off x="0" y="0"/>
          <a:ext cx="0" cy="0"/>
          <a:chOff x="0" y="0"/>
          <a:chExt cx="0" cy="0"/>
        </a:xfrm>
      </p:grpSpPr>
      <p:pic>
        <p:nvPicPr>
          <p:cNvPr id="2" name="30360791-d0c8-4fad-ad68-3a2e82198d12" descr="AC2164DA-8DCF-4643-BD50-D0DA8334206B@home"/>
          <p:cNvPicPr>
            <a:picLocks noChangeAspect="1" noChangeArrowheads="1"/>
          </p:cNvPicPr>
          <p:nvPr/>
        </p:nvPicPr>
        <p:blipFill>
          <a:blip r:embed="rId2"/>
          <a:srcRect/>
          <a:stretch>
            <a:fillRect/>
          </a:stretch>
        </p:blipFill>
        <p:spPr bwMode="auto">
          <a:xfrm>
            <a:off x="867834" y="2797175"/>
            <a:ext cx="10502900" cy="1028700"/>
          </a:xfrm>
          <a:prstGeom prst="rect">
            <a:avLst/>
          </a:prstGeom>
          <a:noFill/>
          <a:ln w="9525">
            <a:noFill/>
            <a:miter lim="800000"/>
            <a:headEnd/>
            <a:tailEnd/>
          </a:ln>
        </p:spPr>
      </p:pic>
    </p:spTree>
    <p:extLst>
      <p:ext uri="{BB962C8B-B14F-4D97-AF65-F5344CB8AC3E}">
        <p14:creationId xmlns:p14="http://schemas.microsoft.com/office/powerpoint/2010/main" val="3562060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cSld name="8_Titeldia">
    <p:spTree>
      <p:nvGrpSpPr>
        <p:cNvPr id="1" name=""/>
        <p:cNvGrpSpPr/>
        <p:nvPr/>
      </p:nvGrpSpPr>
      <p:grpSpPr>
        <a:xfrm>
          <a:off x="0" y="0"/>
          <a:ext cx="0" cy="0"/>
          <a:chOff x="0" y="0"/>
          <a:chExt cx="0" cy="0"/>
        </a:xfrm>
      </p:grpSpPr>
      <p:pic>
        <p:nvPicPr>
          <p:cNvPr id="2" name="30360791-d0c8-4fad-ad68-3a2e82198d12" descr="AC2164DA-8DCF-4643-BD50-D0DA8334206B@home"/>
          <p:cNvPicPr>
            <a:picLocks noChangeAspect="1" noChangeArrowheads="1"/>
          </p:cNvPicPr>
          <p:nvPr/>
        </p:nvPicPr>
        <p:blipFill>
          <a:blip r:embed="rId2"/>
          <a:srcRect/>
          <a:stretch>
            <a:fillRect/>
          </a:stretch>
        </p:blipFill>
        <p:spPr bwMode="auto">
          <a:xfrm>
            <a:off x="867834" y="2797175"/>
            <a:ext cx="10502900" cy="1028700"/>
          </a:xfrm>
          <a:prstGeom prst="rect">
            <a:avLst/>
          </a:prstGeom>
          <a:noFill/>
          <a:ln w="9525">
            <a:noFill/>
            <a:miter lim="800000"/>
            <a:headEnd/>
            <a:tailEnd/>
          </a:ln>
        </p:spPr>
      </p:pic>
    </p:spTree>
    <p:extLst>
      <p:ext uri="{BB962C8B-B14F-4D97-AF65-F5344CB8AC3E}">
        <p14:creationId xmlns:p14="http://schemas.microsoft.com/office/powerpoint/2010/main" val="37723587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cSld name="9_Titeldia">
    <p:spTree>
      <p:nvGrpSpPr>
        <p:cNvPr id="1" name=""/>
        <p:cNvGrpSpPr/>
        <p:nvPr/>
      </p:nvGrpSpPr>
      <p:grpSpPr>
        <a:xfrm>
          <a:off x="0" y="0"/>
          <a:ext cx="0" cy="0"/>
          <a:chOff x="0" y="0"/>
          <a:chExt cx="0" cy="0"/>
        </a:xfrm>
      </p:grpSpPr>
      <p:pic>
        <p:nvPicPr>
          <p:cNvPr id="2" name="30360791-d0c8-4fad-ad68-3a2e82198d12" descr="AC2164DA-8DCF-4643-BD50-D0DA8334206B@home"/>
          <p:cNvPicPr>
            <a:picLocks noChangeAspect="1" noChangeArrowheads="1"/>
          </p:cNvPicPr>
          <p:nvPr/>
        </p:nvPicPr>
        <p:blipFill>
          <a:blip r:embed="rId2"/>
          <a:srcRect/>
          <a:stretch>
            <a:fillRect/>
          </a:stretch>
        </p:blipFill>
        <p:spPr bwMode="auto">
          <a:xfrm>
            <a:off x="867834" y="2797175"/>
            <a:ext cx="10502900" cy="1028700"/>
          </a:xfrm>
          <a:prstGeom prst="rect">
            <a:avLst/>
          </a:prstGeom>
          <a:noFill/>
          <a:ln w="9525">
            <a:noFill/>
            <a:miter lim="800000"/>
            <a:headEnd/>
            <a:tailEnd/>
          </a:ln>
        </p:spPr>
      </p:pic>
    </p:spTree>
    <p:extLst>
      <p:ext uri="{BB962C8B-B14F-4D97-AF65-F5344CB8AC3E}">
        <p14:creationId xmlns:p14="http://schemas.microsoft.com/office/powerpoint/2010/main" val="15339255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cSld name="10_Titeldia">
    <p:spTree>
      <p:nvGrpSpPr>
        <p:cNvPr id="1" name=""/>
        <p:cNvGrpSpPr/>
        <p:nvPr/>
      </p:nvGrpSpPr>
      <p:grpSpPr>
        <a:xfrm>
          <a:off x="0" y="0"/>
          <a:ext cx="0" cy="0"/>
          <a:chOff x="0" y="0"/>
          <a:chExt cx="0" cy="0"/>
        </a:xfrm>
      </p:grpSpPr>
      <p:pic>
        <p:nvPicPr>
          <p:cNvPr id="2" name="30360791-d0c8-4fad-ad68-3a2e82198d12" descr="AC2164DA-8DCF-4643-BD50-D0DA8334206B@home"/>
          <p:cNvPicPr>
            <a:picLocks noChangeAspect="1" noChangeArrowheads="1"/>
          </p:cNvPicPr>
          <p:nvPr/>
        </p:nvPicPr>
        <p:blipFill>
          <a:blip r:embed="rId2"/>
          <a:srcRect/>
          <a:stretch>
            <a:fillRect/>
          </a:stretch>
        </p:blipFill>
        <p:spPr bwMode="auto">
          <a:xfrm>
            <a:off x="867834" y="2797175"/>
            <a:ext cx="10502900" cy="1028700"/>
          </a:xfrm>
          <a:prstGeom prst="rect">
            <a:avLst/>
          </a:prstGeom>
          <a:noFill/>
          <a:ln w="9525">
            <a:noFill/>
            <a:miter lim="800000"/>
            <a:headEnd/>
            <a:tailEnd/>
          </a:ln>
        </p:spPr>
      </p:pic>
    </p:spTree>
    <p:extLst>
      <p:ext uri="{BB962C8B-B14F-4D97-AF65-F5344CB8AC3E}">
        <p14:creationId xmlns:p14="http://schemas.microsoft.com/office/powerpoint/2010/main" val="3131804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p:txBody>
          <a:bodyPr anchor="t">
            <a:normAutofit/>
          </a:bodyPr>
          <a:lstStyle>
            <a:lvl1pPr>
              <a:defRPr sz="3000" b="0">
                <a:solidFill>
                  <a:srgbClr val="002060"/>
                </a:solidFill>
                <a:latin typeface="Raleway" panose="020B0503030101060003" pitchFamily="34" charset="0"/>
              </a:defRPr>
            </a:lvl1pPr>
          </a:lstStyle>
          <a:p>
            <a:r>
              <a:rPr lang="nl-NL"/>
              <a:t>Klik om de stijl te bewerken</a:t>
            </a:r>
            <a:endParaRPr lang="nl-NL" dirty="0"/>
          </a:p>
        </p:txBody>
      </p:sp>
      <p:sp>
        <p:nvSpPr>
          <p:cNvPr id="3" name="Tijdelijke aanduiding voor inhoud 2"/>
          <p:cNvSpPr>
            <a:spLocks noGrp="1"/>
          </p:cNvSpPr>
          <p:nvPr>
            <p:ph idx="1"/>
          </p:nvPr>
        </p:nvSpPr>
        <p:spPr>
          <a:xfrm>
            <a:off x="838200" y="1783851"/>
            <a:ext cx="10515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datum 3"/>
          <p:cNvSpPr>
            <a:spLocks noGrp="1"/>
          </p:cNvSpPr>
          <p:nvPr>
            <p:ph type="dt" sz="half" idx="10"/>
          </p:nvPr>
        </p:nvSpPr>
        <p:spPr/>
        <p:txBody>
          <a:bodyPr/>
          <a:lstStyle/>
          <a:p>
            <a:fld id="{19D60815-E163-42F9-8A38-566A3CFDED0D}" type="datetimeFigureOut">
              <a:rPr lang="nl-NL" smtClean="0"/>
              <a:t>24-11-2025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a:xfrm>
            <a:off x="8610600" y="6356350"/>
            <a:ext cx="970722" cy="365125"/>
          </a:xfrm>
        </p:spPr>
        <p:txBody>
          <a:bodyPr/>
          <a:lstStyle/>
          <a:p>
            <a:fld id="{C2052BB6-F7AC-4AAF-B480-4BF74C4DC6B2}" type="slidenum">
              <a:rPr lang="nl-NL" smtClean="0"/>
              <a:t>‹nr.›</a:t>
            </a:fld>
            <a:endParaRPr lang="nl-NL"/>
          </a:p>
        </p:txBody>
      </p:sp>
      <p:pic>
        <p:nvPicPr>
          <p:cNvPr id="11" name="Afbeelding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V="1">
            <a:off x="3857897" y="842880"/>
            <a:ext cx="3213408" cy="45719"/>
          </a:xfrm>
          <a:prstGeom prst="rect">
            <a:avLst/>
          </a:prstGeom>
        </p:spPr>
      </p:pic>
      <p:pic>
        <p:nvPicPr>
          <p:cNvPr id="13" name="Afbeelding 1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V="1">
            <a:off x="644489" y="838850"/>
            <a:ext cx="3213408" cy="45719"/>
          </a:xfrm>
          <a:prstGeom prst="rect">
            <a:avLst/>
          </a:prstGeom>
        </p:spPr>
      </p:pic>
      <p:pic>
        <p:nvPicPr>
          <p:cNvPr id="10" name="Afbeelding 9" descr="Afbeelding met tekening, teken&#10;&#10;Automatisch gegenereerde beschrijving">
            <a:extLst>
              <a:ext uri="{FF2B5EF4-FFF2-40B4-BE49-F238E27FC236}">
                <a16:creationId xmlns:a16="http://schemas.microsoft.com/office/drawing/2014/main" id="{6480B8A2-C23A-3D47-9054-22F7F751378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27362" y="6261652"/>
            <a:ext cx="2102786" cy="449428"/>
          </a:xfrm>
          <a:prstGeom prst="rect">
            <a:avLst/>
          </a:prstGeom>
        </p:spPr>
      </p:pic>
    </p:spTree>
    <p:extLst>
      <p:ext uri="{BB962C8B-B14F-4D97-AF65-F5344CB8AC3E}">
        <p14:creationId xmlns:p14="http://schemas.microsoft.com/office/powerpoint/2010/main" val="1030131437"/>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cSld name="11_Titeldia">
    <p:spTree>
      <p:nvGrpSpPr>
        <p:cNvPr id="1" name=""/>
        <p:cNvGrpSpPr/>
        <p:nvPr/>
      </p:nvGrpSpPr>
      <p:grpSpPr>
        <a:xfrm>
          <a:off x="0" y="0"/>
          <a:ext cx="0" cy="0"/>
          <a:chOff x="0" y="0"/>
          <a:chExt cx="0" cy="0"/>
        </a:xfrm>
      </p:grpSpPr>
      <p:pic>
        <p:nvPicPr>
          <p:cNvPr id="2" name="30360791-d0c8-4fad-ad68-3a2e82198d12" descr="AC2164DA-8DCF-4643-BD50-D0DA8334206B@home"/>
          <p:cNvPicPr>
            <a:picLocks noChangeAspect="1" noChangeArrowheads="1"/>
          </p:cNvPicPr>
          <p:nvPr/>
        </p:nvPicPr>
        <p:blipFill>
          <a:blip r:embed="rId2"/>
          <a:srcRect/>
          <a:stretch>
            <a:fillRect/>
          </a:stretch>
        </p:blipFill>
        <p:spPr bwMode="auto">
          <a:xfrm>
            <a:off x="867834" y="2797175"/>
            <a:ext cx="10502900" cy="1028700"/>
          </a:xfrm>
          <a:prstGeom prst="rect">
            <a:avLst/>
          </a:prstGeom>
          <a:noFill/>
          <a:ln w="9525">
            <a:noFill/>
            <a:miter lim="800000"/>
            <a:headEnd/>
            <a:tailEnd/>
          </a:ln>
        </p:spPr>
      </p:pic>
    </p:spTree>
    <p:extLst>
      <p:ext uri="{BB962C8B-B14F-4D97-AF65-F5344CB8AC3E}">
        <p14:creationId xmlns:p14="http://schemas.microsoft.com/office/powerpoint/2010/main" val="18111181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1_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lvl1pPr marL="342900" indent="-342900">
              <a:buFontTx/>
              <a:buBlip>
                <a:blip r:embed="rId2"/>
              </a:buBlip>
              <a:defRPr/>
            </a:lvl1pPr>
            <a:lvl2pPr marL="742950" indent="-285750">
              <a:buFontTx/>
              <a:buBlip>
                <a:blip r:embed="rId2"/>
              </a:buBlip>
              <a:defRPr/>
            </a:lvl2pPr>
            <a:lvl3pPr marL="1143000" indent="-228600">
              <a:buFontTx/>
              <a:buBlip>
                <a:blip r:embed="rId2"/>
              </a:buBlip>
              <a:defRPr/>
            </a:lvl3pPr>
            <a:lvl4pPr marL="1600200" indent="-228600">
              <a:buFontTx/>
              <a:buBlip>
                <a:blip r:embed="rId2"/>
              </a:buBlip>
              <a:defRPr/>
            </a:lvl4pPr>
            <a:lvl5pPr marL="2057400" indent="-228600">
              <a:buFontTx/>
              <a:buBlip>
                <a:blip r:embed="rId2"/>
              </a:buBlip>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10"/>
          </p:nvPr>
        </p:nvSpPr>
        <p:spPr/>
        <p:txBody>
          <a:bodyPr/>
          <a:lstStyle/>
          <a:p>
            <a:fld id="{9A97AF8A-BD51-48E6-866D-FA996B80F96E}" type="datetime1">
              <a:rPr lang="nl-NL" smtClean="0"/>
              <a:t>24-11-2025</a:t>
            </a:fld>
            <a:endParaRPr lang="nl-NL"/>
          </a:p>
        </p:txBody>
      </p:sp>
      <p:sp>
        <p:nvSpPr>
          <p:cNvPr id="5" name="Tijdelijke aanduiding voor voettekst 4"/>
          <p:cNvSpPr>
            <a:spLocks noGrp="1"/>
          </p:cNvSpPr>
          <p:nvPr>
            <p:ph type="ftr" sz="quarter" idx="11"/>
          </p:nvPr>
        </p:nvSpPr>
        <p:spPr/>
        <p:txBody>
          <a:bodyPr/>
          <a:lstStyle/>
          <a:p>
            <a:r>
              <a:rPr lang="nl-NL"/>
              <a:t>Simavi 17 januari 2013</a:t>
            </a:r>
          </a:p>
        </p:txBody>
      </p:sp>
      <p:sp>
        <p:nvSpPr>
          <p:cNvPr id="6" name="Tijdelijke aanduiding voor dianummer 5"/>
          <p:cNvSpPr>
            <a:spLocks noGrp="1"/>
          </p:cNvSpPr>
          <p:nvPr>
            <p:ph type="sldNum" sz="quarter" idx="12"/>
          </p:nvPr>
        </p:nvSpPr>
        <p:spPr/>
        <p:txBody>
          <a:bodyPr/>
          <a:lstStyle/>
          <a:p>
            <a:fld id="{13DB1372-D60B-4ED6-9BCE-C735C647572F}" type="slidenum">
              <a:rPr lang="nl-NL" smtClean="0"/>
              <a:pPr/>
              <a:t>‹nr.›</a:t>
            </a:fld>
            <a:endParaRPr lang="nl-NL"/>
          </a:p>
        </p:txBody>
      </p:sp>
    </p:spTree>
    <p:extLst>
      <p:ext uri="{BB962C8B-B14F-4D97-AF65-F5344CB8AC3E}">
        <p14:creationId xmlns:p14="http://schemas.microsoft.com/office/powerpoint/2010/main" val="27215001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2_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lvl1pPr marL="342900" indent="-342900">
              <a:buFontTx/>
              <a:buBlip>
                <a:blip r:embed="rId2"/>
              </a:buBlip>
              <a:defRPr/>
            </a:lvl1pPr>
            <a:lvl2pPr marL="742950" indent="-285750">
              <a:buFontTx/>
              <a:buBlip>
                <a:blip r:embed="rId2"/>
              </a:buBlip>
              <a:defRPr/>
            </a:lvl2pPr>
            <a:lvl3pPr marL="1143000" indent="-228600">
              <a:buFontTx/>
              <a:buBlip>
                <a:blip r:embed="rId2"/>
              </a:buBlip>
              <a:defRPr/>
            </a:lvl3pPr>
            <a:lvl4pPr marL="1600200" indent="-228600">
              <a:buFontTx/>
              <a:buBlip>
                <a:blip r:embed="rId2"/>
              </a:buBlip>
              <a:defRPr/>
            </a:lvl4pPr>
            <a:lvl5pPr marL="2057400" indent="-228600">
              <a:buFontTx/>
              <a:buBlip>
                <a:blip r:embed="rId2"/>
              </a:buBlip>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10"/>
          </p:nvPr>
        </p:nvSpPr>
        <p:spPr/>
        <p:txBody>
          <a:bodyPr/>
          <a:lstStyle/>
          <a:p>
            <a:fld id="{9A97AF8A-BD51-48E6-866D-FA996B80F96E}" type="datetime1">
              <a:rPr lang="nl-NL" smtClean="0"/>
              <a:t>24-11-2025</a:t>
            </a:fld>
            <a:endParaRPr lang="nl-NL"/>
          </a:p>
        </p:txBody>
      </p:sp>
      <p:sp>
        <p:nvSpPr>
          <p:cNvPr id="5" name="Tijdelijke aanduiding voor voettekst 4"/>
          <p:cNvSpPr>
            <a:spLocks noGrp="1"/>
          </p:cNvSpPr>
          <p:nvPr>
            <p:ph type="ftr" sz="quarter" idx="11"/>
          </p:nvPr>
        </p:nvSpPr>
        <p:spPr/>
        <p:txBody>
          <a:bodyPr/>
          <a:lstStyle/>
          <a:p>
            <a:r>
              <a:rPr lang="nl-NL"/>
              <a:t>Simavi 17 januari 2013</a:t>
            </a:r>
          </a:p>
        </p:txBody>
      </p:sp>
      <p:sp>
        <p:nvSpPr>
          <p:cNvPr id="6" name="Tijdelijke aanduiding voor dianummer 5"/>
          <p:cNvSpPr>
            <a:spLocks noGrp="1"/>
          </p:cNvSpPr>
          <p:nvPr>
            <p:ph type="sldNum" sz="quarter" idx="12"/>
          </p:nvPr>
        </p:nvSpPr>
        <p:spPr/>
        <p:txBody>
          <a:bodyPr/>
          <a:lstStyle/>
          <a:p>
            <a:fld id="{13DB1372-D60B-4ED6-9BCE-C735C647572F}" type="slidenum">
              <a:rPr lang="nl-NL" smtClean="0"/>
              <a:pPr/>
              <a:t>‹nr.›</a:t>
            </a:fld>
            <a:endParaRPr lang="nl-NL"/>
          </a:p>
        </p:txBody>
      </p:sp>
    </p:spTree>
    <p:extLst>
      <p:ext uri="{BB962C8B-B14F-4D97-AF65-F5344CB8AC3E}">
        <p14:creationId xmlns:p14="http://schemas.microsoft.com/office/powerpoint/2010/main" val="479374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a:t>Klik om de stijl te bewerken</a:t>
            </a:r>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p:cNvSpPr>
            <a:spLocks noGrp="1"/>
          </p:cNvSpPr>
          <p:nvPr>
            <p:ph type="dt" sz="half" idx="10"/>
          </p:nvPr>
        </p:nvSpPr>
        <p:spPr/>
        <p:txBody>
          <a:bodyPr/>
          <a:lstStyle/>
          <a:p>
            <a:fld id="{19D60815-E163-42F9-8A38-566A3CFDED0D}" type="datetimeFigureOut">
              <a:rPr lang="nl-NL" smtClean="0"/>
              <a:t>24-11-2025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2052BB6-F7AC-4AAF-B480-4BF74C4DC6B2}" type="slidenum">
              <a:rPr lang="nl-NL" smtClean="0"/>
              <a:t>‹nr.›</a:t>
            </a:fld>
            <a:endParaRPr lang="nl-NL"/>
          </a:p>
        </p:txBody>
      </p:sp>
    </p:spTree>
    <p:extLst>
      <p:ext uri="{BB962C8B-B14F-4D97-AF65-F5344CB8AC3E}">
        <p14:creationId xmlns:p14="http://schemas.microsoft.com/office/powerpoint/2010/main" val="153402116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19D60815-E163-42F9-8A38-566A3CFDED0D}" type="datetimeFigureOut">
              <a:rPr lang="nl-NL" smtClean="0"/>
              <a:t>24-11-2025</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C2052BB6-F7AC-4AAF-B480-4BF74C4DC6B2}" type="slidenum">
              <a:rPr lang="nl-NL" smtClean="0"/>
              <a:t>‹nr.›</a:t>
            </a:fld>
            <a:endParaRPr lang="nl-NL"/>
          </a:p>
        </p:txBody>
      </p:sp>
    </p:spTree>
    <p:extLst>
      <p:ext uri="{BB962C8B-B14F-4D97-AF65-F5344CB8AC3E}">
        <p14:creationId xmlns:p14="http://schemas.microsoft.com/office/powerpoint/2010/main" val="4073730979"/>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a:t>Klik om de stijl te bewerken</a:t>
            </a:r>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19D60815-E163-42F9-8A38-566A3CFDED0D}" type="datetimeFigureOut">
              <a:rPr lang="nl-NL" smtClean="0"/>
              <a:t>24-11-2025</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C2052BB6-F7AC-4AAF-B480-4BF74C4DC6B2}" type="slidenum">
              <a:rPr lang="nl-NL" smtClean="0"/>
              <a:t>‹nr.›</a:t>
            </a:fld>
            <a:endParaRPr lang="nl-NL"/>
          </a:p>
        </p:txBody>
      </p:sp>
    </p:spTree>
    <p:extLst>
      <p:ext uri="{BB962C8B-B14F-4D97-AF65-F5344CB8AC3E}">
        <p14:creationId xmlns:p14="http://schemas.microsoft.com/office/powerpoint/2010/main" val="2212650710"/>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p:txBody>
          <a:bodyPr anchor="t">
            <a:normAutofit/>
          </a:bodyPr>
          <a:lstStyle>
            <a:lvl1pPr>
              <a:defRPr lang="nl-NL" sz="2800" b="0" kern="1200" dirty="0">
                <a:solidFill>
                  <a:srgbClr val="002060"/>
                </a:solidFill>
                <a:latin typeface="Raleway" panose="020B0503030101060003" pitchFamily="34" charset="0"/>
                <a:ea typeface="+mj-ea"/>
                <a:cs typeface="+mj-cs"/>
              </a:defRPr>
            </a:lvl1pPr>
          </a:lstStyle>
          <a:p>
            <a:r>
              <a:rPr lang="nl-NL" dirty="0"/>
              <a:t>Klik om de stijl te bewerken</a:t>
            </a:r>
          </a:p>
        </p:txBody>
      </p:sp>
      <p:sp>
        <p:nvSpPr>
          <p:cNvPr id="3" name="Tijdelijke aanduiding voor datum 2"/>
          <p:cNvSpPr>
            <a:spLocks noGrp="1"/>
          </p:cNvSpPr>
          <p:nvPr>
            <p:ph type="dt" sz="half" idx="10"/>
          </p:nvPr>
        </p:nvSpPr>
        <p:spPr/>
        <p:txBody>
          <a:bodyPr/>
          <a:lstStyle/>
          <a:p>
            <a:fld id="{19D60815-E163-42F9-8A38-566A3CFDED0D}" type="datetimeFigureOut">
              <a:rPr lang="nl-NL" smtClean="0"/>
              <a:t>24-11-2025</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a:xfrm>
            <a:off x="8610600" y="6356350"/>
            <a:ext cx="881270" cy="365125"/>
          </a:xfrm>
        </p:spPr>
        <p:txBody>
          <a:bodyPr/>
          <a:lstStyle/>
          <a:p>
            <a:fld id="{C2052BB6-F7AC-4AAF-B480-4BF74C4DC6B2}" type="slidenum">
              <a:rPr lang="nl-NL" smtClean="0"/>
              <a:t>‹nr.›</a:t>
            </a:fld>
            <a:endParaRPr lang="nl-NL"/>
          </a:p>
        </p:txBody>
      </p:sp>
      <p:pic>
        <p:nvPicPr>
          <p:cNvPr id="8" name="Afbeelding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V="1">
            <a:off x="3857897" y="842880"/>
            <a:ext cx="3213408" cy="45719"/>
          </a:xfrm>
          <a:prstGeom prst="rect">
            <a:avLst/>
          </a:prstGeom>
        </p:spPr>
      </p:pic>
      <p:pic>
        <p:nvPicPr>
          <p:cNvPr id="9" name="Afbeelding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V="1">
            <a:off x="644489" y="838850"/>
            <a:ext cx="3213408" cy="45719"/>
          </a:xfrm>
          <a:prstGeom prst="rect">
            <a:avLst/>
          </a:prstGeom>
        </p:spPr>
      </p:pic>
      <p:pic>
        <p:nvPicPr>
          <p:cNvPr id="10" name="Afbeelding 9" descr="Afbeelding met tekening, teken&#10;&#10;Automatisch gegenereerde beschrijving">
            <a:extLst>
              <a:ext uri="{FF2B5EF4-FFF2-40B4-BE49-F238E27FC236}">
                <a16:creationId xmlns:a16="http://schemas.microsoft.com/office/drawing/2014/main" id="{6202D57A-642E-F742-ADB9-EAF99FF98B9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27362" y="6261652"/>
            <a:ext cx="2102786" cy="449428"/>
          </a:xfrm>
          <a:prstGeom prst="rect">
            <a:avLst/>
          </a:prstGeom>
        </p:spPr>
      </p:pic>
    </p:spTree>
    <p:extLst>
      <p:ext uri="{BB962C8B-B14F-4D97-AF65-F5344CB8AC3E}">
        <p14:creationId xmlns:p14="http://schemas.microsoft.com/office/powerpoint/2010/main" val="581642616"/>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bg>
      <p:bgRef idx="1001">
        <a:schemeClr val="bg1"/>
      </p:bgRef>
    </p:b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19D60815-E163-42F9-8A38-566A3CFDED0D}" type="datetimeFigureOut">
              <a:rPr lang="nl-NL" smtClean="0"/>
              <a:t>24-11-2025</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a:xfrm>
            <a:off x="8610600" y="6356350"/>
            <a:ext cx="921026" cy="365125"/>
          </a:xfrm>
        </p:spPr>
        <p:txBody>
          <a:bodyPr/>
          <a:lstStyle/>
          <a:p>
            <a:fld id="{C2052BB6-F7AC-4AAF-B480-4BF74C4DC6B2}" type="slidenum">
              <a:rPr lang="nl-NL" smtClean="0"/>
              <a:t>‹nr.›</a:t>
            </a:fld>
            <a:endParaRPr lang="nl-NL"/>
          </a:p>
        </p:txBody>
      </p:sp>
      <p:pic>
        <p:nvPicPr>
          <p:cNvPr id="7" name="Afbeelding 6" descr="Afbeelding met tekening, teken&#10;&#10;Automatisch gegenereerde beschrijving">
            <a:extLst>
              <a:ext uri="{FF2B5EF4-FFF2-40B4-BE49-F238E27FC236}">
                <a16:creationId xmlns:a16="http://schemas.microsoft.com/office/drawing/2014/main" id="{2576432D-C75C-864D-960F-E85328ADB5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7362" y="6261652"/>
            <a:ext cx="2102786" cy="449428"/>
          </a:xfrm>
          <a:prstGeom prst="rect">
            <a:avLst/>
          </a:prstGeom>
        </p:spPr>
      </p:pic>
    </p:spTree>
    <p:extLst>
      <p:ext uri="{BB962C8B-B14F-4D97-AF65-F5344CB8AC3E}">
        <p14:creationId xmlns:p14="http://schemas.microsoft.com/office/powerpoint/2010/main" val="1045691755"/>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p:cNvSpPr>
            <a:spLocks noGrp="1"/>
          </p:cNvSpPr>
          <p:nvPr>
            <p:ph type="dt" sz="half" idx="10"/>
          </p:nvPr>
        </p:nvSpPr>
        <p:spPr/>
        <p:txBody>
          <a:bodyPr/>
          <a:lstStyle/>
          <a:p>
            <a:fld id="{19D60815-E163-42F9-8A38-566A3CFDED0D}" type="datetimeFigureOut">
              <a:rPr lang="nl-NL" smtClean="0"/>
              <a:t>24-11-2025</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C2052BB6-F7AC-4AAF-B480-4BF74C4DC6B2}" type="slidenum">
              <a:rPr lang="nl-NL" smtClean="0"/>
              <a:t>‹nr.›</a:t>
            </a:fld>
            <a:endParaRPr lang="nl-NL"/>
          </a:p>
        </p:txBody>
      </p:sp>
    </p:spTree>
    <p:extLst>
      <p:ext uri="{BB962C8B-B14F-4D97-AF65-F5344CB8AC3E}">
        <p14:creationId xmlns:p14="http://schemas.microsoft.com/office/powerpoint/2010/main" val="1816922268"/>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p:cNvSpPr>
            <a:spLocks noGrp="1"/>
          </p:cNvSpPr>
          <p:nvPr>
            <p:ph type="dt" sz="half" idx="10"/>
          </p:nvPr>
        </p:nvSpPr>
        <p:spPr/>
        <p:txBody>
          <a:bodyPr/>
          <a:lstStyle/>
          <a:p>
            <a:fld id="{19D60815-E163-42F9-8A38-566A3CFDED0D}" type="datetimeFigureOut">
              <a:rPr lang="nl-NL" smtClean="0"/>
              <a:t>24-11-2025</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C2052BB6-F7AC-4AAF-B480-4BF74C4DC6B2}" type="slidenum">
              <a:rPr lang="nl-NL" smtClean="0"/>
              <a:t>‹nr.›</a:t>
            </a:fld>
            <a:endParaRPr lang="nl-NL"/>
          </a:p>
        </p:txBody>
      </p:sp>
    </p:spTree>
    <p:extLst>
      <p:ext uri="{BB962C8B-B14F-4D97-AF65-F5344CB8AC3E}">
        <p14:creationId xmlns:p14="http://schemas.microsoft.com/office/powerpoint/2010/main" val="406007388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D60815-E163-42F9-8A38-566A3CFDED0D}" type="datetimeFigureOut">
              <a:rPr lang="nl-NL" smtClean="0"/>
              <a:t>24-11-2025</a:t>
            </a:fld>
            <a:endParaRPr lang="nl-NL"/>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052BB6-F7AC-4AAF-B480-4BF74C4DC6B2}" type="slidenum">
              <a:rPr lang="nl-NL" smtClean="0"/>
              <a:t>‹nr.›</a:t>
            </a:fld>
            <a:endParaRPr lang="nl-NL"/>
          </a:p>
        </p:txBody>
      </p:sp>
    </p:spTree>
    <p:extLst>
      <p:ext uri="{BB962C8B-B14F-4D97-AF65-F5344CB8AC3E}">
        <p14:creationId xmlns:p14="http://schemas.microsoft.com/office/powerpoint/2010/main" val="241182139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 id="2147483688" r:id="rId19"/>
    <p:sldLayoutId id="2147483689" r:id="rId20"/>
    <p:sldLayoutId id="2147483690" r:id="rId21"/>
    <p:sldLayoutId id="2147483691"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jpeg"/></Relationships>
</file>

<file path=ppt/slides/_rels/slide100.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36.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3.png"/><Relationship Id="rId4" Type="http://schemas.openxmlformats.org/officeDocument/2006/relationships/image" Target="../media/image6.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57.xml"/><Relationship Id="rId1" Type="http://schemas.openxmlformats.org/officeDocument/2006/relationships/slideLayout" Target="../slideLayouts/slideLayout6.xml"/><Relationship Id="rId4" Type="http://schemas.openxmlformats.org/officeDocument/2006/relationships/image" Target="../media/image127.png"/></Relationships>
</file>

<file path=ppt/slides/_rels/slide115.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58.xml"/><Relationship Id="rId1" Type="http://schemas.openxmlformats.org/officeDocument/2006/relationships/slideLayout" Target="../slideLayouts/slideLayout6.xml"/><Relationship Id="rId5" Type="http://schemas.openxmlformats.org/officeDocument/2006/relationships/image" Target="../media/image129.png"/><Relationship Id="rId4" Type="http://schemas.openxmlformats.org/officeDocument/2006/relationships/image" Target="../media/image128.png"/></Relationships>
</file>

<file path=ppt/slides/_rels/slide116.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59.xml"/><Relationship Id="rId1" Type="http://schemas.openxmlformats.org/officeDocument/2006/relationships/slideLayout" Target="../slideLayouts/slideLayout6.xml"/><Relationship Id="rId4" Type="http://schemas.openxmlformats.org/officeDocument/2006/relationships/image" Target="../media/image130.png"/></Relationships>
</file>

<file path=ppt/slides/_rels/slide117.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60.xml"/><Relationship Id="rId1" Type="http://schemas.openxmlformats.org/officeDocument/2006/relationships/slideLayout" Target="../slideLayouts/slideLayout6.xml"/><Relationship Id="rId4" Type="http://schemas.openxmlformats.org/officeDocument/2006/relationships/image" Target="../media/image131.png"/></Relationships>
</file>

<file path=ppt/slides/_rels/slide118.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61.xml"/><Relationship Id="rId1" Type="http://schemas.openxmlformats.org/officeDocument/2006/relationships/slideLayout" Target="../slideLayouts/slideLayout6.xml"/><Relationship Id="rId4" Type="http://schemas.openxmlformats.org/officeDocument/2006/relationships/image" Target="../media/image133.png"/></Relationships>
</file>

<file path=ppt/slides/_rels/slide119.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62.xml"/><Relationship Id="rId1" Type="http://schemas.openxmlformats.org/officeDocument/2006/relationships/slideLayout" Target="../slideLayouts/slideLayout6.xml"/><Relationship Id="rId4" Type="http://schemas.openxmlformats.org/officeDocument/2006/relationships/image" Target="../media/image134.png"/></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6.png"/><Relationship Id="rId4" Type="http://schemas.openxmlformats.org/officeDocument/2006/relationships/image" Target="../media/image34.jpeg"/></Relationships>
</file>

<file path=ppt/slides/_rels/slide120.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36.png"/><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63.xml"/><Relationship Id="rId1" Type="http://schemas.openxmlformats.org/officeDocument/2006/relationships/slideLayout" Target="../slideLayouts/slideLayout6.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114.png"/></Relationships>
</file>

<file path=ppt/slides/_rels/slide124.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6.xml"/></Relationships>
</file>

<file path=ppt/slides/_rels/slide125.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6.xml"/><Relationship Id="rId6" Type="http://schemas.openxmlformats.org/officeDocument/2006/relationships/image" Target="../media/image142.png"/><Relationship Id="rId5" Type="http://schemas.openxmlformats.org/officeDocument/2006/relationships/image" Target="../media/image141.png"/><Relationship Id="rId4" Type="http://schemas.openxmlformats.org/officeDocument/2006/relationships/image" Target="../media/image140.png"/></Relationships>
</file>

<file path=ppt/slides/_rels/slide126.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3.png"/><Relationship Id="rId4" Type="http://schemas.openxmlformats.org/officeDocument/2006/relationships/image" Target="../media/image6.png"/></Relationships>
</file>

<file path=ppt/slides/_rels/slide130.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6.png"/><Relationship Id="rId4" Type="http://schemas.openxmlformats.org/officeDocument/2006/relationships/image" Target="../media/image34.jpeg"/></Relationships>
</file>

<file path=ppt/slides/_rels/slide140.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34.jpeg"/><Relationship Id="rId4" Type="http://schemas.openxmlformats.org/officeDocument/2006/relationships/image" Target="../media/image41.jpeg"/></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33.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49.emf"/><Relationship Id="rId3" Type="http://schemas.openxmlformats.org/officeDocument/2006/relationships/image" Target="../media/image44.emf"/><Relationship Id="rId7" Type="http://schemas.openxmlformats.org/officeDocument/2006/relationships/image" Target="../media/image48.emf"/><Relationship Id="rId2" Type="http://schemas.openxmlformats.org/officeDocument/2006/relationships/image" Target="../media/image43.emf"/><Relationship Id="rId1" Type="http://schemas.openxmlformats.org/officeDocument/2006/relationships/slideLayout" Target="../slideLayouts/slideLayout7.xml"/><Relationship Id="rId6" Type="http://schemas.openxmlformats.org/officeDocument/2006/relationships/image" Target="../media/image47.emf"/><Relationship Id="rId5" Type="http://schemas.openxmlformats.org/officeDocument/2006/relationships/image" Target="../media/image46.emf"/><Relationship Id="rId4" Type="http://schemas.openxmlformats.org/officeDocument/2006/relationships/image" Target="../media/image45.emf"/></Relationships>
</file>

<file path=ppt/slides/_rels/slide21.xml.rels><?xml version="1.0" encoding="UTF-8" standalone="yes"?>
<Relationships xmlns="http://schemas.openxmlformats.org/package/2006/relationships"><Relationship Id="rId8" Type="http://schemas.openxmlformats.org/officeDocument/2006/relationships/image" Target="../media/image56.emf"/><Relationship Id="rId3" Type="http://schemas.openxmlformats.org/officeDocument/2006/relationships/image" Target="../media/image51.emf"/><Relationship Id="rId7" Type="http://schemas.openxmlformats.org/officeDocument/2006/relationships/image" Target="../media/image55.emf"/><Relationship Id="rId2" Type="http://schemas.openxmlformats.org/officeDocument/2006/relationships/image" Target="../media/image50.emf"/><Relationship Id="rId1" Type="http://schemas.openxmlformats.org/officeDocument/2006/relationships/slideLayout" Target="../slideLayouts/slideLayout7.xml"/><Relationship Id="rId6" Type="http://schemas.openxmlformats.org/officeDocument/2006/relationships/image" Target="../media/image54.emf"/><Relationship Id="rId5" Type="http://schemas.openxmlformats.org/officeDocument/2006/relationships/image" Target="../media/image53.emf"/><Relationship Id="rId4" Type="http://schemas.openxmlformats.org/officeDocument/2006/relationships/image" Target="../media/image52.emf"/></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png"/></Relationships>
</file>

<file path=ppt/slides/_rels/slide29.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7.png"/><Relationship Id="rId7" Type="http://schemas.openxmlformats.org/officeDocument/2006/relationships/image" Target="../media/image63.png"/><Relationship Id="rId2"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6.png"/><Relationship Id="rId2" Type="http://schemas.openxmlformats.org/officeDocument/2006/relationships/image" Target="../media/image68.png"/><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 Id="rId9" Type="http://schemas.openxmlformats.org/officeDocument/2006/relationships/image" Target="../media/image65.png"/></Relationships>
</file>

<file path=ppt/slides/_rels/slide31.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3.png"/><Relationship Id="rId4" Type="http://schemas.openxmlformats.org/officeDocument/2006/relationships/image" Target="../media/image62.png"/></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3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73.png"/><Relationship Id="rId4" Type="http://schemas.openxmlformats.org/officeDocument/2006/relationships/image" Target="../media/image72.png"/></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4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slide" Target="slide13.xml"/><Relationship Id="rId5" Type="http://schemas.openxmlformats.org/officeDocument/2006/relationships/slide" Target="slide69.xml"/><Relationship Id="rId4" Type="http://schemas.openxmlformats.org/officeDocument/2006/relationships/slide" Target="slide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slide" Target="slide69.xml"/><Relationship Id="rId4" Type="http://schemas.openxmlformats.org/officeDocument/2006/relationships/slide" Target="slide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3.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6.png"/><Relationship Id="rId7" Type="http://schemas.openxmlformats.org/officeDocument/2006/relationships/diagramColors" Target="../diagrams/colors1.xml"/><Relationship Id="rId2" Type="http://schemas.openxmlformats.org/officeDocument/2006/relationships/image" Target="../media/image15.jp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18.gif"/><Relationship Id="rId4" Type="http://schemas.openxmlformats.org/officeDocument/2006/relationships/diagramData" Target="../diagrams/data1.xml"/><Relationship Id="rId9" Type="http://schemas.openxmlformats.org/officeDocument/2006/relationships/image" Target="../media/image17.png"/></Relationships>
</file>

<file path=ppt/slides/_rels/slide6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34.jpeg"/><Relationship Id="rId4" Type="http://schemas.openxmlformats.org/officeDocument/2006/relationships/image" Target="../media/image81.png"/></Relationships>
</file>

<file path=ppt/slides/_rels/slide6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84.jpeg"/><Relationship Id="rId5" Type="http://schemas.openxmlformats.org/officeDocument/2006/relationships/image" Target="../media/image83.png"/><Relationship Id="rId4" Type="http://schemas.openxmlformats.org/officeDocument/2006/relationships/image" Target="../media/image80.png"/></Relationships>
</file>

<file path=ppt/slides/_rels/slide6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86.jpeg"/><Relationship Id="rId5" Type="http://schemas.openxmlformats.org/officeDocument/2006/relationships/image" Target="../media/image85.png"/><Relationship Id="rId4" Type="http://schemas.openxmlformats.org/officeDocument/2006/relationships/image" Target="../media/image80.png"/></Relationships>
</file>

<file path=ppt/slides/_rels/slide6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88.jpeg"/><Relationship Id="rId5" Type="http://schemas.openxmlformats.org/officeDocument/2006/relationships/image" Target="../media/image87.png"/><Relationship Id="rId4" Type="http://schemas.openxmlformats.org/officeDocument/2006/relationships/image" Target="../media/image80.png"/></Relationships>
</file>

<file path=ppt/slides/_rels/slide64.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34.jpeg"/></Relationships>
</file>

<file path=ppt/slides/_rels/slide6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93.jpeg"/><Relationship Id="rId5" Type="http://schemas.openxmlformats.org/officeDocument/2006/relationships/image" Target="../media/image92.png"/><Relationship Id="rId4" Type="http://schemas.openxmlformats.org/officeDocument/2006/relationships/image" Target="../media/image80.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s/_rels/slide6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7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42.xml"/><Relationship Id="rId1" Type="http://schemas.openxmlformats.org/officeDocument/2006/relationships/slideLayout" Target="../slideLayouts/slideLayout6.xml"/><Relationship Id="rId4" Type="http://schemas.openxmlformats.org/officeDocument/2006/relationships/image" Target="../media/image98.png"/></Relationships>
</file>

<file path=ppt/slides/_rels/slide7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44.xml"/><Relationship Id="rId1" Type="http://schemas.openxmlformats.org/officeDocument/2006/relationships/slideLayout" Target="../slideLayouts/slideLayout6.xml"/><Relationship Id="rId4" Type="http://schemas.openxmlformats.org/officeDocument/2006/relationships/image" Target="../media/image101.png"/></Relationships>
</file>

<file path=ppt/slides/_rels/slide8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48.xml"/><Relationship Id="rId1" Type="http://schemas.openxmlformats.org/officeDocument/2006/relationships/slideLayout" Target="../slideLayouts/slideLayout6.xml"/><Relationship Id="rId5" Type="http://schemas.openxmlformats.org/officeDocument/2006/relationships/image" Target="../media/image105.png"/><Relationship Id="rId4" Type="http://schemas.openxmlformats.org/officeDocument/2006/relationships/image" Target="../media/image104.png"/></Relationships>
</file>

<file path=ppt/slides/_rels/slide8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49.xml"/><Relationship Id="rId1" Type="http://schemas.openxmlformats.org/officeDocument/2006/relationships/slideLayout" Target="../slideLayouts/slideLayout6.xml"/><Relationship Id="rId5" Type="http://schemas.openxmlformats.org/officeDocument/2006/relationships/image" Target="../media/image108.png"/><Relationship Id="rId4" Type="http://schemas.openxmlformats.org/officeDocument/2006/relationships/image" Target="../media/image107.png"/></Relationships>
</file>

<file path=ppt/slides/_rels/slide87.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50.xml"/><Relationship Id="rId1" Type="http://schemas.openxmlformats.org/officeDocument/2006/relationships/slideLayout" Target="../slideLayouts/slideLayout6.xml"/><Relationship Id="rId5" Type="http://schemas.openxmlformats.org/officeDocument/2006/relationships/image" Target="../media/image111.png"/><Relationship Id="rId4" Type="http://schemas.openxmlformats.org/officeDocument/2006/relationships/image" Target="../media/image110.pn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s/_rels/slide90.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52.xml"/><Relationship Id="rId1" Type="http://schemas.openxmlformats.org/officeDocument/2006/relationships/slideLayout" Target="../slideLayouts/slideLayout6.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114.png"/></Relationships>
</file>

<file path=ppt/slides/_rels/slide92.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53.xml"/><Relationship Id="rId1" Type="http://schemas.openxmlformats.org/officeDocument/2006/relationships/slideLayout" Target="../slideLayouts/slideLayout6.xml"/><Relationship Id="rId4" Type="http://schemas.microsoft.com/office/2007/relationships/hdphoto" Target="../media/hdphoto1.wdp"/></Relationships>
</file>

<file path=ppt/slides/_rels/slide93.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54.xml"/><Relationship Id="rId1" Type="http://schemas.openxmlformats.org/officeDocument/2006/relationships/slideLayout" Target="../slideLayouts/slideLayout6.xml"/><Relationship Id="rId4" Type="http://schemas.openxmlformats.org/officeDocument/2006/relationships/image" Target="../media/image119.jpeg"/></Relationships>
</file>

<file path=ppt/slides/_rels/slide94.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20.png"/><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20.png"/><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Afbeelding 6" descr="Afbeelding met tekst, clipart, tekening, zoogdier&#10;&#10;Door AI gegenereerde inhoud is mogelijk onjuist.">
            <a:extLst>
              <a:ext uri="{FF2B5EF4-FFF2-40B4-BE49-F238E27FC236}">
                <a16:creationId xmlns:a16="http://schemas.microsoft.com/office/drawing/2014/main" id="{55CD8C4B-4C7D-D4BC-91EF-B6760DA224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063502" cy="2063502"/>
          </a:xfrm>
          <a:prstGeom prst="rect">
            <a:avLst/>
          </a:prstGeom>
        </p:spPr>
      </p:pic>
      <p:sp>
        <p:nvSpPr>
          <p:cNvPr id="6" name="Titel 1"/>
          <p:cNvSpPr txBox="1">
            <a:spLocks/>
          </p:cNvSpPr>
          <p:nvPr/>
        </p:nvSpPr>
        <p:spPr>
          <a:xfrm>
            <a:off x="2208213" y="2205039"/>
            <a:ext cx="7772400" cy="1470025"/>
          </a:xfrm>
          <a:prstGeom prst="rect">
            <a:avLst/>
          </a:prstGeom>
        </p:spPr>
        <p:txBody>
          <a:bodyPr anchor="ctr"/>
          <a:lstStyle/>
          <a:p>
            <a:pPr algn="ctr">
              <a:defRPr/>
            </a:pPr>
            <a:endParaRPr lang="nl-NL" sz="4800" b="1" dirty="0">
              <a:solidFill>
                <a:schemeClr val="bg1"/>
              </a:solidFill>
              <a:latin typeface="+mj-lt"/>
              <a:ea typeface="+mj-ea"/>
              <a:cs typeface="+mj-cs"/>
            </a:endParaRPr>
          </a:p>
        </p:txBody>
      </p:sp>
      <p:sp>
        <p:nvSpPr>
          <p:cNvPr id="19459" name="Titel 11"/>
          <p:cNvSpPr>
            <a:spLocks noGrp="1"/>
          </p:cNvSpPr>
          <p:nvPr>
            <p:ph type="title"/>
          </p:nvPr>
        </p:nvSpPr>
        <p:spPr>
          <a:xfrm>
            <a:off x="836613" y="2010127"/>
            <a:ext cx="10515600" cy="2852737"/>
          </a:xfrm>
        </p:spPr>
        <p:txBody>
          <a:bodyPr>
            <a:normAutofit/>
          </a:bodyPr>
          <a:lstStyle/>
          <a:p>
            <a:pPr algn="ctr" eaLnBrk="1" hangingPunct="1"/>
            <a:r>
              <a:rPr lang="en-GB" sz="4800" dirty="0">
                <a:solidFill>
                  <a:schemeClr val="accent5">
                    <a:lumMod val="50000"/>
                  </a:schemeClr>
                </a:solidFill>
                <a:latin typeface="Raleway" panose="020B0503030101060003" pitchFamily="34" charset="0"/>
              </a:rPr>
              <a:t>Millennium Print Group </a:t>
            </a:r>
          </a:p>
        </p:txBody>
      </p:sp>
      <p:pic>
        <p:nvPicPr>
          <p:cNvPr id="4" name="Afbeelding 3" descr="Afbeelding met tekening, teken&#10;&#10;Automatisch gegenereerde beschrijving">
            <a:extLst>
              <a:ext uri="{FF2B5EF4-FFF2-40B4-BE49-F238E27FC236}">
                <a16:creationId xmlns:a16="http://schemas.microsoft.com/office/drawing/2014/main" id="{2B670917-F2A2-EC45-8B56-0B92ED1D504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20101" y="1171326"/>
            <a:ext cx="8348624" cy="1784352"/>
          </a:xfrm>
          <a:prstGeom prst="rect">
            <a:avLst/>
          </a:prstGeom>
        </p:spPr>
      </p:pic>
      <p:pic>
        <p:nvPicPr>
          <p:cNvPr id="3" name="Afbeelding 2" descr="Afbeelding met Lettertype, tekst, Graphics, grafische vormgeving&#10;&#10;Door AI gegenereerde inhoud is mogelijk onjuist.">
            <a:extLst>
              <a:ext uri="{FF2B5EF4-FFF2-40B4-BE49-F238E27FC236}">
                <a16:creationId xmlns:a16="http://schemas.microsoft.com/office/drawing/2014/main" id="{44FCF289-99F6-F7D5-F72A-BE6EA70235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81898" y="5057776"/>
            <a:ext cx="3568731" cy="949479"/>
          </a:xfrm>
          <a:prstGeom prst="rect">
            <a:avLst/>
          </a:prstGeom>
        </p:spPr>
      </p:pic>
    </p:spTree>
    <p:extLst>
      <p:ext uri="{BB962C8B-B14F-4D97-AF65-F5344CB8AC3E}">
        <p14:creationId xmlns:p14="http://schemas.microsoft.com/office/powerpoint/2010/main" val="9352272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2140208" y="15652"/>
            <a:ext cx="5940152" cy="1383764"/>
          </a:xfrm>
          <a:prstGeom prst="rect">
            <a:avLst/>
          </a:prstGeom>
        </p:spPr>
        <p:txBody>
          <a:bodyPr anchor="ctr">
            <a:normAutofit/>
          </a:bodyPr>
          <a:lstStyle/>
          <a:p>
            <a:pPr algn="ctr">
              <a:defRPr/>
            </a:pPr>
            <a:r>
              <a:rPr lang="en-GB" sz="3200" b="1">
                <a:solidFill>
                  <a:srgbClr val="7030A0"/>
                </a:solidFill>
                <a:latin typeface="Raleway SemiBold" panose="020B0703030101060003" pitchFamily="34" charset="0"/>
                <a:ea typeface="+mj-ea"/>
                <a:cs typeface="+mj-cs"/>
              </a:rPr>
              <a:t>Stability &amp; Trust</a:t>
            </a:r>
            <a:br>
              <a:rPr lang="en-GB" sz="3200" b="1">
                <a:solidFill>
                  <a:srgbClr val="7030A0"/>
                </a:solidFill>
                <a:latin typeface="Raleway SemiBold" panose="020B0703030101060003" pitchFamily="34" charset="0"/>
                <a:ea typeface="+mj-ea"/>
                <a:cs typeface="+mj-cs"/>
              </a:rPr>
            </a:br>
            <a:r>
              <a:rPr lang="en-GB" sz="2400" b="1" i="1">
                <a:solidFill>
                  <a:srgbClr val="13044C"/>
                </a:solidFill>
                <a:latin typeface="Raleway SemiBold" panose="020B0703030101060003" pitchFamily="34" charset="0"/>
              </a:rPr>
              <a:t>Together we look after each other</a:t>
            </a:r>
          </a:p>
        </p:txBody>
      </p:sp>
      <p:sp>
        <p:nvSpPr>
          <p:cNvPr id="14" name="Rectangle 8"/>
          <p:cNvSpPr>
            <a:spLocks noChangeArrowheads="1"/>
          </p:cNvSpPr>
          <p:nvPr/>
        </p:nvSpPr>
        <p:spPr bwMode="auto">
          <a:xfrm>
            <a:off x="678157" y="1949431"/>
            <a:ext cx="7447271" cy="2301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342900" indent="-342900">
              <a:spcBef>
                <a:spcPct val="20000"/>
              </a:spcBef>
              <a:buBlip>
                <a:blip r:embed="rId3"/>
              </a:buBlip>
            </a:pPr>
            <a:r>
              <a:rPr lang="en-GB" sz="2000">
                <a:solidFill>
                  <a:srgbClr val="002060"/>
                </a:solidFill>
                <a:latin typeface="Raleway" panose="020B0503030101060003" pitchFamily="34" charset="0"/>
              </a:rPr>
              <a:t>Submits to the wishes of executives</a:t>
            </a:r>
          </a:p>
          <a:p>
            <a:pPr marL="342900" indent="-342900">
              <a:spcBef>
                <a:spcPct val="20000"/>
              </a:spcBef>
              <a:buBlip>
                <a:blip r:embed="rId3"/>
              </a:buBlip>
            </a:pPr>
            <a:r>
              <a:rPr lang="en-GB" sz="2000">
                <a:solidFill>
                  <a:srgbClr val="002060"/>
                </a:solidFill>
                <a:latin typeface="Raleway" panose="020B0503030101060003" pitchFamily="34" charset="0"/>
              </a:rPr>
              <a:t>Cares for tradition, protects old values</a:t>
            </a:r>
          </a:p>
          <a:p>
            <a:pPr marL="342900" indent="-342900">
              <a:spcBef>
                <a:spcPct val="20000"/>
              </a:spcBef>
              <a:buBlip>
                <a:blip r:embed="rId3"/>
              </a:buBlip>
            </a:pPr>
            <a:r>
              <a:rPr lang="en-GB" sz="2000">
                <a:solidFill>
                  <a:srgbClr val="002060"/>
                </a:solidFill>
                <a:latin typeface="Raleway" panose="020B0503030101060003" pitchFamily="34" charset="0"/>
              </a:rPr>
              <a:t>Upholds recurring rituals and customs</a:t>
            </a:r>
          </a:p>
          <a:p>
            <a:pPr marL="342900" indent="-342900">
              <a:spcBef>
                <a:spcPct val="20000"/>
              </a:spcBef>
              <a:buBlip>
                <a:blip r:embed="rId3"/>
              </a:buBlip>
            </a:pPr>
            <a:r>
              <a:rPr lang="en-GB" sz="2000">
                <a:solidFill>
                  <a:srgbClr val="002060"/>
                </a:solidFill>
                <a:latin typeface="Raleway" panose="020B0503030101060003" pitchFamily="34" charset="0"/>
              </a:rPr>
              <a:t>Prevents unsafe situations</a:t>
            </a:r>
          </a:p>
          <a:p>
            <a:pPr marL="342900" indent="-342900">
              <a:spcBef>
                <a:spcPct val="20000"/>
              </a:spcBef>
              <a:buBlip>
                <a:blip r:embed="rId3"/>
              </a:buBlip>
            </a:pPr>
            <a:r>
              <a:rPr lang="en-GB" sz="2000">
                <a:solidFill>
                  <a:srgbClr val="002060"/>
                </a:solidFill>
                <a:latin typeface="Raleway" panose="020B0503030101060003" pitchFamily="34" charset="0"/>
              </a:rPr>
              <a:t>The individual is always subordinate to the whole</a:t>
            </a:r>
          </a:p>
        </p:txBody>
      </p:sp>
      <p:pic>
        <p:nvPicPr>
          <p:cNvPr id="6" name="Afbeelding 5" descr="Afbeeldingsresultaat voor afbeeldingen paus">
            <a:extLst>
              <a:ext uri="{FF2B5EF4-FFF2-40B4-BE49-F238E27FC236}">
                <a16:creationId xmlns:a16="http://schemas.microsoft.com/office/drawing/2014/main" id="{3A11BE52-25D8-452F-836D-D86B0303410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61274" y="208269"/>
            <a:ext cx="3492406" cy="1961430"/>
          </a:xfrm>
          <a:prstGeom prst="rect">
            <a:avLst/>
          </a:prstGeom>
          <a:noFill/>
          <a:ln>
            <a:noFill/>
          </a:ln>
        </p:spPr>
      </p:pic>
      <p:sp>
        <p:nvSpPr>
          <p:cNvPr id="8" name="Tijdelijke aanduiding voor inhoud 8">
            <a:extLst>
              <a:ext uri="{FF2B5EF4-FFF2-40B4-BE49-F238E27FC236}">
                <a16:creationId xmlns:a16="http://schemas.microsoft.com/office/drawing/2014/main" id="{F3357F55-30D5-4F42-A16D-0BF260063B65}"/>
              </a:ext>
            </a:extLst>
          </p:cNvPr>
          <p:cNvSpPr txBox="1">
            <a:spLocks/>
          </p:cNvSpPr>
          <p:nvPr/>
        </p:nvSpPr>
        <p:spPr>
          <a:xfrm>
            <a:off x="400365" y="4475294"/>
            <a:ext cx="11391270" cy="2174437"/>
          </a:xfrm>
          <a:prstGeom prst="rect">
            <a:avLst/>
          </a:prstGeom>
          <a:noFill/>
          <a:ln>
            <a:noFill/>
          </a:ln>
        </p:spPr>
        <p:txBody>
          <a:bodyPr/>
          <a:lstStyle>
            <a:defPPr>
              <a:defRPr lang="nl-NL"/>
            </a:defPPr>
            <a:lvl1pPr marL="342900" indent="-342900">
              <a:spcBef>
                <a:spcPct val="20000"/>
              </a:spcBef>
              <a:buBlip>
                <a:blip r:embed="rId3"/>
              </a:buBlip>
              <a:defRPr sz="2400">
                <a:solidFill>
                  <a:srgbClr val="002060"/>
                </a:solidFill>
                <a:latin typeface="Raleway" panose="020B0503030101060003" pitchFamily="34" charset="0"/>
              </a:defRPr>
            </a:lvl1pPr>
            <a:lvl2pPr marL="685800" indent="-228600" algn="l" defTabSz="914400" rtl="0" eaLnBrk="1" latinLnBrk="0" hangingPunct="1">
              <a:lnSpc>
                <a:spcPct val="90000"/>
              </a:lnSpc>
              <a:spcBef>
                <a:spcPts val="500"/>
              </a:spcBef>
              <a:buFontTx/>
              <a:buBlip>
                <a:blip r:embed="rId5"/>
              </a:buBlip>
              <a:defRPr sz="2400" kern="1200">
                <a:solidFill>
                  <a:srgbClr val="0000FF"/>
                </a:solidFill>
                <a:latin typeface="Raleway" panose="020B0003030101060003" pitchFamily="34" charset="0"/>
                <a:ea typeface="+mn-ea"/>
                <a:cs typeface="+mn-cs"/>
              </a:defRPr>
            </a:lvl2pPr>
            <a:lvl3pPr marL="1143000" indent="-228600" algn="l" defTabSz="914400" rtl="0" eaLnBrk="1" latinLnBrk="0" hangingPunct="1">
              <a:lnSpc>
                <a:spcPct val="90000"/>
              </a:lnSpc>
              <a:spcBef>
                <a:spcPts val="500"/>
              </a:spcBef>
              <a:buFontTx/>
              <a:buBlip>
                <a:blip r:embed="rId5"/>
              </a:buBlip>
              <a:defRPr sz="2000" kern="1200">
                <a:solidFill>
                  <a:srgbClr val="0000FF"/>
                </a:solidFill>
                <a:latin typeface="Raleway" panose="020B00030301010600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FF"/>
                </a:solidFill>
                <a:latin typeface="Raleway" panose="020B00030301010600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FF"/>
                </a:solidFill>
                <a:latin typeface="Raleway" panose="020B00030301010600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a:t>Strength</a:t>
            </a:r>
          </a:p>
          <a:p>
            <a:pPr marL="0" indent="0">
              <a:buNone/>
            </a:pPr>
            <a:r>
              <a:rPr lang="en-GB" sz="2000"/>
              <a:t>can bind people together, creates close relationships, understands deeper values of human togetherness, has a sense of traditions and historical values</a:t>
            </a:r>
          </a:p>
          <a:p>
            <a:pPr marL="0" indent="0">
              <a:buNone/>
            </a:pPr>
            <a:r>
              <a:rPr lang="en-GB" sz="2000" b="1"/>
              <a:t>Weakness</a:t>
            </a:r>
          </a:p>
          <a:p>
            <a:pPr marL="0" indent="0">
              <a:buNone/>
            </a:pPr>
            <a:r>
              <a:rPr lang="en-GB" sz="2000"/>
              <a:t>difficulty with rapidly changing work environment and change, often gives more loyalty to group and supervisor than received, sacrifices himself, to his own detriment </a:t>
            </a:r>
          </a:p>
        </p:txBody>
      </p:sp>
      <p:sp>
        <p:nvSpPr>
          <p:cNvPr id="10" name="Rechthoek 9">
            <a:extLst>
              <a:ext uri="{FF2B5EF4-FFF2-40B4-BE49-F238E27FC236}">
                <a16:creationId xmlns:a16="http://schemas.microsoft.com/office/drawing/2014/main" id="{D8AA0FC3-F005-D645-AADD-28ABFD6FD17D}"/>
              </a:ext>
            </a:extLst>
          </p:cNvPr>
          <p:cNvSpPr/>
          <p:nvPr/>
        </p:nvSpPr>
        <p:spPr>
          <a:xfrm>
            <a:off x="238320" y="208269"/>
            <a:ext cx="1566042" cy="641131"/>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rgbClr val="7030A0"/>
                </a:solidFill>
                <a:latin typeface="Raleway" panose="020B0503030101060003" pitchFamily="34" charset="77"/>
              </a:rPr>
              <a:t>PURPLE</a:t>
            </a:r>
          </a:p>
        </p:txBody>
      </p:sp>
    </p:spTree>
    <p:extLst>
      <p:ext uri="{BB962C8B-B14F-4D97-AF65-F5344CB8AC3E}">
        <p14:creationId xmlns:p14="http://schemas.microsoft.com/office/powerpoint/2010/main" val="307848385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el 8"/>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3000" dirty="0" err="1">
                <a:solidFill>
                  <a:srgbClr val="002060"/>
                </a:solidFill>
                <a:latin typeface="Raleway" panose="020B0503030101060003" pitchFamily="34" charset="0"/>
              </a:rPr>
              <a:t>TeamScan</a:t>
            </a:r>
            <a:r>
              <a:rPr lang="nl-NL" sz="3000" dirty="0">
                <a:solidFill>
                  <a:srgbClr val="002060"/>
                </a:solidFill>
                <a:latin typeface="Raleway" panose="020B0503030101060003" pitchFamily="34" charset="0"/>
              </a:rPr>
              <a:t> building </a:t>
            </a:r>
            <a:r>
              <a:rPr lang="nl-NL" sz="3000" dirty="0" err="1">
                <a:solidFill>
                  <a:srgbClr val="002060"/>
                </a:solidFill>
                <a:latin typeface="Raleway" panose="020B0503030101060003" pitchFamily="34" charset="0"/>
              </a:rPr>
              <a:t>blocks</a:t>
            </a:r>
            <a:endParaRPr lang="nl-NL" sz="3000" dirty="0">
              <a:solidFill>
                <a:srgbClr val="002060"/>
              </a:solidFill>
              <a:latin typeface="Raleway" panose="020B0503030101060003" pitchFamily="34" charset="0"/>
            </a:endParaRPr>
          </a:p>
        </p:txBody>
      </p:sp>
      <p:pic>
        <p:nvPicPr>
          <p:cNvPr id="3" name="Afbeelding 2" descr="Afbeelding met schermafbeelding, tekst&#10;&#10;Automatisch gegenereerde beschrijving">
            <a:extLst>
              <a:ext uri="{FF2B5EF4-FFF2-40B4-BE49-F238E27FC236}">
                <a16:creationId xmlns:a16="http://schemas.microsoft.com/office/drawing/2014/main" id="{99988BB6-0014-4FEF-8A7E-81559B05C6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491" y="873895"/>
            <a:ext cx="10449017" cy="5877572"/>
          </a:xfrm>
          <a:prstGeom prst="rect">
            <a:avLst/>
          </a:prstGeom>
        </p:spPr>
      </p:pic>
    </p:spTree>
    <p:extLst>
      <p:ext uri="{BB962C8B-B14F-4D97-AF65-F5344CB8AC3E}">
        <p14:creationId xmlns:p14="http://schemas.microsoft.com/office/powerpoint/2010/main" val="18721679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25022494-D26A-4EAC-BADE-D0FC96EEB65D}"/>
              </a:ext>
            </a:extLst>
          </p:cNvPr>
          <p:cNvPicPr>
            <a:picLocks noChangeAspect="1"/>
          </p:cNvPicPr>
          <p:nvPr/>
        </p:nvPicPr>
        <p:blipFill rotWithShape="1">
          <a:blip r:embed="rId3"/>
          <a:srcRect l="26068" t="25631" r="27403" b="9904"/>
          <a:stretch/>
        </p:blipFill>
        <p:spPr>
          <a:xfrm>
            <a:off x="2645546" y="1027905"/>
            <a:ext cx="6826928" cy="5320517"/>
          </a:xfrm>
          <a:prstGeom prst="rect">
            <a:avLst/>
          </a:prstGeom>
        </p:spPr>
      </p:pic>
      <p:sp>
        <p:nvSpPr>
          <p:cNvPr id="2" name="Titel 1"/>
          <p:cNvSpPr>
            <a:spLocks noGrp="1"/>
          </p:cNvSpPr>
          <p:nvPr>
            <p:ph type="title"/>
          </p:nvPr>
        </p:nvSpPr>
        <p:spPr/>
        <p:txBody>
          <a:bodyPr anchor="t"/>
          <a:lstStyle/>
          <a:p>
            <a:r>
              <a:rPr lang="nl-NL" sz="3000" dirty="0" err="1">
                <a:latin typeface="Raleway" panose="020B0503030101060003" pitchFamily="34" charset="0"/>
              </a:rPr>
              <a:t>TeamScan</a:t>
            </a:r>
            <a:r>
              <a:rPr lang="nl-NL" sz="3000" dirty="0">
                <a:latin typeface="Raleway" panose="020B0503030101060003" pitchFamily="34" charset="0"/>
              </a:rPr>
              <a:t> results </a:t>
            </a:r>
          </a:p>
        </p:txBody>
      </p:sp>
    </p:spTree>
    <p:extLst>
      <p:ext uri="{BB962C8B-B14F-4D97-AF65-F5344CB8AC3E}">
        <p14:creationId xmlns:p14="http://schemas.microsoft.com/office/powerpoint/2010/main" val="131803235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84EDFC-ADAA-408A-B45E-29068B29B860}"/>
              </a:ext>
            </a:extLst>
          </p:cNvPr>
          <p:cNvSpPr>
            <a:spLocks noGrp="1"/>
          </p:cNvSpPr>
          <p:nvPr>
            <p:ph type="title"/>
          </p:nvPr>
        </p:nvSpPr>
        <p:spPr/>
        <p:txBody>
          <a:bodyPr>
            <a:normAutofit/>
          </a:bodyPr>
          <a:lstStyle/>
          <a:p>
            <a:r>
              <a:rPr lang="nl-NL" sz="3600" dirty="0"/>
              <a:t>TeamScan </a:t>
            </a:r>
            <a:r>
              <a:rPr lang="nl-NL" sz="3600" dirty="0" err="1"/>
              <a:t>results</a:t>
            </a:r>
            <a:br>
              <a:rPr lang="nl-NL" sz="3600" dirty="0"/>
            </a:br>
            <a:endParaRPr lang="nl-NL" sz="3600" dirty="0"/>
          </a:p>
        </p:txBody>
      </p:sp>
      <p:sp>
        <p:nvSpPr>
          <p:cNvPr id="4" name="Text Box 15">
            <a:extLst>
              <a:ext uri="{FF2B5EF4-FFF2-40B4-BE49-F238E27FC236}">
                <a16:creationId xmlns:a16="http://schemas.microsoft.com/office/drawing/2014/main" id="{A31EEE2E-ED58-41D1-B621-66DF4D5AF109}"/>
              </a:ext>
            </a:extLst>
          </p:cNvPr>
          <p:cNvSpPr txBox="1">
            <a:spLocks noChangeArrowheads="1"/>
          </p:cNvSpPr>
          <p:nvPr/>
        </p:nvSpPr>
        <p:spPr bwMode="auto">
          <a:xfrm>
            <a:off x="1559502" y="1377595"/>
            <a:ext cx="3934938" cy="553998"/>
          </a:xfrm>
          <a:prstGeom prst="rect">
            <a:avLst/>
          </a:prstGeom>
          <a:noFill/>
          <a:ln w="9525">
            <a:noFill/>
            <a:miter lim="800000"/>
            <a:headEnd/>
            <a:tailEnd/>
          </a:ln>
        </p:spPr>
        <p:txBody>
          <a:bodyPr wrap="square">
            <a:spAutoFit/>
          </a:bodyPr>
          <a:lstStyle/>
          <a:p>
            <a:pPr algn="ctr">
              <a:lnSpc>
                <a:spcPct val="150000"/>
              </a:lnSpc>
            </a:pPr>
            <a:r>
              <a:rPr lang="nl-NL" sz="2000" b="1" dirty="0">
                <a:solidFill>
                  <a:srgbClr val="000066"/>
                </a:solidFill>
                <a:latin typeface="Raleway" panose="020B0503030101060003" pitchFamily="34" charset="0"/>
              </a:rPr>
              <a:t>Team A - </a:t>
            </a:r>
            <a:r>
              <a:rPr lang="nl-NL" sz="2000" b="1" dirty="0" err="1">
                <a:solidFill>
                  <a:srgbClr val="000066"/>
                </a:solidFill>
                <a:latin typeface="Raleway" panose="020B0503030101060003" pitchFamily="34" charset="0"/>
              </a:rPr>
              <a:t>now</a:t>
            </a:r>
            <a:endParaRPr lang="nl-NL" sz="2000" b="1" dirty="0">
              <a:solidFill>
                <a:srgbClr val="000066"/>
              </a:solidFill>
              <a:latin typeface="Raleway" panose="020B0503030101060003" pitchFamily="34" charset="0"/>
            </a:endParaRPr>
          </a:p>
        </p:txBody>
      </p:sp>
      <p:sp>
        <p:nvSpPr>
          <p:cNvPr id="5" name="Text Box 15">
            <a:extLst>
              <a:ext uri="{FF2B5EF4-FFF2-40B4-BE49-F238E27FC236}">
                <a16:creationId xmlns:a16="http://schemas.microsoft.com/office/drawing/2014/main" id="{CC425DDA-C5A5-43D1-AAFB-82A3A606C075}"/>
              </a:ext>
            </a:extLst>
          </p:cNvPr>
          <p:cNvSpPr txBox="1">
            <a:spLocks noChangeArrowheads="1"/>
          </p:cNvSpPr>
          <p:nvPr/>
        </p:nvSpPr>
        <p:spPr bwMode="auto">
          <a:xfrm>
            <a:off x="6614874" y="1377595"/>
            <a:ext cx="3934938" cy="499945"/>
          </a:xfrm>
          <a:prstGeom prst="rect">
            <a:avLst/>
          </a:prstGeom>
          <a:noFill/>
          <a:ln w="9525">
            <a:noFill/>
            <a:miter lim="800000"/>
            <a:headEnd/>
            <a:tailEnd/>
          </a:ln>
        </p:spPr>
        <p:txBody>
          <a:bodyPr wrap="square">
            <a:spAutoFit/>
          </a:bodyPr>
          <a:lstStyle/>
          <a:p>
            <a:pPr algn="ctr">
              <a:lnSpc>
                <a:spcPct val="150000"/>
              </a:lnSpc>
            </a:pPr>
            <a:r>
              <a:rPr lang="nl-NL" sz="2000" b="1" dirty="0">
                <a:solidFill>
                  <a:srgbClr val="000066"/>
                </a:solidFill>
                <a:latin typeface="Raleway" panose="020B0503030101060003" pitchFamily="34" charset="0"/>
              </a:rPr>
              <a:t>Team A – in 1 </a:t>
            </a:r>
            <a:r>
              <a:rPr lang="nl-NL" sz="2000" b="1" dirty="0" err="1">
                <a:solidFill>
                  <a:srgbClr val="000066"/>
                </a:solidFill>
                <a:latin typeface="Raleway" panose="020B0503030101060003" pitchFamily="34" charset="0"/>
              </a:rPr>
              <a:t>year</a:t>
            </a:r>
            <a:endParaRPr lang="nl-NL" sz="2000" b="1" dirty="0">
              <a:solidFill>
                <a:srgbClr val="000066"/>
              </a:solidFill>
              <a:latin typeface="Raleway" panose="020B0503030101060003" pitchFamily="34" charset="0"/>
            </a:endParaRPr>
          </a:p>
        </p:txBody>
      </p:sp>
      <p:pic>
        <p:nvPicPr>
          <p:cNvPr id="9" name="Afbeelding 8">
            <a:extLst>
              <a:ext uri="{FF2B5EF4-FFF2-40B4-BE49-F238E27FC236}">
                <a16:creationId xmlns:a16="http://schemas.microsoft.com/office/drawing/2014/main" id="{43A9355B-6DEC-47DC-8E1E-68E5126E87ED}"/>
              </a:ext>
            </a:extLst>
          </p:cNvPr>
          <p:cNvPicPr>
            <a:picLocks noChangeAspect="1"/>
          </p:cNvPicPr>
          <p:nvPr/>
        </p:nvPicPr>
        <p:blipFill rotWithShape="1">
          <a:blip r:embed="rId2"/>
          <a:srcRect l="11251" t="14830" r="8546" b="20087"/>
          <a:stretch/>
        </p:blipFill>
        <p:spPr>
          <a:xfrm>
            <a:off x="2021104" y="2096354"/>
            <a:ext cx="8317214" cy="3796375"/>
          </a:xfrm>
          <a:prstGeom prst="rect">
            <a:avLst/>
          </a:prstGeom>
        </p:spPr>
      </p:pic>
      <p:sp>
        <p:nvSpPr>
          <p:cNvPr id="6" name="Tekstvak 5">
            <a:extLst>
              <a:ext uri="{FF2B5EF4-FFF2-40B4-BE49-F238E27FC236}">
                <a16:creationId xmlns:a16="http://schemas.microsoft.com/office/drawing/2014/main" id="{6E794843-0549-D846-9BBA-DDB82928366D}"/>
              </a:ext>
            </a:extLst>
          </p:cNvPr>
          <p:cNvSpPr txBox="1"/>
          <p:nvPr/>
        </p:nvSpPr>
        <p:spPr>
          <a:xfrm>
            <a:off x="5065444" y="2205746"/>
            <a:ext cx="2061111" cy="3508140"/>
          </a:xfrm>
          <a:prstGeom prst="rect">
            <a:avLst/>
          </a:prstGeom>
          <a:solidFill>
            <a:schemeClr val="bg1"/>
          </a:solidFill>
        </p:spPr>
        <p:txBody>
          <a:bodyPr wrap="square" rtlCol="0">
            <a:spAutoFit/>
          </a:bodyPr>
          <a:lstStyle/>
          <a:p>
            <a:pPr algn="ctr">
              <a:lnSpc>
                <a:spcPct val="250000"/>
              </a:lnSpc>
            </a:pPr>
            <a:r>
              <a:rPr lang="en-GB" sz="1300" dirty="0">
                <a:solidFill>
                  <a:srgbClr val="002060"/>
                </a:solidFill>
                <a:latin typeface="Raleway" panose="020B0503030101060003" pitchFamily="34" charset="0"/>
              </a:rPr>
              <a:t>Mission &amp; inspiration </a:t>
            </a:r>
          </a:p>
          <a:p>
            <a:pPr algn="ctr">
              <a:lnSpc>
                <a:spcPct val="250000"/>
              </a:lnSpc>
            </a:pPr>
            <a:r>
              <a:rPr lang="en-GB" sz="1300" dirty="0">
                <a:solidFill>
                  <a:srgbClr val="002060"/>
                </a:solidFill>
                <a:latin typeface="Raleway" panose="020B0503030101060003" pitchFamily="34" charset="0"/>
              </a:rPr>
              <a:t>Vision &amp; strategy</a:t>
            </a:r>
          </a:p>
          <a:p>
            <a:pPr algn="ctr">
              <a:lnSpc>
                <a:spcPct val="250000"/>
              </a:lnSpc>
            </a:pPr>
            <a:r>
              <a:rPr lang="en-GB" sz="1300" dirty="0">
                <a:solidFill>
                  <a:srgbClr val="002060"/>
                </a:solidFill>
                <a:latin typeface="Raleway" panose="020B0503030101060003" pitchFamily="34" charset="0"/>
              </a:rPr>
              <a:t>Shared results</a:t>
            </a:r>
          </a:p>
          <a:p>
            <a:pPr algn="ctr">
              <a:lnSpc>
                <a:spcPct val="250000"/>
              </a:lnSpc>
            </a:pPr>
            <a:r>
              <a:rPr lang="en-GB" sz="1300" dirty="0">
                <a:solidFill>
                  <a:srgbClr val="002060"/>
                </a:solidFill>
                <a:latin typeface="Raleway" panose="020B0503030101060003" pitchFamily="34" charset="0"/>
              </a:rPr>
              <a:t>Responsibility</a:t>
            </a:r>
          </a:p>
          <a:p>
            <a:pPr algn="ctr">
              <a:lnSpc>
                <a:spcPct val="250000"/>
              </a:lnSpc>
            </a:pPr>
            <a:r>
              <a:rPr lang="en-GB" sz="1300" dirty="0">
                <a:solidFill>
                  <a:srgbClr val="002060"/>
                </a:solidFill>
                <a:latin typeface="Raleway" panose="020B0503030101060003" pitchFamily="34" charset="0"/>
              </a:rPr>
              <a:t>Commitment</a:t>
            </a:r>
          </a:p>
          <a:p>
            <a:pPr algn="ctr">
              <a:lnSpc>
                <a:spcPct val="250000"/>
              </a:lnSpc>
            </a:pPr>
            <a:r>
              <a:rPr lang="en-GB" sz="1300" dirty="0">
                <a:solidFill>
                  <a:srgbClr val="002060"/>
                </a:solidFill>
                <a:latin typeface="Raleway" panose="020B0503030101060003" pitchFamily="34" charset="0"/>
              </a:rPr>
              <a:t>Healthy conflicts</a:t>
            </a:r>
          </a:p>
          <a:p>
            <a:pPr algn="ctr">
              <a:lnSpc>
                <a:spcPct val="250000"/>
              </a:lnSpc>
            </a:pPr>
            <a:r>
              <a:rPr lang="en-GB" sz="1300" dirty="0">
                <a:solidFill>
                  <a:srgbClr val="002060"/>
                </a:solidFill>
                <a:latin typeface="Raleway" panose="020B0503030101060003" pitchFamily="34" charset="0"/>
              </a:rPr>
              <a:t>Trust</a:t>
            </a:r>
          </a:p>
        </p:txBody>
      </p:sp>
    </p:spTree>
    <p:extLst>
      <p:ext uri="{BB962C8B-B14F-4D97-AF65-F5344CB8AC3E}">
        <p14:creationId xmlns:p14="http://schemas.microsoft.com/office/powerpoint/2010/main" val="6824421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84EDFC-ADAA-408A-B45E-29068B29B860}"/>
              </a:ext>
            </a:extLst>
          </p:cNvPr>
          <p:cNvSpPr>
            <a:spLocks noGrp="1"/>
          </p:cNvSpPr>
          <p:nvPr>
            <p:ph type="title"/>
          </p:nvPr>
        </p:nvSpPr>
        <p:spPr/>
        <p:txBody>
          <a:bodyPr>
            <a:normAutofit/>
          </a:bodyPr>
          <a:lstStyle/>
          <a:p>
            <a:r>
              <a:rPr lang="nl-NL" sz="3600" dirty="0"/>
              <a:t>TeamScan </a:t>
            </a:r>
            <a:r>
              <a:rPr lang="nl-NL" sz="3600" dirty="0" err="1"/>
              <a:t>results</a:t>
            </a:r>
            <a:br>
              <a:rPr lang="nl-NL" sz="3600" dirty="0"/>
            </a:br>
            <a:endParaRPr lang="nl-NL" sz="3600" dirty="0"/>
          </a:p>
        </p:txBody>
      </p:sp>
      <p:sp>
        <p:nvSpPr>
          <p:cNvPr id="4" name="Text Box 15">
            <a:extLst>
              <a:ext uri="{FF2B5EF4-FFF2-40B4-BE49-F238E27FC236}">
                <a16:creationId xmlns:a16="http://schemas.microsoft.com/office/drawing/2014/main" id="{A31EEE2E-ED58-41D1-B621-66DF4D5AF109}"/>
              </a:ext>
            </a:extLst>
          </p:cNvPr>
          <p:cNvSpPr txBox="1">
            <a:spLocks noChangeArrowheads="1"/>
          </p:cNvSpPr>
          <p:nvPr/>
        </p:nvSpPr>
        <p:spPr bwMode="auto">
          <a:xfrm>
            <a:off x="1559502" y="1377595"/>
            <a:ext cx="3934938" cy="553998"/>
          </a:xfrm>
          <a:prstGeom prst="rect">
            <a:avLst/>
          </a:prstGeom>
          <a:noFill/>
          <a:ln w="9525">
            <a:noFill/>
            <a:miter lim="800000"/>
            <a:headEnd/>
            <a:tailEnd/>
          </a:ln>
        </p:spPr>
        <p:txBody>
          <a:bodyPr wrap="square">
            <a:spAutoFit/>
          </a:bodyPr>
          <a:lstStyle/>
          <a:p>
            <a:pPr algn="ctr">
              <a:lnSpc>
                <a:spcPct val="150000"/>
              </a:lnSpc>
            </a:pPr>
            <a:r>
              <a:rPr lang="nl-NL" sz="2000" b="1" dirty="0">
                <a:solidFill>
                  <a:srgbClr val="000066"/>
                </a:solidFill>
                <a:latin typeface="Raleway" panose="020B0503030101060003" pitchFamily="34" charset="0"/>
              </a:rPr>
              <a:t>Team B - </a:t>
            </a:r>
            <a:r>
              <a:rPr lang="nl-NL" sz="2000" b="1" dirty="0" err="1">
                <a:solidFill>
                  <a:srgbClr val="000066"/>
                </a:solidFill>
                <a:latin typeface="Raleway" panose="020B0503030101060003" pitchFamily="34" charset="0"/>
              </a:rPr>
              <a:t>now</a:t>
            </a:r>
            <a:endParaRPr lang="nl-NL" sz="2000" b="1" dirty="0">
              <a:solidFill>
                <a:srgbClr val="000066"/>
              </a:solidFill>
              <a:latin typeface="Raleway" panose="020B0503030101060003" pitchFamily="34" charset="0"/>
            </a:endParaRPr>
          </a:p>
        </p:txBody>
      </p:sp>
      <p:sp>
        <p:nvSpPr>
          <p:cNvPr id="5" name="Text Box 15">
            <a:extLst>
              <a:ext uri="{FF2B5EF4-FFF2-40B4-BE49-F238E27FC236}">
                <a16:creationId xmlns:a16="http://schemas.microsoft.com/office/drawing/2014/main" id="{CC425DDA-C5A5-43D1-AAFB-82A3A606C075}"/>
              </a:ext>
            </a:extLst>
          </p:cNvPr>
          <p:cNvSpPr txBox="1">
            <a:spLocks noChangeArrowheads="1"/>
          </p:cNvSpPr>
          <p:nvPr/>
        </p:nvSpPr>
        <p:spPr bwMode="auto">
          <a:xfrm>
            <a:off x="6614874" y="1377595"/>
            <a:ext cx="3934938" cy="553998"/>
          </a:xfrm>
          <a:prstGeom prst="rect">
            <a:avLst/>
          </a:prstGeom>
          <a:noFill/>
          <a:ln w="9525">
            <a:noFill/>
            <a:miter lim="800000"/>
            <a:headEnd/>
            <a:tailEnd/>
          </a:ln>
        </p:spPr>
        <p:txBody>
          <a:bodyPr wrap="square">
            <a:spAutoFit/>
          </a:bodyPr>
          <a:lstStyle/>
          <a:p>
            <a:pPr algn="ctr">
              <a:lnSpc>
                <a:spcPct val="150000"/>
              </a:lnSpc>
            </a:pPr>
            <a:r>
              <a:rPr lang="nl-NL" sz="2000" b="1" dirty="0">
                <a:solidFill>
                  <a:srgbClr val="000066"/>
                </a:solidFill>
                <a:latin typeface="Raleway" panose="020B0503030101060003" pitchFamily="34" charset="0"/>
              </a:rPr>
              <a:t>Team B – in 1 </a:t>
            </a:r>
            <a:r>
              <a:rPr lang="nl-NL" sz="2000" b="1" dirty="0" err="1">
                <a:solidFill>
                  <a:srgbClr val="000066"/>
                </a:solidFill>
                <a:latin typeface="Raleway" panose="020B0503030101060003" pitchFamily="34" charset="0"/>
              </a:rPr>
              <a:t>year</a:t>
            </a:r>
            <a:endParaRPr lang="nl-NL" sz="2000" b="1" dirty="0">
              <a:solidFill>
                <a:srgbClr val="000066"/>
              </a:solidFill>
              <a:latin typeface="Raleway" panose="020B0503030101060003" pitchFamily="34" charset="0"/>
            </a:endParaRPr>
          </a:p>
        </p:txBody>
      </p:sp>
      <p:pic>
        <p:nvPicPr>
          <p:cNvPr id="6" name="Afbeelding 5">
            <a:extLst>
              <a:ext uri="{FF2B5EF4-FFF2-40B4-BE49-F238E27FC236}">
                <a16:creationId xmlns:a16="http://schemas.microsoft.com/office/drawing/2014/main" id="{AF26A352-B25D-4422-8011-027B884F1BE2}"/>
              </a:ext>
            </a:extLst>
          </p:cNvPr>
          <p:cNvPicPr>
            <a:picLocks noChangeAspect="1"/>
          </p:cNvPicPr>
          <p:nvPr/>
        </p:nvPicPr>
        <p:blipFill rotWithShape="1">
          <a:blip r:embed="rId2"/>
          <a:srcRect l="16519" t="12657" r="11994" b="20088"/>
          <a:stretch/>
        </p:blipFill>
        <p:spPr>
          <a:xfrm>
            <a:off x="2511706" y="2069126"/>
            <a:ext cx="7539686" cy="3989946"/>
          </a:xfrm>
          <a:prstGeom prst="rect">
            <a:avLst/>
          </a:prstGeom>
        </p:spPr>
      </p:pic>
      <p:sp>
        <p:nvSpPr>
          <p:cNvPr id="7" name="Tekstvak 6">
            <a:extLst>
              <a:ext uri="{FF2B5EF4-FFF2-40B4-BE49-F238E27FC236}">
                <a16:creationId xmlns:a16="http://schemas.microsoft.com/office/drawing/2014/main" id="{8DF90D3B-469F-3B4B-99CA-77E64B80AFAE}"/>
              </a:ext>
            </a:extLst>
          </p:cNvPr>
          <p:cNvSpPr txBox="1"/>
          <p:nvPr/>
        </p:nvSpPr>
        <p:spPr>
          <a:xfrm>
            <a:off x="5065444" y="2205746"/>
            <a:ext cx="2061111" cy="3508140"/>
          </a:xfrm>
          <a:prstGeom prst="rect">
            <a:avLst/>
          </a:prstGeom>
          <a:solidFill>
            <a:schemeClr val="bg1"/>
          </a:solidFill>
        </p:spPr>
        <p:txBody>
          <a:bodyPr wrap="square" rtlCol="0">
            <a:spAutoFit/>
          </a:bodyPr>
          <a:lstStyle/>
          <a:p>
            <a:pPr algn="ctr">
              <a:lnSpc>
                <a:spcPct val="250000"/>
              </a:lnSpc>
            </a:pPr>
            <a:r>
              <a:rPr lang="en-GB" sz="1300" dirty="0">
                <a:solidFill>
                  <a:srgbClr val="002060"/>
                </a:solidFill>
                <a:latin typeface="Raleway" panose="020B0503030101060003" pitchFamily="34" charset="0"/>
              </a:rPr>
              <a:t>Mission &amp; inspiration </a:t>
            </a:r>
          </a:p>
          <a:p>
            <a:pPr algn="ctr">
              <a:lnSpc>
                <a:spcPct val="250000"/>
              </a:lnSpc>
            </a:pPr>
            <a:r>
              <a:rPr lang="en-GB" sz="1300" dirty="0">
                <a:solidFill>
                  <a:srgbClr val="002060"/>
                </a:solidFill>
                <a:latin typeface="Raleway" panose="020B0503030101060003" pitchFamily="34" charset="0"/>
              </a:rPr>
              <a:t>Vision &amp; strategy</a:t>
            </a:r>
          </a:p>
          <a:p>
            <a:pPr algn="ctr">
              <a:lnSpc>
                <a:spcPct val="250000"/>
              </a:lnSpc>
            </a:pPr>
            <a:r>
              <a:rPr lang="en-GB" sz="1300" dirty="0">
                <a:solidFill>
                  <a:srgbClr val="002060"/>
                </a:solidFill>
                <a:latin typeface="Raleway" panose="020B0503030101060003" pitchFamily="34" charset="0"/>
              </a:rPr>
              <a:t>Shared results</a:t>
            </a:r>
          </a:p>
          <a:p>
            <a:pPr algn="ctr">
              <a:lnSpc>
                <a:spcPct val="250000"/>
              </a:lnSpc>
            </a:pPr>
            <a:r>
              <a:rPr lang="en-GB" sz="1300" dirty="0">
                <a:solidFill>
                  <a:srgbClr val="002060"/>
                </a:solidFill>
                <a:latin typeface="Raleway" panose="020B0503030101060003" pitchFamily="34" charset="0"/>
              </a:rPr>
              <a:t>Responsibility</a:t>
            </a:r>
          </a:p>
          <a:p>
            <a:pPr algn="ctr">
              <a:lnSpc>
                <a:spcPct val="250000"/>
              </a:lnSpc>
            </a:pPr>
            <a:r>
              <a:rPr lang="en-GB" sz="1300" dirty="0">
                <a:solidFill>
                  <a:srgbClr val="002060"/>
                </a:solidFill>
                <a:latin typeface="Raleway" panose="020B0503030101060003" pitchFamily="34" charset="0"/>
              </a:rPr>
              <a:t>Commitment</a:t>
            </a:r>
          </a:p>
          <a:p>
            <a:pPr algn="ctr">
              <a:lnSpc>
                <a:spcPct val="250000"/>
              </a:lnSpc>
            </a:pPr>
            <a:r>
              <a:rPr lang="en-GB" sz="1300" dirty="0">
                <a:solidFill>
                  <a:srgbClr val="002060"/>
                </a:solidFill>
                <a:latin typeface="Raleway" panose="020B0503030101060003" pitchFamily="34" charset="0"/>
              </a:rPr>
              <a:t>Healthy conflicts</a:t>
            </a:r>
          </a:p>
          <a:p>
            <a:pPr algn="ctr">
              <a:lnSpc>
                <a:spcPct val="250000"/>
              </a:lnSpc>
            </a:pPr>
            <a:r>
              <a:rPr lang="en-GB" sz="1300" dirty="0">
                <a:solidFill>
                  <a:srgbClr val="002060"/>
                </a:solidFill>
                <a:latin typeface="Raleway" panose="020B0503030101060003" pitchFamily="34" charset="0"/>
              </a:rPr>
              <a:t>Trust</a:t>
            </a:r>
          </a:p>
        </p:txBody>
      </p:sp>
    </p:spTree>
    <p:extLst>
      <p:ext uri="{BB962C8B-B14F-4D97-AF65-F5344CB8AC3E}">
        <p14:creationId xmlns:p14="http://schemas.microsoft.com/office/powerpoint/2010/main" val="365649269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Afbeelding 13" descr="Afbeelding met schermafbeelding, tekst&#10;&#10;Automatisch gegenereerde beschrijving">
            <a:extLst>
              <a:ext uri="{FF2B5EF4-FFF2-40B4-BE49-F238E27FC236}">
                <a16:creationId xmlns:a16="http://schemas.microsoft.com/office/drawing/2014/main" id="{AF7AC855-46EC-9844-9422-482E17C996D1}"/>
              </a:ext>
            </a:extLst>
          </p:cNvPr>
          <p:cNvPicPr>
            <a:picLocks noChangeAspect="1"/>
          </p:cNvPicPr>
          <p:nvPr/>
        </p:nvPicPr>
        <p:blipFill rotWithShape="1">
          <a:blip r:embed="rId2">
            <a:extLst>
              <a:ext uri="{28A0092B-C50C-407E-A947-70E740481C1C}">
                <a14:useLocalDpi xmlns:a14="http://schemas.microsoft.com/office/drawing/2010/main" val="0"/>
              </a:ext>
            </a:extLst>
          </a:blip>
          <a:srcRect l="25838" t="3103" r="26035"/>
          <a:stretch/>
        </p:blipFill>
        <p:spPr>
          <a:xfrm>
            <a:off x="3068008" y="1006996"/>
            <a:ext cx="5028775" cy="5695175"/>
          </a:xfrm>
          <a:prstGeom prst="triangle">
            <a:avLst/>
          </a:prstGeom>
        </p:spPr>
      </p:pic>
      <p:sp>
        <p:nvSpPr>
          <p:cNvPr id="2" name="Titel 1"/>
          <p:cNvSpPr>
            <a:spLocks noGrp="1"/>
          </p:cNvSpPr>
          <p:nvPr>
            <p:ph type="title"/>
          </p:nvPr>
        </p:nvSpPr>
        <p:spPr/>
        <p:txBody>
          <a:bodyPr/>
          <a:lstStyle/>
          <a:p>
            <a:r>
              <a:rPr lang="nl-NL" dirty="0"/>
              <a:t>Mastering </a:t>
            </a:r>
            <a:r>
              <a:rPr lang="nl-NL" dirty="0" err="1"/>
              <a:t>Leadership</a:t>
            </a:r>
            <a:endParaRPr lang="nl-NL" dirty="0"/>
          </a:p>
        </p:txBody>
      </p:sp>
      <p:pic>
        <p:nvPicPr>
          <p:cNvPr id="12" name="Tijdelijke aanduiding voor inhoud 3">
            <a:extLst>
              <a:ext uri="{FF2B5EF4-FFF2-40B4-BE49-F238E27FC236}">
                <a16:creationId xmlns:a16="http://schemas.microsoft.com/office/drawing/2014/main" id="{B9DF0413-178E-AA41-8F0E-B271A7A8414C}"/>
              </a:ext>
            </a:extLst>
          </p:cNvPr>
          <p:cNvPicPr>
            <a:picLocks noChangeAspect="1"/>
          </p:cNvPicPr>
          <p:nvPr/>
        </p:nvPicPr>
        <p:blipFill>
          <a:blip r:embed="rId3"/>
          <a:stretch>
            <a:fillRect/>
          </a:stretch>
        </p:blipFill>
        <p:spPr>
          <a:xfrm>
            <a:off x="10034916" y="213692"/>
            <a:ext cx="1384687" cy="2086851"/>
          </a:xfrm>
          <a:prstGeom prst="rect">
            <a:avLst/>
          </a:prstGeom>
        </p:spPr>
      </p:pic>
      <p:sp>
        <p:nvSpPr>
          <p:cNvPr id="15" name="Ovaal 14">
            <a:extLst>
              <a:ext uri="{FF2B5EF4-FFF2-40B4-BE49-F238E27FC236}">
                <a16:creationId xmlns:a16="http://schemas.microsoft.com/office/drawing/2014/main" id="{2E3BDE02-AC2D-3F4F-869D-5131C58F487B}"/>
              </a:ext>
            </a:extLst>
          </p:cNvPr>
          <p:cNvSpPr/>
          <p:nvPr/>
        </p:nvSpPr>
        <p:spPr>
          <a:xfrm>
            <a:off x="3503336" y="3747052"/>
            <a:ext cx="4197533" cy="2955120"/>
          </a:xfrm>
          <a:prstGeom prst="ellipse">
            <a:avLst/>
          </a:prstGeom>
          <a:noFill/>
          <a:ln w="3810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7" name="Tekstvak 16">
            <a:extLst>
              <a:ext uri="{FF2B5EF4-FFF2-40B4-BE49-F238E27FC236}">
                <a16:creationId xmlns:a16="http://schemas.microsoft.com/office/drawing/2014/main" id="{24A57C8D-41E2-2041-988C-B318A10F2546}"/>
              </a:ext>
            </a:extLst>
          </p:cNvPr>
          <p:cNvSpPr txBox="1"/>
          <p:nvPr/>
        </p:nvSpPr>
        <p:spPr>
          <a:xfrm>
            <a:off x="818211" y="4747661"/>
            <a:ext cx="1135247" cy="369332"/>
          </a:xfrm>
          <a:prstGeom prst="rect">
            <a:avLst/>
          </a:prstGeom>
          <a:noFill/>
        </p:spPr>
        <p:txBody>
          <a:bodyPr wrap="none" rtlCol="0">
            <a:spAutoFit/>
          </a:bodyPr>
          <a:lstStyle/>
          <a:p>
            <a:r>
              <a:rPr lang="nl-NL" dirty="0" err="1">
                <a:solidFill>
                  <a:srgbClr val="002060"/>
                </a:solidFill>
                <a:latin typeface="Raleway" panose="020B0003030101060003" pitchFamily="34" charset="0"/>
              </a:rPr>
              <a:t>Essential</a:t>
            </a:r>
            <a:endParaRPr lang="nl-NL" dirty="0">
              <a:solidFill>
                <a:srgbClr val="002060"/>
              </a:solidFill>
              <a:latin typeface="Raleway" panose="020B0003030101060003" pitchFamily="34" charset="0"/>
            </a:endParaRPr>
          </a:p>
        </p:txBody>
      </p:sp>
      <p:sp>
        <p:nvSpPr>
          <p:cNvPr id="18" name="Tekstvak 17">
            <a:extLst>
              <a:ext uri="{FF2B5EF4-FFF2-40B4-BE49-F238E27FC236}">
                <a16:creationId xmlns:a16="http://schemas.microsoft.com/office/drawing/2014/main" id="{3EBABD17-9309-6549-BF39-64F33469D7F4}"/>
              </a:ext>
            </a:extLst>
          </p:cNvPr>
          <p:cNvSpPr txBox="1"/>
          <p:nvPr/>
        </p:nvSpPr>
        <p:spPr>
          <a:xfrm>
            <a:off x="1399347" y="1729022"/>
            <a:ext cx="1431802" cy="369332"/>
          </a:xfrm>
          <a:prstGeom prst="rect">
            <a:avLst/>
          </a:prstGeom>
          <a:noFill/>
        </p:spPr>
        <p:txBody>
          <a:bodyPr wrap="none" rtlCol="0">
            <a:spAutoFit/>
          </a:bodyPr>
          <a:lstStyle/>
          <a:p>
            <a:r>
              <a:rPr lang="nl-NL" dirty="0">
                <a:solidFill>
                  <a:srgbClr val="002060"/>
                </a:solidFill>
                <a:latin typeface="Raleway" panose="020B0003030101060003" pitchFamily="34" charset="0"/>
              </a:rPr>
              <a:t>Accelerator</a:t>
            </a:r>
          </a:p>
        </p:txBody>
      </p:sp>
      <p:sp>
        <p:nvSpPr>
          <p:cNvPr id="20" name="Tekstvak 19">
            <a:extLst>
              <a:ext uri="{FF2B5EF4-FFF2-40B4-BE49-F238E27FC236}">
                <a16:creationId xmlns:a16="http://schemas.microsoft.com/office/drawing/2014/main" id="{736BBB00-0A9A-8E44-A80B-DC16DE33853A}"/>
              </a:ext>
            </a:extLst>
          </p:cNvPr>
          <p:cNvSpPr txBox="1"/>
          <p:nvPr/>
        </p:nvSpPr>
        <p:spPr>
          <a:xfrm>
            <a:off x="307473" y="5157622"/>
            <a:ext cx="2702100" cy="646331"/>
          </a:xfrm>
          <a:prstGeom prst="rect">
            <a:avLst/>
          </a:prstGeom>
          <a:noFill/>
        </p:spPr>
        <p:txBody>
          <a:bodyPr wrap="square" rtlCol="0">
            <a:spAutoFit/>
          </a:bodyPr>
          <a:lstStyle/>
          <a:p>
            <a:pPr algn="ctr"/>
            <a:r>
              <a:rPr lang="nl-NL" dirty="0">
                <a:solidFill>
                  <a:srgbClr val="002060"/>
                </a:solidFill>
                <a:latin typeface="Raleway" panose="020B0003030101060003" pitchFamily="34" charset="0"/>
              </a:rPr>
              <a:t>In </a:t>
            </a:r>
            <a:r>
              <a:rPr lang="nl-NL" dirty="0" err="1">
                <a:solidFill>
                  <a:srgbClr val="002060"/>
                </a:solidFill>
                <a:latin typeface="Raleway" panose="020B0003030101060003" pitchFamily="34" charset="0"/>
              </a:rPr>
              <a:t>achieving</a:t>
            </a:r>
            <a:r>
              <a:rPr lang="nl-NL" dirty="0">
                <a:solidFill>
                  <a:srgbClr val="002060"/>
                </a:solidFill>
                <a:latin typeface="Raleway" panose="020B0003030101060003" pitchFamily="34" charset="0"/>
              </a:rPr>
              <a:t> </a:t>
            </a:r>
            <a:r>
              <a:rPr lang="nl-NL" dirty="0" err="1">
                <a:solidFill>
                  <a:srgbClr val="002060"/>
                </a:solidFill>
                <a:latin typeface="Raleway" panose="020B0003030101060003" pitchFamily="34" charset="0"/>
              </a:rPr>
              <a:t>the</a:t>
            </a:r>
            <a:r>
              <a:rPr lang="nl-NL" dirty="0">
                <a:solidFill>
                  <a:srgbClr val="002060"/>
                </a:solidFill>
                <a:latin typeface="Raleway" panose="020B0003030101060003" pitchFamily="34" charset="0"/>
              </a:rPr>
              <a:t> first 80% </a:t>
            </a:r>
            <a:r>
              <a:rPr lang="nl-NL" dirty="0" err="1">
                <a:solidFill>
                  <a:srgbClr val="002060"/>
                </a:solidFill>
                <a:latin typeface="Raleway" panose="020B0003030101060003" pitchFamily="34" charset="0"/>
              </a:rPr>
              <a:t>effectiveness</a:t>
            </a:r>
            <a:endParaRPr lang="nl-NL" dirty="0">
              <a:solidFill>
                <a:srgbClr val="002060"/>
              </a:solidFill>
              <a:latin typeface="Raleway" panose="020B0003030101060003" pitchFamily="34" charset="0"/>
            </a:endParaRPr>
          </a:p>
        </p:txBody>
      </p:sp>
      <p:sp>
        <p:nvSpPr>
          <p:cNvPr id="21" name="Tekstvak 20">
            <a:extLst>
              <a:ext uri="{FF2B5EF4-FFF2-40B4-BE49-F238E27FC236}">
                <a16:creationId xmlns:a16="http://schemas.microsoft.com/office/drawing/2014/main" id="{8DA30EE0-9813-F142-A2D4-C638C74427A1}"/>
              </a:ext>
            </a:extLst>
          </p:cNvPr>
          <p:cNvSpPr txBox="1"/>
          <p:nvPr/>
        </p:nvSpPr>
        <p:spPr>
          <a:xfrm>
            <a:off x="447261" y="2225254"/>
            <a:ext cx="2702100" cy="646331"/>
          </a:xfrm>
          <a:prstGeom prst="rect">
            <a:avLst/>
          </a:prstGeom>
          <a:noFill/>
        </p:spPr>
        <p:txBody>
          <a:bodyPr wrap="square" rtlCol="0">
            <a:spAutoFit/>
          </a:bodyPr>
          <a:lstStyle/>
          <a:p>
            <a:pPr algn="ctr"/>
            <a:r>
              <a:rPr lang="nl-NL" dirty="0">
                <a:solidFill>
                  <a:srgbClr val="002060"/>
                </a:solidFill>
                <a:latin typeface="Raleway" panose="020B0003030101060003" pitchFamily="34" charset="0"/>
              </a:rPr>
              <a:t>In </a:t>
            </a:r>
            <a:r>
              <a:rPr lang="nl-NL" dirty="0" err="1">
                <a:solidFill>
                  <a:srgbClr val="002060"/>
                </a:solidFill>
                <a:latin typeface="Raleway" panose="020B0003030101060003" pitchFamily="34" charset="0"/>
              </a:rPr>
              <a:t>achieving</a:t>
            </a:r>
            <a:r>
              <a:rPr lang="nl-NL" dirty="0">
                <a:solidFill>
                  <a:srgbClr val="002060"/>
                </a:solidFill>
                <a:latin typeface="Raleway" panose="020B0003030101060003" pitchFamily="34" charset="0"/>
              </a:rPr>
              <a:t> a </a:t>
            </a:r>
            <a:r>
              <a:rPr lang="nl-NL" dirty="0" err="1">
                <a:solidFill>
                  <a:srgbClr val="002060"/>
                </a:solidFill>
                <a:latin typeface="Raleway" panose="020B0003030101060003" pitchFamily="34" charset="0"/>
              </a:rPr>
              <a:t>competitive</a:t>
            </a:r>
            <a:r>
              <a:rPr lang="nl-NL" dirty="0">
                <a:solidFill>
                  <a:srgbClr val="002060"/>
                </a:solidFill>
                <a:latin typeface="Raleway" panose="020B0003030101060003" pitchFamily="34" charset="0"/>
              </a:rPr>
              <a:t> advantage</a:t>
            </a:r>
          </a:p>
        </p:txBody>
      </p:sp>
      <p:sp>
        <p:nvSpPr>
          <p:cNvPr id="22" name="Tekstvak 21"/>
          <p:cNvSpPr txBox="1"/>
          <p:nvPr/>
        </p:nvSpPr>
        <p:spPr>
          <a:xfrm>
            <a:off x="8162586" y="4557458"/>
            <a:ext cx="3943275" cy="923330"/>
          </a:xfrm>
          <a:prstGeom prst="rect">
            <a:avLst/>
          </a:prstGeom>
          <a:noFill/>
        </p:spPr>
        <p:txBody>
          <a:bodyPr wrap="square" rtlCol="0">
            <a:spAutoFit/>
          </a:bodyPr>
          <a:lstStyle/>
          <a:p>
            <a:r>
              <a:rPr lang="nl-NL" dirty="0">
                <a:solidFill>
                  <a:srgbClr val="002060"/>
                </a:solidFill>
                <a:latin typeface="Raleway" panose="020B0003030101060003" pitchFamily="34" charset="0"/>
              </a:rPr>
              <a:t>The </a:t>
            </a:r>
            <a:r>
              <a:rPr lang="nl-NL" dirty="0" err="1">
                <a:solidFill>
                  <a:srgbClr val="002060"/>
                </a:solidFill>
                <a:latin typeface="Raleway" panose="020B0003030101060003" pitchFamily="34" charset="0"/>
              </a:rPr>
              <a:t>bottom</a:t>
            </a:r>
            <a:r>
              <a:rPr lang="nl-NL" dirty="0">
                <a:solidFill>
                  <a:srgbClr val="002060"/>
                </a:solidFill>
                <a:latin typeface="Raleway" panose="020B0003030101060003" pitchFamily="34" charset="0"/>
              </a:rPr>
              <a:t> 4 building </a:t>
            </a:r>
            <a:r>
              <a:rPr lang="nl-NL" dirty="0" err="1">
                <a:solidFill>
                  <a:srgbClr val="002060"/>
                </a:solidFill>
                <a:latin typeface="Raleway" panose="020B0003030101060003" pitchFamily="34" charset="0"/>
              </a:rPr>
              <a:t>blocks</a:t>
            </a:r>
            <a:r>
              <a:rPr lang="nl-NL" dirty="0">
                <a:solidFill>
                  <a:srgbClr val="002060"/>
                </a:solidFill>
                <a:latin typeface="Raleway" panose="020B0003030101060003" pitchFamily="34" charset="0"/>
              </a:rPr>
              <a:t> as close </a:t>
            </a:r>
            <a:r>
              <a:rPr lang="nl-NL" dirty="0" err="1">
                <a:solidFill>
                  <a:srgbClr val="002060"/>
                </a:solidFill>
                <a:latin typeface="Raleway" panose="020B0003030101060003" pitchFamily="34" charset="0"/>
              </a:rPr>
              <a:t>to</a:t>
            </a:r>
            <a:r>
              <a:rPr lang="nl-NL" dirty="0">
                <a:solidFill>
                  <a:srgbClr val="002060"/>
                </a:solidFill>
                <a:latin typeface="Raleway" panose="020B0003030101060003" pitchFamily="34" charset="0"/>
              </a:rPr>
              <a:t> 80% as </a:t>
            </a:r>
            <a:r>
              <a:rPr lang="nl-NL" dirty="0" err="1">
                <a:solidFill>
                  <a:srgbClr val="002060"/>
                </a:solidFill>
                <a:latin typeface="Raleway" panose="020B0003030101060003" pitchFamily="34" charset="0"/>
              </a:rPr>
              <a:t>possible</a:t>
            </a:r>
            <a:r>
              <a:rPr lang="nl-NL" dirty="0">
                <a:solidFill>
                  <a:srgbClr val="002060"/>
                </a:solidFill>
                <a:latin typeface="Raleway" panose="020B0003030101060003" pitchFamily="34" charset="0"/>
              </a:rPr>
              <a:t>, </a:t>
            </a:r>
            <a:r>
              <a:rPr lang="nl-NL" dirty="0" err="1">
                <a:solidFill>
                  <a:srgbClr val="002060"/>
                </a:solidFill>
                <a:latin typeface="Raleway" panose="020B0003030101060003" pitchFamily="34" charset="0"/>
              </a:rPr>
              <a:t>if</a:t>
            </a:r>
            <a:r>
              <a:rPr lang="nl-NL" dirty="0">
                <a:solidFill>
                  <a:srgbClr val="002060"/>
                </a:solidFill>
                <a:latin typeface="Raleway" panose="020B0003030101060003" pitchFamily="34" charset="0"/>
              </a:rPr>
              <a:t> </a:t>
            </a:r>
            <a:r>
              <a:rPr lang="nl-NL" dirty="0" err="1">
                <a:solidFill>
                  <a:srgbClr val="002060"/>
                </a:solidFill>
                <a:latin typeface="Raleway" panose="020B0003030101060003" pitchFamily="34" charset="0"/>
              </a:rPr>
              <a:t>lower</a:t>
            </a:r>
            <a:r>
              <a:rPr lang="nl-NL" dirty="0">
                <a:solidFill>
                  <a:srgbClr val="002060"/>
                </a:solidFill>
                <a:latin typeface="Raleway" panose="020B0003030101060003" pitchFamily="34" charset="0"/>
              </a:rPr>
              <a:t> focus on these building </a:t>
            </a:r>
            <a:r>
              <a:rPr lang="nl-NL" dirty="0" err="1">
                <a:solidFill>
                  <a:srgbClr val="002060"/>
                </a:solidFill>
                <a:latin typeface="Raleway" panose="020B0003030101060003" pitchFamily="34" charset="0"/>
              </a:rPr>
              <a:t>blocks</a:t>
            </a:r>
            <a:r>
              <a:rPr lang="nl-NL" dirty="0">
                <a:solidFill>
                  <a:srgbClr val="002060"/>
                </a:solidFill>
                <a:latin typeface="Raleway" panose="020B0003030101060003" pitchFamily="34" charset="0"/>
              </a:rPr>
              <a:t> first</a:t>
            </a:r>
          </a:p>
        </p:txBody>
      </p:sp>
      <p:sp>
        <p:nvSpPr>
          <p:cNvPr id="23" name="Ovaal 22">
            <a:extLst>
              <a:ext uri="{FF2B5EF4-FFF2-40B4-BE49-F238E27FC236}">
                <a16:creationId xmlns:a16="http://schemas.microsoft.com/office/drawing/2014/main" id="{2E3BDE02-AC2D-3F4F-869D-5131C58F487B}"/>
              </a:ext>
            </a:extLst>
          </p:cNvPr>
          <p:cNvSpPr/>
          <p:nvPr/>
        </p:nvSpPr>
        <p:spPr>
          <a:xfrm>
            <a:off x="3487312" y="1442849"/>
            <a:ext cx="4197533" cy="2234629"/>
          </a:xfrm>
          <a:prstGeom prst="ellipse">
            <a:avLst/>
          </a:prstGeom>
          <a:noFill/>
          <a:ln w="3810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5" name="Tekstvak 4"/>
          <p:cNvSpPr txBox="1"/>
          <p:nvPr/>
        </p:nvSpPr>
        <p:spPr>
          <a:xfrm>
            <a:off x="8162586" y="5606812"/>
            <a:ext cx="3823063" cy="646331"/>
          </a:xfrm>
          <a:prstGeom prst="rect">
            <a:avLst/>
          </a:prstGeom>
          <a:noFill/>
        </p:spPr>
        <p:txBody>
          <a:bodyPr wrap="square" rtlCol="0">
            <a:spAutoFit/>
          </a:bodyPr>
          <a:lstStyle/>
          <a:p>
            <a:r>
              <a:rPr lang="nl-NL" dirty="0">
                <a:solidFill>
                  <a:srgbClr val="002060"/>
                </a:solidFill>
                <a:latin typeface="Raleway" panose="020B0003030101060003" pitchFamily="34" charset="0"/>
              </a:rPr>
              <a:t>Below 60%     = must fix</a:t>
            </a:r>
          </a:p>
          <a:p>
            <a:r>
              <a:rPr lang="nl-NL" dirty="0">
                <a:solidFill>
                  <a:srgbClr val="002060"/>
                </a:solidFill>
                <a:latin typeface="Raleway" panose="020B0003030101060003" pitchFamily="34" charset="0"/>
              </a:rPr>
              <a:t>60-80% 	         = </a:t>
            </a:r>
            <a:r>
              <a:rPr lang="nl-NL" dirty="0" err="1">
                <a:solidFill>
                  <a:srgbClr val="002060"/>
                </a:solidFill>
                <a:latin typeface="Raleway" panose="020B0003030101060003" pitchFamily="34" charset="0"/>
              </a:rPr>
              <a:t>optimise</a:t>
            </a:r>
            <a:endParaRPr lang="nl-NL" dirty="0">
              <a:solidFill>
                <a:srgbClr val="002060"/>
              </a:solidFill>
              <a:latin typeface="Raleway" panose="020B0003030101060003" pitchFamily="34" charset="0"/>
            </a:endParaRPr>
          </a:p>
        </p:txBody>
      </p:sp>
      <p:sp>
        <p:nvSpPr>
          <p:cNvPr id="13" name="Tekstvak 12">
            <a:extLst>
              <a:ext uri="{FF2B5EF4-FFF2-40B4-BE49-F238E27FC236}">
                <a16:creationId xmlns:a16="http://schemas.microsoft.com/office/drawing/2014/main" id="{3D69C2F3-2D9A-A045-8ACE-298BB444A874}"/>
              </a:ext>
            </a:extLst>
          </p:cNvPr>
          <p:cNvSpPr txBox="1"/>
          <p:nvPr/>
        </p:nvSpPr>
        <p:spPr>
          <a:xfrm>
            <a:off x="8162586" y="2781215"/>
            <a:ext cx="3823063" cy="646331"/>
          </a:xfrm>
          <a:prstGeom prst="rect">
            <a:avLst/>
          </a:prstGeom>
          <a:noFill/>
        </p:spPr>
        <p:txBody>
          <a:bodyPr wrap="square" rtlCol="0">
            <a:spAutoFit/>
          </a:bodyPr>
          <a:lstStyle/>
          <a:p>
            <a:r>
              <a:rPr lang="nl-NL" dirty="0">
                <a:solidFill>
                  <a:srgbClr val="002060"/>
                </a:solidFill>
                <a:latin typeface="Raleway" panose="020B0003030101060003" pitchFamily="34" charset="0"/>
              </a:rPr>
              <a:t>But </a:t>
            </a:r>
            <a:r>
              <a:rPr lang="nl-NL" dirty="0" err="1">
                <a:solidFill>
                  <a:srgbClr val="002060"/>
                </a:solidFill>
                <a:latin typeface="Raleway" panose="020B0003030101060003" pitchFamily="34" charset="0"/>
              </a:rPr>
              <a:t>only</a:t>
            </a:r>
            <a:r>
              <a:rPr lang="nl-NL" dirty="0">
                <a:solidFill>
                  <a:srgbClr val="002060"/>
                </a:solidFill>
                <a:latin typeface="Raleway" panose="020B0003030101060003" pitchFamily="34" charset="0"/>
              </a:rPr>
              <a:t> </a:t>
            </a:r>
            <a:r>
              <a:rPr lang="nl-NL" dirty="0" err="1">
                <a:solidFill>
                  <a:srgbClr val="002060"/>
                </a:solidFill>
                <a:latin typeface="Raleway" panose="020B0003030101060003" pitchFamily="34" charset="0"/>
              </a:rPr>
              <a:t>when</a:t>
            </a:r>
            <a:r>
              <a:rPr lang="nl-NL" dirty="0">
                <a:solidFill>
                  <a:srgbClr val="002060"/>
                </a:solidFill>
                <a:latin typeface="Raleway" panose="020B0003030101060003" pitchFamily="34" charset="0"/>
              </a:rPr>
              <a:t> </a:t>
            </a:r>
            <a:r>
              <a:rPr lang="nl-NL" dirty="0" err="1">
                <a:solidFill>
                  <a:srgbClr val="002060"/>
                </a:solidFill>
                <a:latin typeface="Raleway" panose="020B0003030101060003" pitchFamily="34" charset="0"/>
              </a:rPr>
              <a:t>the</a:t>
            </a:r>
            <a:r>
              <a:rPr lang="nl-NL" dirty="0">
                <a:solidFill>
                  <a:srgbClr val="002060"/>
                </a:solidFill>
                <a:latin typeface="Raleway" panose="020B0003030101060003" pitchFamily="34" charset="0"/>
              </a:rPr>
              <a:t> base is in </a:t>
            </a:r>
            <a:r>
              <a:rPr lang="nl-NL" dirty="0" err="1">
                <a:solidFill>
                  <a:srgbClr val="002060"/>
                </a:solidFill>
                <a:latin typeface="Raleway" panose="020B0003030101060003" pitchFamily="34" charset="0"/>
              </a:rPr>
              <a:t>place</a:t>
            </a:r>
            <a:r>
              <a:rPr lang="nl-NL" dirty="0">
                <a:solidFill>
                  <a:srgbClr val="002060"/>
                </a:solidFill>
                <a:latin typeface="Raleway" panose="020B0003030101060003" pitchFamily="34" charset="0"/>
              </a:rPr>
              <a:t>!</a:t>
            </a:r>
          </a:p>
        </p:txBody>
      </p:sp>
    </p:spTree>
    <p:extLst>
      <p:ext uri="{BB962C8B-B14F-4D97-AF65-F5344CB8AC3E}">
        <p14:creationId xmlns:p14="http://schemas.microsoft.com/office/powerpoint/2010/main" val="30162448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2D5EEC-247A-4170-8730-5E82CE9B05B5}"/>
              </a:ext>
            </a:extLst>
          </p:cNvPr>
          <p:cNvSpPr>
            <a:spLocks noGrp="1"/>
          </p:cNvSpPr>
          <p:nvPr>
            <p:ph type="title"/>
          </p:nvPr>
        </p:nvSpPr>
        <p:spPr>
          <a:xfrm>
            <a:off x="838200" y="196448"/>
            <a:ext cx="10515600" cy="1325563"/>
          </a:xfrm>
        </p:spPr>
        <p:txBody>
          <a:bodyPr/>
          <a:lstStyle/>
          <a:p>
            <a:r>
              <a:rPr lang="nl-NL" dirty="0"/>
              <a:t>Graves – </a:t>
            </a:r>
            <a:r>
              <a:rPr lang="nl-NL" dirty="0" err="1"/>
              <a:t>Working</a:t>
            </a:r>
            <a:r>
              <a:rPr lang="nl-NL" dirty="0"/>
              <a:t> on </a:t>
            </a:r>
            <a:r>
              <a:rPr lang="nl-NL" dirty="0" err="1"/>
              <a:t>Effective</a:t>
            </a:r>
            <a:r>
              <a:rPr lang="nl-NL" dirty="0"/>
              <a:t> Teams</a:t>
            </a:r>
            <a:br>
              <a:rPr lang="nl-NL" dirty="0"/>
            </a:br>
            <a:endParaRPr lang="nl-NL" dirty="0"/>
          </a:p>
        </p:txBody>
      </p:sp>
      <p:sp>
        <p:nvSpPr>
          <p:cNvPr id="3" name="Stroomdiagram: Scheidingslijn 2">
            <a:extLst>
              <a:ext uri="{FF2B5EF4-FFF2-40B4-BE49-F238E27FC236}">
                <a16:creationId xmlns:a16="http://schemas.microsoft.com/office/drawing/2014/main" id="{6F838A73-3F20-4A8E-BCED-699907168E81}"/>
              </a:ext>
            </a:extLst>
          </p:cNvPr>
          <p:cNvSpPr/>
          <p:nvPr/>
        </p:nvSpPr>
        <p:spPr>
          <a:xfrm>
            <a:off x="914293" y="2600393"/>
            <a:ext cx="2187923" cy="717639"/>
          </a:xfrm>
          <a:prstGeom prst="flowChartTerminator">
            <a:avLst/>
          </a:prstGeom>
          <a:solidFill>
            <a:srgbClr val="00990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tLang="nl-NL" dirty="0" err="1">
                <a:solidFill>
                  <a:schemeClr val="bg1"/>
                </a:solidFill>
                <a:latin typeface="+mj-lt"/>
              </a:rPr>
              <a:t>Internalise</a:t>
            </a:r>
            <a:r>
              <a:rPr lang="nl-NL" altLang="nl-NL" dirty="0">
                <a:solidFill>
                  <a:schemeClr val="bg1"/>
                </a:solidFill>
                <a:latin typeface="+mj-lt"/>
              </a:rPr>
              <a:t> Mission &amp; </a:t>
            </a:r>
            <a:r>
              <a:rPr lang="nl-NL" altLang="nl-NL" dirty="0" err="1">
                <a:solidFill>
                  <a:schemeClr val="bg1"/>
                </a:solidFill>
                <a:latin typeface="+mj-lt"/>
              </a:rPr>
              <a:t>Vision</a:t>
            </a:r>
            <a:endParaRPr lang="nl-NL" altLang="nl-NL" dirty="0">
              <a:solidFill>
                <a:schemeClr val="bg1"/>
              </a:solidFill>
              <a:latin typeface="+mj-lt"/>
            </a:endParaRPr>
          </a:p>
        </p:txBody>
      </p:sp>
      <p:sp>
        <p:nvSpPr>
          <p:cNvPr id="4" name="Tekstvak 3">
            <a:extLst>
              <a:ext uri="{FF2B5EF4-FFF2-40B4-BE49-F238E27FC236}">
                <a16:creationId xmlns:a16="http://schemas.microsoft.com/office/drawing/2014/main" id="{9499BE85-DC3C-4D87-8A7B-046E2AA3F758}"/>
              </a:ext>
            </a:extLst>
          </p:cNvPr>
          <p:cNvSpPr txBox="1"/>
          <p:nvPr/>
        </p:nvSpPr>
        <p:spPr>
          <a:xfrm>
            <a:off x="6444208" y="5189666"/>
            <a:ext cx="184731" cy="369332"/>
          </a:xfrm>
          <a:prstGeom prst="rect">
            <a:avLst/>
          </a:prstGeom>
          <a:noFill/>
        </p:spPr>
        <p:txBody>
          <a:bodyPr wrap="none" rtlCol="0">
            <a:spAutoFit/>
          </a:bodyPr>
          <a:lstStyle/>
          <a:p>
            <a:endParaRPr lang="nl-NL" dirty="0"/>
          </a:p>
        </p:txBody>
      </p:sp>
      <p:sp>
        <p:nvSpPr>
          <p:cNvPr id="5" name="Tekstvak 4">
            <a:extLst>
              <a:ext uri="{FF2B5EF4-FFF2-40B4-BE49-F238E27FC236}">
                <a16:creationId xmlns:a16="http://schemas.microsoft.com/office/drawing/2014/main" id="{D6D6763C-5687-44F5-9FA3-25D0755E3395}"/>
              </a:ext>
            </a:extLst>
          </p:cNvPr>
          <p:cNvSpPr txBox="1"/>
          <p:nvPr/>
        </p:nvSpPr>
        <p:spPr>
          <a:xfrm>
            <a:off x="6233700" y="4348945"/>
            <a:ext cx="184731" cy="369332"/>
          </a:xfrm>
          <a:prstGeom prst="rect">
            <a:avLst/>
          </a:prstGeom>
          <a:noFill/>
        </p:spPr>
        <p:txBody>
          <a:bodyPr wrap="none" rtlCol="0">
            <a:spAutoFit/>
          </a:bodyPr>
          <a:lstStyle/>
          <a:p>
            <a:endParaRPr lang="nl-NL" dirty="0"/>
          </a:p>
        </p:txBody>
      </p:sp>
      <p:sp>
        <p:nvSpPr>
          <p:cNvPr id="6" name="Tekstvak 5">
            <a:extLst>
              <a:ext uri="{FF2B5EF4-FFF2-40B4-BE49-F238E27FC236}">
                <a16:creationId xmlns:a16="http://schemas.microsoft.com/office/drawing/2014/main" id="{7F640CDE-EAF4-4384-8990-9108864ECC09}"/>
              </a:ext>
            </a:extLst>
          </p:cNvPr>
          <p:cNvSpPr txBox="1"/>
          <p:nvPr/>
        </p:nvSpPr>
        <p:spPr>
          <a:xfrm>
            <a:off x="5584516" y="3372126"/>
            <a:ext cx="184731" cy="369332"/>
          </a:xfrm>
          <a:prstGeom prst="rect">
            <a:avLst/>
          </a:prstGeom>
          <a:noFill/>
        </p:spPr>
        <p:txBody>
          <a:bodyPr wrap="none" rtlCol="0">
            <a:spAutoFit/>
          </a:bodyPr>
          <a:lstStyle/>
          <a:p>
            <a:endParaRPr lang="nl-NL" dirty="0"/>
          </a:p>
        </p:txBody>
      </p:sp>
      <p:sp>
        <p:nvSpPr>
          <p:cNvPr id="7" name="Stroomdiagram: Scheidingslijn 6">
            <a:extLst>
              <a:ext uri="{FF2B5EF4-FFF2-40B4-BE49-F238E27FC236}">
                <a16:creationId xmlns:a16="http://schemas.microsoft.com/office/drawing/2014/main" id="{664A7519-32B6-4E36-9379-A8E1B0E90CCC}"/>
              </a:ext>
            </a:extLst>
          </p:cNvPr>
          <p:cNvSpPr/>
          <p:nvPr/>
        </p:nvSpPr>
        <p:spPr>
          <a:xfrm>
            <a:off x="927226" y="3405389"/>
            <a:ext cx="2187923" cy="717639"/>
          </a:xfrm>
          <a:prstGeom prst="flowChartTerminator">
            <a:avLst/>
          </a:prstGeom>
          <a:solidFill>
            <a:srgbClr val="FF660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tLang="nl-NL" dirty="0">
                <a:solidFill>
                  <a:schemeClr val="bg1"/>
                </a:solidFill>
                <a:latin typeface="+mj-lt"/>
              </a:rPr>
              <a:t>Accept Goals</a:t>
            </a:r>
          </a:p>
        </p:txBody>
      </p:sp>
      <p:sp>
        <p:nvSpPr>
          <p:cNvPr id="8" name="Stroomdiagram: Scheidingslijn 7">
            <a:extLst>
              <a:ext uri="{FF2B5EF4-FFF2-40B4-BE49-F238E27FC236}">
                <a16:creationId xmlns:a16="http://schemas.microsoft.com/office/drawing/2014/main" id="{6A6A5F58-3DBB-4421-9A6D-D06CC3EB3E07}"/>
              </a:ext>
            </a:extLst>
          </p:cNvPr>
          <p:cNvSpPr/>
          <p:nvPr/>
        </p:nvSpPr>
        <p:spPr>
          <a:xfrm>
            <a:off x="914293" y="4209899"/>
            <a:ext cx="2187923" cy="717639"/>
          </a:xfrm>
          <a:prstGeom prst="flowChartTerminator">
            <a:avLst/>
          </a:prstGeom>
          <a:solidFill>
            <a:srgbClr val="0000FF"/>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tLang="nl-NL" dirty="0" err="1">
                <a:solidFill>
                  <a:schemeClr val="bg1"/>
                </a:solidFill>
                <a:latin typeface="+mj-lt"/>
              </a:rPr>
              <a:t>Define</a:t>
            </a:r>
            <a:r>
              <a:rPr lang="nl-NL" altLang="nl-NL" dirty="0">
                <a:solidFill>
                  <a:schemeClr val="bg1"/>
                </a:solidFill>
                <a:latin typeface="+mj-lt"/>
              </a:rPr>
              <a:t> Plan</a:t>
            </a:r>
          </a:p>
        </p:txBody>
      </p:sp>
      <p:sp>
        <p:nvSpPr>
          <p:cNvPr id="9" name="Stroomdiagram: Scheidingslijn 8">
            <a:extLst>
              <a:ext uri="{FF2B5EF4-FFF2-40B4-BE49-F238E27FC236}">
                <a16:creationId xmlns:a16="http://schemas.microsoft.com/office/drawing/2014/main" id="{48F82602-F340-4FB1-AF12-8FFC809D7950}"/>
              </a:ext>
            </a:extLst>
          </p:cNvPr>
          <p:cNvSpPr/>
          <p:nvPr/>
        </p:nvSpPr>
        <p:spPr>
          <a:xfrm>
            <a:off x="914292" y="5010255"/>
            <a:ext cx="2187923" cy="717639"/>
          </a:xfrm>
          <a:prstGeom prst="flowChartTerminator">
            <a:avLst/>
          </a:prstGeom>
          <a:solidFill>
            <a:srgbClr val="FF000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tLang="nl-NL" dirty="0" err="1">
                <a:solidFill>
                  <a:schemeClr val="bg1"/>
                </a:solidFill>
                <a:latin typeface="+mj-lt"/>
              </a:rPr>
              <a:t>Agree</a:t>
            </a:r>
            <a:r>
              <a:rPr lang="nl-NL" altLang="nl-NL" dirty="0">
                <a:solidFill>
                  <a:schemeClr val="bg1"/>
                </a:solidFill>
                <a:latin typeface="+mj-lt"/>
              </a:rPr>
              <a:t> </a:t>
            </a:r>
            <a:r>
              <a:rPr lang="nl-NL" altLang="nl-NL" dirty="0" err="1">
                <a:solidFill>
                  <a:schemeClr val="bg1"/>
                </a:solidFill>
                <a:latin typeface="+mj-lt"/>
              </a:rPr>
              <a:t>Progress</a:t>
            </a:r>
            <a:endParaRPr lang="nl-NL" altLang="nl-NL" dirty="0">
              <a:solidFill>
                <a:schemeClr val="bg1"/>
              </a:solidFill>
              <a:latin typeface="+mj-lt"/>
            </a:endParaRPr>
          </a:p>
        </p:txBody>
      </p:sp>
      <p:sp>
        <p:nvSpPr>
          <p:cNvPr id="10" name="Stroomdiagram: Scheidingslijn 9">
            <a:extLst>
              <a:ext uri="{FF2B5EF4-FFF2-40B4-BE49-F238E27FC236}">
                <a16:creationId xmlns:a16="http://schemas.microsoft.com/office/drawing/2014/main" id="{0A29A7E8-35CB-4266-8AE1-287A7E804000}"/>
              </a:ext>
            </a:extLst>
          </p:cNvPr>
          <p:cNvSpPr/>
          <p:nvPr/>
        </p:nvSpPr>
        <p:spPr>
          <a:xfrm>
            <a:off x="927226" y="5810611"/>
            <a:ext cx="2187923" cy="717639"/>
          </a:xfrm>
          <a:prstGeom prst="flowChartTerminator">
            <a:avLst/>
          </a:prstGeom>
          <a:solidFill>
            <a:srgbClr val="90168C"/>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tLang="nl-NL" dirty="0" err="1">
                <a:solidFill>
                  <a:schemeClr val="bg1"/>
                </a:solidFill>
                <a:latin typeface="+mj-lt"/>
              </a:rPr>
              <a:t>Create</a:t>
            </a:r>
            <a:r>
              <a:rPr lang="nl-NL" altLang="nl-NL" dirty="0">
                <a:solidFill>
                  <a:schemeClr val="bg1"/>
                </a:solidFill>
                <a:latin typeface="+mj-lt"/>
              </a:rPr>
              <a:t> </a:t>
            </a:r>
            <a:r>
              <a:rPr lang="nl-NL" altLang="nl-NL" dirty="0" err="1">
                <a:solidFill>
                  <a:schemeClr val="bg1"/>
                </a:solidFill>
                <a:latin typeface="+mj-lt"/>
              </a:rPr>
              <a:t>healthy</a:t>
            </a:r>
            <a:r>
              <a:rPr lang="nl-NL" altLang="nl-NL" dirty="0">
                <a:solidFill>
                  <a:schemeClr val="bg1"/>
                </a:solidFill>
                <a:latin typeface="+mj-lt"/>
              </a:rPr>
              <a:t> </a:t>
            </a:r>
            <a:r>
              <a:rPr lang="nl-NL" altLang="nl-NL" dirty="0" err="1">
                <a:solidFill>
                  <a:schemeClr val="bg1"/>
                </a:solidFill>
                <a:latin typeface="+mj-lt"/>
              </a:rPr>
              <a:t>relationships</a:t>
            </a:r>
            <a:endParaRPr lang="nl-NL" altLang="nl-NL" dirty="0">
              <a:solidFill>
                <a:schemeClr val="bg1"/>
              </a:solidFill>
              <a:latin typeface="+mj-lt"/>
            </a:endParaRPr>
          </a:p>
        </p:txBody>
      </p:sp>
      <p:cxnSp>
        <p:nvCxnSpPr>
          <p:cNvPr id="12" name="Rechte verbindingslijn met pijl 11">
            <a:extLst>
              <a:ext uri="{FF2B5EF4-FFF2-40B4-BE49-F238E27FC236}">
                <a16:creationId xmlns:a16="http://schemas.microsoft.com/office/drawing/2014/main" id="{566380D0-B466-477A-8D16-CFCCD3FB692F}"/>
              </a:ext>
            </a:extLst>
          </p:cNvPr>
          <p:cNvCxnSpPr>
            <a:cxnSpLocks/>
          </p:cNvCxnSpPr>
          <p:nvPr/>
        </p:nvCxnSpPr>
        <p:spPr>
          <a:xfrm>
            <a:off x="554802" y="1004667"/>
            <a:ext cx="0" cy="5519081"/>
          </a:xfrm>
          <a:prstGeom prst="straightConnector1">
            <a:avLst/>
          </a:prstGeom>
          <a:ln w="762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13" name="Stroomdiagram: Scheidingslijn 12">
            <a:extLst>
              <a:ext uri="{FF2B5EF4-FFF2-40B4-BE49-F238E27FC236}">
                <a16:creationId xmlns:a16="http://schemas.microsoft.com/office/drawing/2014/main" id="{D1308D42-7619-45F4-B54B-D16D73C2A389}"/>
              </a:ext>
            </a:extLst>
          </p:cNvPr>
          <p:cNvSpPr/>
          <p:nvPr/>
        </p:nvSpPr>
        <p:spPr>
          <a:xfrm>
            <a:off x="927226" y="1800523"/>
            <a:ext cx="2187923" cy="717639"/>
          </a:xfrm>
          <a:prstGeom prst="flowChartTerminator">
            <a:avLst/>
          </a:prstGeom>
          <a:solidFill>
            <a:srgbClr val="F8F40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tLang="nl-NL" dirty="0" err="1">
                <a:solidFill>
                  <a:schemeClr val="bg1"/>
                </a:solidFill>
                <a:latin typeface="+mj-lt"/>
              </a:rPr>
              <a:t>Define</a:t>
            </a:r>
            <a:r>
              <a:rPr lang="nl-NL" altLang="nl-NL" dirty="0">
                <a:solidFill>
                  <a:schemeClr val="bg1"/>
                </a:solidFill>
                <a:latin typeface="+mj-lt"/>
              </a:rPr>
              <a:t> </a:t>
            </a:r>
            <a:r>
              <a:rPr lang="nl-NL" altLang="nl-NL" dirty="0" err="1">
                <a:solidFill>
                  <a:schemeClr val="bg1"/>
                </a:solidFill>
                <a:latin typeface="+mj-lt"/>
              </a:rPr>
              <a:t>Vision</a:t>
            </a:r>
            <a:endParaRPr lang="nl-NL" altLang="nl-NL" dirty="0">
              <a:solidFill>
                <a:schemeClr val="bg1"/>
              </a:solidFill>
              <a:latin typeface="+mj-lt"/>
            </a:endParaRPr>
          </a:p>
        </p:txBody>
      </p:sp>
      <p:sp>
        <p:nvSpPr>
          <p:cNvPr id="14" name="Stroomdiagram: Scheidingslijn 13">
            <a:extLst>
              <a:ext uri="{FF2B5EF4-FFF2-40B4-BE49-F238E27FC236}">
                <a16:creationId xmlns:a16="http://schemas.microsoft.com/office/drawing/2014/main" id="{B5D6C9EE-B81B-4247-8889-E1979EF89EC4}"/>
              </a:ext>
            </a:extLst>
          </p:cNvPr>
          <p:cNvSpPr/>
          <p:nvPr/>
        </p:nvSpPr>
        <p:spPr>
          <a:xfrm>
            <a:off x="914292" y="990400"/>
            <a:ext cx="2187923" cy="717639"/>
          </a:xfrm>
          <a:prstGeom prst="flowChartTerminator">
            <a:avLst/>
          </a:prstGeom>
          <a:solidFill>
            <a:srgbClr val="00B3CF"/>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tLang="nl-NL" dirty="0" err="1">
                <a:solidFill>
                  <a:schemeClr val="bg1"/>
                </a:solidFill>
                <a:latin typeface="+mj-lt"/>
              </a:rPr>
              <a:t>Define</a:t>
            </a:r>
            <a:r>
              <a:rPr lang="nl-NL" altLang="nl-NL" dirty="0">
                <a:solidFill>
                  <a:schemeClr val="bg1"/>
                </a:solidFill>
                <a:latin typeface="+mj-lt"/>
              </a:rPr>
              <a:t> Mission</a:t>
            </a:r>
          </a:p>
        </p:txBody>
      </p:sp>
      <p:sp>
        <p:nvSpPr>
          <p:cNvPr id="16" name="Tekstvak 15">
            <a:extLst>
              <a:ext uri="{FF2B5EF4-FFF2-40B4-BE49-F238E27FC236}">
                <a16:creationId xmlns:a16="http://schemas.microsoft.com/office/drawing/2014/main" id="{E400C87E-BB6F-41A4-AADD-7D1DB557BFBB}"/>
              </a:ext>
            </a:extLst>
          </p:cNvPr>
          <p:cNvSpPr txBox="1"/>
          <p:nvPr/>
        </p:nvSpPr>
        <p:spPr>
          <a:xfrm>
            <a:off x="3573713" y="990400"/>
            <a:ext cx="7308588" cy="5632311"/>
          </a:xfrm>
          <a:prstGeom prst="rect">
            <a:avLst/>
          </a:prstGeom>
          <a:noFill/>
        </p:spPr>
        <p:txBody>
          <a:bodyPr wrap="square" rtlCol="0">
            <a:spAutoFit/>
          </a:bodyPr>
          <a:lstStyle/>
          <a:p>
            <a:r>
              <a:rPr lang="nl-NL" dirty="0"/>
              <a:t>1. </a:t>
            </a:r>
            <a:r>
              <a:rPr lang="nl-NL" dirty="0" err="1"/>
              <a:t>Formulate</a:t>
            </a:r>
            <a:r>
              <a:rPr lang="nl-NL" dirty="0"/>
              <a:t> shared Mission. </a:t>
            </a:r>
            <a:br>
              <a:rPr lang="nl-NL" dirty="0"/>
            </a:br>
            <a:r>
              <a:rPr lang="nl-NL" dirty="0"/>
              <a:t>The </a:t>
            </a:r>
            <a:r>
              <a:rPr lang="nl-NL" b="1" i="1" dirty="0" err="1"/>
              <a:t>why</a:t>
            </a:r>
            <a:r>
              <a:rPr lang="nl-NL" b="1" i="1" dirty="0"/>
              <a:t> are we here </a:t>
            </a:r>
            <a:r>
              <a:rPr lang="nl-NL" dirty="0" err="1"/>
              <a:t>becomes</a:t>
            </a:r>
            <a:r>
              <a:rPr lang="nl-NL" dirty="0"/>
              <a:t> </a:t>
            </a:r>
            <a:r>
              <a:rPr lang="nl-NL" dirty="0" err="1"/>
              <a:t>clear</a:t>
            </a:r>
            <a:r>
              <a:rPr lang="nl-NL" dirty="0"/>
              <a:t>.</a:t>
            </a:r>
          </a:p>
          <a:p>
            <a:endParaRPr lang="nl-NL" dirty="0"/>
          </a:p>
          <a:p>
            <a:r>
              <a:rPr lang="nl-NL" dirty="0"/>
              <a:t>2. </a:t>
            </a:r>
            <a:r>
              <a:rPr lang="nl-NL" dirty="0" err="1"/>
              <a:t>Formulate</a:t>
            </a:r>
            <a:r>
              <a:rPr lang="nl-NL" dirty="0"/>
              <a:t> shared </a:t>
            </a:r>
            <a:r>
              <a:rPr lang="nl-NL" dirty="0" err="1"/>
              <a:t>Vision</a:t>
            </a:r>
            <a:r>
              <a:rPr lang="nl-NL" dirty="0"/>
              <a:t>. </a:t>
            </a:r>
            <a:br>
              <a:rPr lang="nl-NL" dirty="0"/>
            </a:br>
            <a:r>
              <a:rPr lang="nl-NL" dirty="0"/>
              <a:t>The </a:t>
            </a:r>
            <a:r>
              <a:rPr lang="nl-NL" b="1" i="1" dirty="0" err="1"/>
              <a:t>where</a:t>
            </a:r>
            <a:r>
              <a:rPr lang="nl-NL" b="1" i="1" dirty="0"/>
              <a:t> are we </a:t>
            </a:r>
            <a:r>
              <a:rPr lang="nl-NL" b="1" i="1" dirty="0" err="1"/>
              <a:t>going</a:t>
            </a:r>
            <a:r>
              <a:rPr lang="nl-NL" b="1" i="1" dirty="0"/>
              <a:t> to </a:t>
            </a:r>
            <a:r>
              <a:rPr lang="nl-NL" dirty="0" err="1"/>
              <a:t>becomes</a:t>
            </a:r>
            <a:r>
              <a:rPr lang="nl-NL" dirty="0"/>
              <a:t> </a:t>
            </a:r>
            <a:r>
              <a:rPr lang="nl-NL" dirty="0" err="1"/>
              <a:t>clear</a:t>
            </a:r>
            <a:r>
              <a:rPr lang="nl-NL" dirty="0"/>
              <a:t>.</a:t>
            </a:r>
          </a:p>
          <a:p>
            <a:endParaRPr lang="nl-NL" dirty="0"/>
          </a:p>
          <a:p>
            <a:r>
              <a:rPr lang="nl-NL" dirty="0"/>
              <a:t>3. </a:t>
            </a:r>
            <a:r>
              <a:rPr lang="nl-NL" dirty="0" err="1"/>
              <a:t>Communicate</a:t>
            </a:r>
            <a:r>
              <a:rPr lang="nl-NL" dirty="0"/>
              <a:t> and </a:t>
            </a:r>
            <a:r>
              <a:rPr lang="nl-NL" dirty="0" err="1"/>
              <a:t>discuss</a:t>
            </a:r>
            <a:r>
              <a:rPr lang="nl-NL" dirty="0"/>
              <a:t> Mission &amp; </a:t>
            </a:r>
            <a:r>
              <a:rPr lang="nl-NL" dirty="0" err="1"/>
              <a:t>Vision</a:t>
            </a:r>
            <a:r>
              <a:rPr lang="nl-NL" dirty="0"/>
              <a:t>. </a:t>
            </a:r>
            <a:br>
              <a:rPr lang="nl-NL" dirty="0"/>
            </a:br>
            <a:r>
              <a:rPr lang="nl-NL" dirty="0"/>
              <a:t>The </a:t>
            </a:r>
            <a:r>
              <a:rPr lang="nl-NL" b="1" i="1" dirty="0" err="1"/>
              <a:t>why</a:t>
            </a:r>
            <a:r>
              <a:rPr lang="nl-NL" b="1" i="1" dirty="0"/>
              <a:t> </a:t>
            </a:r>
            <a:r>
              <a:rPr lang="nl-NL" dirty="0" err="1"/>
              <a:t>becomes</a:t>
            </a:r>
            <a:r>
              <a:rPr lang="nl-NL" dirty="0"/>
              <a:t> </a:t>
            </a:r>
            <a:r>
              <a:rPr lang="nl-NL" dirty="0" err="1"/>
              <a:t>clear</a:t>
            </a:r>
            <a:r>
              <a:rPr lang="nl-NL" dirty="0"/>
              <a:t> </a:t>
            </a:r>
            <a:r>
              <a:rPr lang="nl-NL" dirty="0" err="1"/>
              <a:t>for</a:t>
            </a:r>
            <a:r>
              <a:rPr lang="nl-NL" dirty="0"/>
              <a:t> </a:t>
            </a:r>
            <a:r>
              <a:rPr lang="nl-NL" dirty="0" err="1"/>
              <a:t>everyone</a:t>
            </a:r>
            <a:r>
              <a:rPr lang="nl-NL" dirty="0"/>
              <a:t>.</a:t>
            </a:r>
          </a:p>
          <a:p>
            <a:endParaRPr lang="fy-NL" dirty="0"/>
          </a:p>
          <a:p>
            <a:r>
              <a:rPr lang="nl-NL" dirty="0"/>
              <a:t>4. Goals &amp; Results are </a:t>
            </a:r>
            <a:r>
              <a:rPr lang="nl-NL" dirty="0" err="1"/>
              <a:t>clear</a:t>
            </a:r>
            <a:r>
              <a:rPr lang="nl-NL" dirty="0"/>
              <a:t>, shared and </a:t>
            </a:r>
            <a:r>
              <a:rPr lang="nl-NL" dirty="0" err="1"/>
              <a:t>accepted</a:t>
            </a:r>
            <a:r>
              <a:rPr lang="nl-NL" dirty="0"/>
              <a:t>. </a:t>
            </a:r>
            <a:br>
              <a:rPr lang="nl-NL" dirty="0"/>
            </a:br>
            <a:r>
              <a:rPr lang="nl-NL" dirty="0"/>
              <a:t>The </a:t>
            </a:r>
            <a:r>
              <a:rPr lang="nl-NL" b="1" i="1" dirty="0" err="1"/>
              <a:t>what</a:t>
            </a:r>
            <a:r>
              <a:rPr lang="nl-NL" dirty="0"/>
              <a:t> </a:t>
            </a:r>
            <a:r>
              <a:rPr lang="nl-NL" dirty="0" err="1"/>
              <a:t>becomes</a:t>
            </a:r>
            <a:r>
              <a:rPr lang="nl-NL" dirty="0"/>
              <a:t> </a:t>
            </a:r>
            <a:r>
              <a:rPr lang="nl-NL" dirty="0" err="1"/>
              <a:t>clear</a:t>
            </a:r>
            <a:r>
              <a:rPr lang="nl-NL" dirty="0"/>
              <a:t>.</a:t>
            </a:r>
          </a:p>
          <a:p>
            <a:endParaRPr lang="fy-NL" dirty="0"/>
          </a:p>
          <a:p>
            <a:r>
              <a:rPr lang="nl-NL" dirty="0"/>
              <a:t>5. </a:t>
            </a:r>
            <a:r>
              <a:rPr lang="nl-NL" dirty="0" err="1"/>
              <a:t>Roles</a:t>
            </a:r>
            <a:r>
              <a:rPr lang="nl-NL" dirty="0"/>
              <a:t> &amp; </a:t>
            </a:r>
            <a:r>
              <a:rPr lang="nl-NL" dirty="0" err="1"/>
              <a:t>responsibilities</a:t>
            </a:r>
            <a:r>
              <a:rPr lang="nl-NL" dirty="0"/>
              <a:t> are </a:t>
            </a:r>
            <a:r>
              <a:rPr lang="nl-NL" dirty="0" err="1"/>
              <a:t>discussed</a:t>
            </a:r>
            <a:r>
              <a:rPr lang="nl-NL" dirty="0"/>
              <a:t> and </a:t>
            </a:r>
            <a:r>
              <a:rPr lang="nl-NL" dirty="0" err="1"/>
              <a:t>agreed</a:t>
            </a:r>
            <a:r>
              <a:rPr lang="nl-NL" dirty="0"/>
              <a:t>. </a:t>
            </a:r>
            <a:br>
              <a:rPr lang="nl-NL" dirty="0"/>
            </a:br>
            <a:r>
              <a:rPr lang="nl-NL" dirty="0"/>
              <a:t>The </a:t>
            </a:r>
            <a:r>
              <a:rPr lang="nl-NL" b="1" i="1" dirty="0" err="1"/>
              <a:t>how</a:t>
            </a:r>
            <a:r>
              <a:rPr lang="nl-NL" b="1" i="1" dirty="0"/>
              <a:t> </a:t>
            </a:r>
            <a:r>
              <a:rPr lang="nl-NL" dirty="0" err="1"/>
              <a:t>becomes</a:t>
            </a:r>
            <a:r>
              <a:rPr lang="nl-NL" dirty="0"/>
              <a:t> </a:t>
            </a:r>
            <a:r>
              <a:rPr lang="nl-NL" dirty="0" err="1"/>
              <a:t>clear</a:t>
            </a:r>
            <a:r>
              <a:rPr lang="nl-NL" dirty="0"/>
              <a:t>.</a:t>
            </a:r>
          </a:p>
          <a:p>
            <a:endParaRPr lang="fy-NL" dirty="0"/>
          </a:p>
          <a:p>
            <a:r>
              <a:rPr lang="nl-NL" dirty="0"/>
              <a:t>6. </a:t>
            </a:r>
            <a:r>
              <a:rPr lang="nl-NL" dirty="0" err="1"/>
              <a:t>Agreements</a:t>
            </a:r>
            <a:r>
              <a:rPr lang="nl-NL" dirty="0"/>
              <a:t> are made and </a:t>
            </a:r>
            <a:r>
              <a:rPr lang="nl-NL" dirty="0" err="1"/>
              <a:t>decision</a:t>
            </a:r>
            <a:r>
              <a:rPr lang="nl-NL" dirty="0"/>
              <a:t> making </a:t>
            </a:r>
            <a:r>
              <a:rPr lang="nl-NL" dirty="0" err="1"/>
              <a:t>process</a:t>
            </a:r>
            <a:r>
              <a:rPr lang="nl-NL" dirty="0"/>
              <a:t> </a:t>
            </a:r>
            <a:r>
              <a:rPr lang="nl-NL" dirty="0" err="1"/>
              <a:t>defined</a:t>
            </a:r>
            <a:r>
              <a:rPr lang="nl-NL" dirty="0"/>
              <a:t>. </a:t>
            </a:r>
            <a:br>
              <a:rPr lang="nl-NL" dirty="0"/>
            </a:br>
            <a:r>
              <a:rPr lang="nl-NL" dirty="0"/>
              <a:t>The </a:t>
            </a:r>
            <a:r>
              <a:rPr lang="nl-NL" b="1" i="1" dirty="0" err="1"/>
              <a:t>when</a:t>
            </a:r>
            <a:r>
              <a:rPr lang="nl-NL" dirty="0"/>
              <a:t> </a:t>
            </a:r>
            <a:r>
              <a:rPr lang="nl-NL" dirty="0" err="1"/>
              <a:t>becomes</a:t>
            </a:r>
            <a:r>
              <a:rPr lang="nl-NL" dirty="0"/>
              <a:t> </a:t>
            </a:r>
            <a:r>
              <a:rPr lang="nl-NL" dirty="0" err="1"/>
              <a:t>clear</a:t>
            </a:r>
            <a:r>
              <a:rPr lang="nl-NL" dirty="0"/>
              <a:t>.</a:t>
            </a:r>
          </a:p>
          <a:p>
            <a:endParaRPr lang="fy-NL" dirty="0"/>
          </a:p>
          <a:p>
            <a:r>
              <a:rPr lang="nl-NL" dirty="0"/>
              <a:t>7. Teams </a:t>
            </a:r>
            <a:r>
              <a:rPr lang="nl-NL" dirty="0" err="1"/>
              <a:t>work</a:t>
            </a:r>
            <a:r>
              <a:rPr lang="nl-NL" dirty="0"/>
              <a:t> on </a:t>
            </a:r>
            <a:r>
              <a:rPr lang="nl-NL" dirty="0" err="1"/>
              <a:t>getting</a:t>
            </a:r>
            <a:r>
              <a:rPr lang="nl-NL" dirty="0"/>
              <a:t> to </a:t>
            </a:r>
            <a:r>
              <a:rPr lang="nl-NL" dirty="0" err="1"/>
              <a:t>know</a:t>
            </a:r>
            <a:r>
              <a:rPr lang="nl-NL" dirty="0"/>
              <a:t> </a:t>
            </a:r>
            <a:r>
              <a:rPr lang="nl-NL" dirty="0" err="1"/>
              <a:t>other</a:t>
            </a:r>
            <a:r>
              <a:rPr lang="nl-NL" dirty="0"/>
              <a:t> teammembers </a:t>
            </a:r>
            <a:r>
              <a:rPr lang="nl-NL" dirty="0" err="1"/>
              <a:t>better</a:t>
            </a:r>
            <a:r>
              <a:rPr lang="nl-NL" dirty="0"/>
              <a:t>. </a:t>
            </a:r>
            <a:br>
              <a:rPr lang="nl-NL" dirty="0"/>
            </a:br>
            <a:r>
              <a:rPr lang="nl-NL" dirty="0"/>
              <a:t>The</a:t>
            </a:r>
            <a:r>
              <a:rPr lang="nl-NL" b="1" i="1" dirty="0"/>
              <a:t> with </a:t>
            </a:r>
            <a:r>
              <a:rPr lang="nl-NL" b="1" i="1" dirty="0" err="1"/>
              <a:t>whom</a:t>
            </a:r>
            <a:r>
              <a:rPr lang="nl-NL" b="1" i="1" dirty="0"/>
              <a:t> </a:t>
            </a:r>
            <a:r>
              <a:rPr lang="nl-NL" dirty="0" err="1"/>
              <a:t>becomes</a:t>
            </a:r>
            <a:r>
              <a:rPr lang="nl-NL" dirty="0"/>
              <a:t> </a:t>
            </a:r>
            <a:r>
              <a:rPr lang="nl-NL" dirty="0" err="1"/>
              <a:t>clear</a:t>
            </a:r>
            <a:r>
              <a:rPr lang="nl-NL" dirty="0"/>
              <a:t>.</a:t>
            </a:r>
          </a:p>
        </p:txBody>
      </p:sp>
    </p:spTree>
    <p:extLst>
      <p:ext uri="{BB962C8B-B14F-4D97-AF65-F5344CB8AC3E}">
        <p14:creationId xmlns:p14="http://schemas.microsoft.com/office/powerpoint/2010/main" val="107939875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2D5EEC-247A-4170-8730-5E82CE9B05B5}"/>
              </a:ext>
            </a:extLst>
          </p:cNvPr>
          <p:cNvSpPr>
            <a:spLocks noGrp="1"/>
          </p:cNvSpPr>
          <p:nvPr>
            <p:ph type="title"/>
          </p:nvPr>
        </p:nvSpPr>
        <p:spPr>
          <a:xfrm>
            <a:off x="838200" y="187565"/>
            <a:ext cx="10515600" cy="1325563"/>
          </a:xfrm>
        </p:spPr>
        <p:txBody>
          <a:bodyPr/>
          <a:lstStyle/>
          <a:p>
            <a:r>
              <a:rPr lang="nl-NL" dirty="0"/>
              <a:t>Graves – </a:t>
            </a:r>
            <a:r>
              <a:rPr lang="nl-NL" dirty="0" err="1"/>
              <a:t>Working</a:t>
            </a:r>
            <a:r>
              <a:rPr lang="nl-NL" dirty="0"/>
              <a:t> on </a:t>
            </a:r>
            <a:r>
              <a:rPr lang="nl-NL" dirty="0" err="1"/>
              <a:t>Vital</a:t>
            </a:r>
            <a:r>
              <a:rPr lang="nl-NL" dirty="0"/>
              <a:t> Teams</a:t>
            </a:r>
            <a:br>
              <a:rPr lang="nl-NL" dirty="0"/>
            </a:br>
            <a:endParaRPr lang="nl-NL" dirty="0"/>
          </a:p>
        </p:txBody>
      </p:sp>
      <p:sp>
        <p:nvSpPr>
          <p:cNvPr id="3" name="Stroomdiagram: Scheidingslijn 2">
            <a:extLst>
              <a:ext uri="{FF2B5EF4-FFF2-40B4-BE49-F238E27FC236}">
                <a16:creationId xmlns:a16="http://schemas.microsoft.com/office/drawing/2014/main" id="{6F838A73-3F20-4A8E-BCED-699907168E81}"/>
              </a:ext>
            </a:extLst>
          </p:cNvPr>
          <p:cNvSpPr/>
          <p:nvPr/>
        </p:nvSpPr>
        <p:spPr>
          <a:xfrm>
            <a:off x="914293" y="2600393"/>
            <a:ext cx="2187923" cy="717639"/>
          </a:xfrm>
          <a:prstGeom prst="flowChartTerminator">
            <a:avLst/>
          </a:prstGeom>
          <a:solidFill>
            <a:srgbClr val="00990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tLang="nl-NL" dirty="0">
                <a:solidFill>
                  <a:schemeClr val="bg1"/>
                </a:solidFill>
                <a:latin typeface="+mj-lt"/>
              </a:rPr>
              <a:t>Shared Results</a:t>
            </a:r>
          </a:p>
        </p:txBody>
      </p:sp>
      <p:sp>
        <p:nvSpPr>
          <p:cNvPr id="4" name="Tekstvak 3">
            <a:extLst>
              <a:ext uri="{FF2B5EF4-FFF2-40B4-BE49-F238E27FC236}">
                <a16:creationId xmlns:a16="http://schemas.microsoft.com/office/drawing/2014/main" id="{9499BE85-DC3C-4D87-8A7B-046E2AA3F758}"/>
              </a:ext>
            </a:extLst>
          </p:cNvPr>
          <p:cNvSpPr txBox="1"/>
          <p:nvPr/>
        </p:nvSpPr>
        <p:spPr>
          <a:xfrm>
            <a:off x="6444208" y="5189666"/>
            <a:ext cx="184731" cy="369332"/>
          </a:xfrm>
          <a:prstGeom prst="rect">
            <a:avLst/>
          </a:prstGeom>
          <a:noFill/>
        </p:spPr>
        <p:txBody>
          <a:bodyPr wrap="none" rtlCol="0">
            <a:spAutoFit/>
          </a:bodyPr>
          <a:lstStyle/>
          <a:p>
            <a:endParaRPr lang="nl-NL" dirty="0"/>
          </a:p>
        </p:txBody>
      </p:sp>
      <p:sp>
        <p:nvSpPr>
          <p:cNvPr id="5" name="Tekstvak 4">
            <a:extLst>
              <a:ext uri="{FF2B5EF4-FFF2-40B4-BE49-F238E27FC236}">
                <a16:creationId xmlns:a16="http://schemas.microsoft.com/office/drawing/2014/main" id="{D6D6763C-5687-44F5-9FA3-25D0755E3395}"/>
              </a:ext>
            </a:extLst>
          </p:cNvPr>
          <p:cNvSpPr txBox="1"/>
          <p:nvPr/>
        </p:nvSpPr>
        <p:spPr>
          <a:xfrm>
            <a:off x="6233700" y="4348945"/>
            <a:ext cx="184731" cy="369332"/>
          </a:xfrm>
          <a:prstGeom prst="rect">
            <a:avLst/>
          </a:prstGeom>
          <a:noFill/>
        </p:spPr>
        <p:txBody>
          <a:bodyPr wrap="none" rtlCol="0">
            <a:spAutoFit/>
          </a:bodyPr>
          <a:lstStyle/>
          <a:p>
            <a:endParaRPr lang="nl-NL" dirty="0"/>
          </a:p>
        </p:txBody>
      </p:sp>
      <p:sp>
        <p:nvSpPr>
          <p:cNvPr id="6" name="Tekstvak 5">
            <a:extLst>
              <a:ext uri="{FF2B5EF4-FFF2-40B4-BE49-F238E27FC236}">
                <a16:creationId xmlns:a16="http://schemas.microsoft.com/office/drawing/2014/main" id="{7F640CDE-EAF4-4384-8990-9108864ECC09}"/>
              </a:ext>
            </a:extLst>
          </p:cNvPr>
          <p:cNvSpPr txBox="1"/>
          <p:nvPr/>
        </p:nvSpPr>
        <p:spPr>
          <a:xfrm>
            <a:off x="5584516" y="3372126"/>
            <a:ext cx="184731" cy="369332"/>
          </a:xfrm>
          <a:prstGeom prst="rect">
            <a:avLst/>
          </a:prstGeom>
          <a:noFill/>
        </p:spPr>
        <p:txBody>
          <a:bodyPr wrap="none" rtlCol="0">
            <a:spAutoFit/>
          </a:bodyPr>
          <a:lstStyle/>
          <a:p>
            <a:endParaRPr lang="nl-NL" dirty="0"/>
          </a:p>
        </p:txBody>
      </p:sp>
      <p:sp>
        <p:nvSpPr>
          <p:cNvPr id="7" name="Stroomdiagram: Scheidingslijn 6">
            <a:extLst>
              <a:ext uri="{FF2B5EF4-FFF2-40B4-BE49-F238E27FC236}">
                <a16:creationId xmlns:a16="http://schemas.microsoft.com/office/drawing/2014/main" id="{664A7519-32B6-4E36-9379-A8E1B0E90CCC}"/>
              </a:ext>
            </a:extLst>
          </p:cNvPr>
          <p:cNvSpPr/>
          <p:nvPr/>
        </p:nvSpPr>
        <p:spPr>
          <a:xfrm>
            <a:off x="927226" y="3405389"/>
            <a:ext cx="2187923" cy="717639"/>
          </a:xfrm>
          <a:prstGeom prst="flowChartTerminator">
            <a:avLst/>
          </a:prstGeom>
          <a:solidFill>
            <a:srgbClr val="FF660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tLang="nl-NL" dirty="0" err="1">
                <a:solidFill>
                  <a:schemeClr val="bg1"/>
                </a:solidFill>
                <a:latin typeface="+mj-lt"/>
              </a:rPr>
              <a:t>Taking</a:t>
            </a:r>
            <a:r>
              <a:rPr lang="nl-NL" altLang="nl-NL" dirty="0">
                <a:solidFill>
                  <a:schemeClr val="bg1"/>
                </a:solidFill>
                <a:latin typeface="+mj-lt"/>
              </a:rPr>
              <a:t> </a:t>
            </a:r>
            <a:r>
              <a:rPr lang="nl-NL" altLang="nl-NL" dirty="0" err="1">
                <a:solidFill>
                  <a:schemeClr val="bg1"/>
                </a:solidFill>
                <a:latin typeface="+mj-lt"/>
              </a:rPr>
              <a:t>Responsibility</a:t>
            </a:r>
            <a:endParaRPr lang="nl-NL" altLang="nl-NL" dirty="0">
              <a:solidFill>
                <a:schemeClr val="bg1"/>
              </a:solidFill>
              <a:latin typeface="+mj-lt"/>
            </a:endParaRPr>
          </a:p>
        </p:txBody>
      </p:sp>
      <p:sp>
        <p:nvSpPr>
          <p:cNvPr id="8" name="Stroomdiagram: Scheidingslijn 7">
            <a:extLst>
              <a:ext uri="{FF2B5EF4-FFF2-40B4-BE49-F238E27FC236}">
                <a16:creationId xmlns:a16="http://schemas.microsoft.com/office/drawing/2014/main" id="{6A6A5F58-3DBB-4421-9A6D-D06CC3EB3E07}"/>
              </a:ext>
            </a:extLst>
          </p:cNvPr>
          <p:cNvSpPr/>
          <p:nvPr/>
        </p:nvSpPr>
        <p:spPr>
          <a:xfrm>
            <a:off x="914293" y="4209899"/>
            <a:ext cx="2187923" cy="717639"/>
          </a:xfrm>
          <a:prstGeom prst="flowChartTerminator">
            <a:avLst/>
          </a:prstGeom>
          <a:solidFill>
            <a:srgbClr val="0000FF"/>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tLang="nl-NL" dirty="0">
                <a:solidFill>
                  <a:schemeClr val="bg1"/>
                </a:solidFill>
                <a:latin typeface="+mj-lt"/>
              </a:rPr>
              <a:t>Commitment</a:t>
            </a:r>
          </a:p>
        </p:txBody>
      </p:sp>
      <p:sp>
        <p:nvSpPr>
          <p:cNvPr id="9" name="Stroomdiagram: Scheidingslijn 8">
            <a:extLst>
              <a:ext uri="{FF2B5EF4-FFF2-40B4-BE49-F238E27FC236}">
                <a16:creationId xmlns:a16="http://schemas.microsoft.com/office/drawing/2014/main" id="{48F82602-F340-4FB1-AF12-8FFC809D7950}"/>
              </a:ext>
            </a:extLst>
          </p:cNvPr>
          <p:cNvSpPr/>
          <p:nvPr/>
        </p:nvSpPr>
        <p:spPr>
          <a:xfrm>
            <a:off x="914292" y="5010255"/>
            <a:ext cx="2187923" cy="717639"/>
          </a:xfrm>
          <a:prstGeom prst="flowChartTerminator">
            <a:avLst/>
          </a:prstGeom>
          <a:solidFill>
            <a:srgbClr val="FF000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tLang="nl-NL" dirty="0" err="1">
                <a:solidFill>
                  <a:schemeClr val="bg1"/>
                </a:solidFill>
                <a:latin typeface="+mj-lt"/>
              </a:rPr>
              <a:t>Healthy</a:t>
            </a:r>
            <a:r>
              <a:rPr lang="nl-NL" altLang="nl-NL" dirty="0">
                <a:solidFill>
                  <a:schemeClr val="bg1"/>
                </a:solidFill>
                <a:latin typeface="+mj-lt"/>
              </a:rPr>
              <a:t> Conflict</a:t>
            </a:r>
          </a:p>
        </p:txBody>
      </p:sp>
      <p:sp>
        <p:nvSpPr>
          <p:cNvPr id="10" name="Stroomdiagram: Scheidingslijn 9">
            <a:extLst>
              <a:ext uri="{FF2B5EF4-FFF2-40B4-BE49-F238E27FC236}">
                <a16:creationId xmlns:a16="http://schemas.microsoft.com/office/drawing/2014/main" id="{0A29A7E8-35CB-4266-8AE1-287A7E804000}"/>
              </a:ext>
            </a:extLst>
          </p:cNvPr>
          <p:cNvSpPr/>
          <p:nvPr/>
        </p:nvSpPr>
        <p:spPr>
          <a:xfrm>
            <a:off x="927226" y="5810611"/>
            <a:ext cx="2187923" cy="717639"/>
          </a:xfrm>
          <a:prstGeom prst="flowChartTerminator">
            <a:avLst/>
          </a:prstGeom>
          <a:solidFill>
            <a:srgbClr val="90168C"/>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tLang="nl-NL" dirty="0" err="1">
                <a:solidFill>
                  <a:schemeClr val="bg1"/>
                </a:solidFill>
                <a:latin typeface="+mj-lt"/>
              </a:rPr>
              <a:t>Build</a:t>
            </a:r>
            <a:r>
              <a:rPr lang="nl-NL" altLang="nl-NL" dirty="0">
                <a:solidFill>
                  <a:schemeClr val="bg1"/>
                </a:solidFill>
                <a:latin typeface="+mj-lt"/>
              </a:rPr>
              <a:t> Trust</a:t>
            </a:r>
          </a:p>
        </p:txBody>
      </p:sp>
      <p:cxnSp>
        <p:nvCxnSpPr>
          <p:cNvPr id="12" name="Rechte verbindingslijn met pijl 11">
            <a:extLst>
              <a:ext uri="{FF2B5EF4-FFF2-40B4-BE49-F238E27FC236}">
                <a16:creationId xmlns:a16="http://schemas.microsoft.com/office/drawing/2014/main" id="{566380D0-B466-477A-8D16-CFCCD3FB692F}"/>
              </a:ext>
            </a:extLst>
          </p:cNvPr>
          <p:cNvCxnSpPr>
            <a:cxnSpLocks/>
          </p:cNvCxnSpPr>
          <p:nvPr/>
        </p:nvCxnSpPr>
        <p:spPr>
          <a:xfrm rot="10800000">
            <a:off x="554802" y="1004667"/>
            <a:ext cx="0" cy="5519081"/>
          </a:xfrm>
          <a:prstGeom prst="straightConnector1">
            <a:avLst/>
          </a:prstGeom>
          <a:ln w="76200">
            <a:solidFill>
              <a:srgbClr val="180F8F"/>
            </a:solidFill>
            <a:tailEnd type="arrow"/>
          </a:ln>
        </p:spPr>
        <p:style>
          <a:lnRef idx="1">
            <a:schemeClr val="accent1"/>
          </a:lnRef>
          <a:fillRef idx="0">
            <a:schemeClr val="accent1"/>
          </a:fillRef>
          <a:effectRef idx="0">
            <a:schemeClr val="accent1"/>
          </a:effectRef>
          <a:fontRef idx="minor">
            <a:schemeClr val="tx1"/>
          </a:fontRef>
        </p:style>
      </p:cxnSp>
      <p:sp>
        <p:nvSpPr>
          <p:cNvPr id="13" name="Stroomdiagram: Scheidingslijn 12">
            <a:extLst>
              <a:ext uri="{FF2B5EF4-FFF2-40B4-BE49-F238E27FC236}">
                <a16:creationId xmlns:a16="http://schemas.microsoft.com/office/drawing/2014/main" id="{D1308D42-7619-45F4-B54B-D16D73C2A389}"/>
              </a:ext>
            </a:extLst>
          </p:cNvPr>
          <p:cNvSpPr/>
          <p:nvPr/>
        </p:nvSpPr>
        <p:spPr>
          <a:xfrm>
            <a:off x="927226" y="1800523"/>
            <a:ext cx="2187923" cy="717639"/>
          </a:xfrm>
          <a:prstGeom prst="flowChartTerminator">
            <a:avLst/>
          </a:prstGeom>
          <a:solidFill>
            <a:srgbClr val="F8F40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tLang="nl-NL" dirty="0" err="1">
                <a:solidFill>
                  <a:schemeClr val="bg1"/>
                </a:solidFill>
                <a:latin typeface="+mj-lt"/>
              </a:rPr>
              <a:t>Vision</a:t>
            </a:r>
            <a:r>
              <a:rPr lang="nl-NL" altLang="nl-NL" dirty="0">
                <a:solidFill>
                  <a:schemeClr val="bg1"/>
                </a:solidFill>
                <a:latin typeface="+mj-lt"/>
              </a:rPr>
              <a:t> &amp; </a:t>
            </a:r>
            <a:r>
              <a:rPr lang="nl-NL" altLang="nl-NL" dirty="0" err="1">
                <a:solidFill>
                  <a:schemeClr val="bg1"/>
                </a:solidFill>
                <a:latin typeface="+mj-lt"/>
              </a:rPr>
              <a:t>Strategy</a:t>
            </a:r>
            <a:endParaRPr lang="nl-NL" altLang="nl-NL" dirty="0">
              <a:solidFill>
                <a:schemeClr val="bg1"/>
              </a:solidFill>
              <a:latin typeface="+mj-lt"/>
            </a:endParaRPr>
          </a:p>
        </p:txBody>
      </p:sp>
      <p:sp>
        <p:nvSpPr>
          <p:cNvPr id="14" name="Stroomdiagram: Scheidingslijn 13">
            <a:extLst>
              <a:ext uri="{FF2B5EF4-FFF2-40B4-BE49-F238E27FC236}">
                <a16:creationId xmlns:a16="http://schemas.microsoft.com/office/drawing/2014/main" id="{B5D6C9EE-B81B-4247-8889-E1979EF89EC4}"/>
              </a:ext>
            </a:extLst>
          </p:cNvPr>
          <p:cNvSpPr/>
          <p:nvPr/>
        </p:nvSpPr>
        <p:spPr>
          <a:xfrm>
            <a:off x="914292" y="990400"/>
            <a:ext cx="2187923" cy="717639"/>
          </a:xfrm>
          <a:prstGeom prst="flowChartTerminator">
            <a:avLst/>
          </a:prstGeom>
          <a:solidFill>
            <a:srgbClr val="00B3CF"/>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tLang="nl-NL" dirty="0">
                <a:solidFill>
                  <a:schemeClr val="bg1"/>
                </a:solidFill>
                <a:latin typeface="+mj-lt"/>
              </a:rPr>
              <a:t>Mission &amp; </a:t>
            </a:r>
            <a:r>
              <a:rPr lang="nl-NL" altLang="nl-NL" dirty="0" err="1">
                <a:solidFill>
                  <a:schemeClr val="bg1"/>
                </a:solidFill>
                <a:latin typeface="+mj-lt"/>
              </a:rPr>
              <a:t>Resilience</a:t>
            </a:r>
            <a:endParaRPr lang="nl-NL" altLang="nl-NL" dirty="0">
              <a:solidFill>
                <a:schemeClr val="bg1"/>
              </a:solidFill>
              <a:latin typeface="+mj-lt"/>
            </a:endParaRPr>
          </a:p>
        </p:txBody>
      </p:sp>
      <p:sp>
        <p:nvSpPr>
          <p:cNvPr id="16" name="Tekstvak 15">
            <a:extLst>
              <a:ext uri="{FF2B5EF4-FFF2-40B4-BE49-F238E27FC236}">
                <a16:creationId xmlns:a16="http://schemas.microsoft.com/office/drawing/2014/main" id="{E400C87E-BB6F-41A4-AADD-7D1DB557BFBB}"/>
              </a:ext>
            </a:extLst>
          </p:cNvPr>
          <p:cNvSpPr txBox="1"/>
          <p:nvPr/>
        </p:nvSpPr>
        <p:spPr>
          <a:xfrm>
            <a:off x="3573713" y="990400"/>
            <a:ext cx="7308588" cy="5632311"/>
          </a:xfrm>
          <a:prstGeom prst="rect">
            <a:avLst/>
          </a:prstGeom>
          <a:noFill/>
        </p:spPr>
        <p:txBody>
          <a:bodyPr wrap="square" rtlCol="0">
            <a:spAutoFit/>
          </a:bodyPr>
          <a:lstStyle/>
          <a:p>
            <a:r>
              <a:rPr lang="nl-NL" dirty="0"/>
              <a:t>7. Shared Mission </a:t>
            </a:r>
            <a:r>
              <a:rPr lang="nl-NL" dirty="0" err="1"/>
              <a:t>clearly</a:t>
            </a:r>
            <a:r>
              <a:rPr lang="nl-NL" dirty="0"/>
              <a:t> </a:t>
            </a:r>
            <a:r>
              <a:rPr lang="nl-NL" dirty="0" err="1"/>
              <a:t>defines</a:t>
            </a:r>
            <a:r>
              <a:rPr lang="nl-NL" dirty="0"/>
              <a:t> </a:t>
            </a:r>
            <a:r>
              <a:rPr lang="nl-NL" dirty="0" err="1"/>
              <a:t>what</a:t>
            </a:r>
            <a:r>
              <a:rPr lang="nl-NL" dirty="0"/>
              <a:t> </a:t>
            </a:r>
            <a:r>
              <a:rPr lang="nl-NL" dirty="0" err="1"/>
              <a:t>our</a:t>
            </a:r>
            <a:r>
              <a:rPr lang="nl-NL" dirty="0"/>
              <a:t> </a:t>
            </a:r>
            <a:r>
              <a:rPr lang="nl-NL" dirty="0" err="1"/>
              <a:t>purpose</a:t>
            </a:r>
            <a:r>
              <a:rPr lang="nl-NL" dirty="0"/>
              <a:t> is. </a:t>
            </a:r>
            <a:r>
              <a:rPr lang="nl-NL" dirty="0" err="1"/>
              <a:t>Inspiration</a:t>
            </a:r>
            <a:r>
              <a:rPr lang="nl-NL" dirty="0"/>
              <a:t> </a:t>
            </a:r>
            <a:r>
              <a:rPr lang="nl-NL" dirty="0" err="1"/>
              <a:t>comes</a:t>
            </a:r>
            <a:r>
              <a:rPr lang="nl-NL" dirty="0"/>
              <a:t> </a:t>
            </a:r>
            <a:r>
              <a:rPr lang="nl-NL" dirty="0" err="1"/>
              <a:t>from</a:t>
            </a:r>
            <a:r>
              <a:rPr lang="nl-NL" dirty="0"/>
              <a:t> </a:t>
            </a:r>
            <a:r>
              <a:rPr lang="nl-NL" dirty="0" err="1"/>
              <a:t>the</a:t>
            </a:r>
            <a:r>
              <a:rPr lang="nl-NL" dirty="0"/>
              <a:t> </a:t>
            </a:r>
            <a:r>
              <a:rPr lang="nl-NL" dirty="0" err="1"/>
              <a:t>connection</a:t>
            </a:r>
            <a:r>
              <a:rPr lang="nl-NL" dirty="0"/>
              <a:t> to a </a:t>
            </a:r>
            <a:r>
              <a:rPr lang="nl-NL" dirty="0" err="1"/>
              <a:t>higher</a:t>
            </a:r>
            <a:r>
              <a:rPr lang="nl-NL" dirty="0"/>
              <a:t> </a:t>
            </a:r>
            <a:r>
              <a:rPr lang="nl-NL" dirty="0" err="1"/>
              <a:t>purpose</a:t>
            </a:r>
            <a:r>
              <a:rPr lang="nl-NL" dirty="0"/>
              <a:t>, </a:t>
            </a:r>
            <a:r>
              <a:rPr lang="nl-NL" dirty="0" err="1"/>
              <a:t>which</a:t>
            </a:r>
            <a:r>
              <a:rPr lang="nl-NL" dirty="0"/>
              <a:t> </a:t>
            </a:r>
            <a:r>
              <a:rPr lang="nl-NL" dirty="0" err="1"/>
              <a:t>builds</a:t>
            </a:r>
            <a:r>
              <a:rPr lang="nl-NL" dirty="0"/>
              <a:t> </a:t>
            </a:r>
            <a:r>
              <a:rPr lang="nl-NL" dirty="0" err="1"/>
              <a:t>resilience</a:t>
            </a:r>
            <a:r>
              <a:rPr lang="nl-NL" dirty="0"/>
              <a:t>.</a:t>
            </a:r>
          </a:p>
          <a:p>
            <a:endParaRPr lang="nl-NL" dirty="0"/>
          </a:p>
          <a:p>
            <a:r>
              <a:rPr lang="nl-NL" dirty="0"/>
              <a:t>6. Shared </a:t>
            </a:r>
            <a:r>
              <a:rPr lang="nl-NL" dirty="0" err="1"/>
              <a:t>Vision</a:t>
            </a:r>
            <a:r>
              <a:rPr lang="nl-NL" dirty="0"/>
              <a:t> </a:t>
            </a:r>
            <a:r>
              <a:rPr lang="nl-NL" dirty="0" err="1"/>
              <a:t>clearly</a:t>
            </a:r>
            <a:r>
              <a:rPr lang="nl-NL" dirty="0"/>
              <a:t> </a:t>
            </a:r>
            <a:r>
              <a:rPr lang="nl-NL" dirty="0" err="1"/>
              <a:t>defines</a:t>
            </a:r>
            <a:r>
              <a:rPr lang="nl-NL" dirty="0"/>
              <a:t> </a:t>
            </a:r>
            <a:r>
              <a:rPr lang="nl-NL" dirty="0" err="1"/>
              <a:t>where</a:t>
            </a:r>
            <a:r>
              <a:rPr lang="nl-NL" dirty="0"/>
              <a:t> we are </a:t>
            </a:r>
            <a:r>
              <a:rPr lang="nl-NL" dirty="0" err="1"/>
              <a:t>aiming</a:t>
            </a:r>
            <a:r>
              <a:rPr lang="nl-NL" dirty="0"/>
              <a:t> at </a:t>
            </a:r>
            <a:r>
              <a:rPr lang="nl-NL" dirty="0" err="1"/>
              <a:t>for</a:t>
            </a:r>
            <a:r>
              <a:rPr lang="nl-NL" dirty="0"/>
              <a:t> </a:t>
            </a:r>
            <a:r>
              <a:rPr lang="nl-NL" dirty="0" err="1"/>
              <a:t>the</a:t>
            </a:r>
            <a:r>
              <a:rPr lang="nl-NL" dirty="0"/>
              <a:t> long run. </a:t>
            </a:r>
            <a:r>
              <a:rPr lang="nl-NL" dirty="0" err="1"/>
              <a:t>Inspiration</a:t>
            </a:r>
            <a:r>
              <a:rPr lang="nl-NL" dirty="0"/>
              <a:t> </a:t>
            </a:r>
            <a:r>
              <a:rPr lang="nl-NL" dirty="0" err="1"/>
              <a:t>comes</a:t>
            </a:r>
            <a:r>
              <a:rPr lang="nl-NL" dirty="0"/>
              <a:t> </a:t>
            </a:r>
            <a:r>
              <a:rPr lang="nl-NL" dirty="0" err="1"/>
              <a:t>from</a:t>
            </a:r>
            <a:r>
              <a:rPr lang="nl-NL" dirty="0"/>
              <a:t> </a:t>
            </a:r>
            <a:r>
              <a:rPr lang="nl-NL" dirty="0" err="1"/>
              <a:t>understanding</a:t>
            </a:r>
            <a:r>
              <a:rPr lang="nl-NL" dirty="0"/>
              <a:t> </a:t>
            </a:r>
            <a:r>
              <a:rPr lang="nl-NL" dirty="0" err="1"/>
              <a:t>what</a:t>
            </a:r>
            <a:r>
              <a:rPr lang="nl-NL" dirty="0"/>
              <a:t> we are </a:t>
            </a:r>
            <a:r>
              <a:rPr lang="nl-NL" dirty="0" err="1"/>
              <a:t>trying</a:t>
            </a:r>
            <a:r>
              <a:rPr lang="nl-NL" dirty="0"/>
              <a:t> to </a:t>
            </a:r>
            <a:r>
              <a:rPr lang="nl-NL" dirty="0" err="1"/>
              <a:t>achieve</a:t>
            </a:r>
            <a:r>
              <a:rPr lang="nl-NL" dirty="0"/>
              <a:t>.</a:t>
            </a:r>
          </a:p>
          <a:p>
            <a:endParaRPr lang="nl-NL" dirty="0"/>
          </a:p>
          <a:p>
            <a:r>
              <a:rPr lang="nl-NL" dirty="0"/>
              <a:t>5. </a:t>
            </a:r>
            <a:r>
              <a:rPr lang="nl-NL" dirty="0" err="1"/>
              <a:t>Teamresult</a:t>
            </a:r>
            <a:r>
              <a:rPr lang="nl-NL" dirty="0"/>
              <a:t> is more important </a:t>
            </a:r>
            <a:r>
              <a:rPr lang="nl-NL" dirty="0" err="1"/>
              <a:t>than</a:t>
            </a:r>
            <a:r>
              <a:rPr lang="nl-NL" dirty="0"/>
              <a:t> </a:t>
            </a:r>
            <a:r>
              <a:rPr lang="nl-NL" dirty="0" err="1"/>
              <a:t>individual</a:t>
            </a:r>
            <a:r>
              <a:rPr lang="nl-NL" dirty="0"/>
              <a:t> </a:t>
            </a:r>
            <a:r>
              <a:rPr lang="nl-NL" dirty="0" err="1"/>
              <a:t>result</a:t>
            </a:r>
            <a:r>
              <a:rPr lang="nl-NL" dirty="0"/>
              <a:t>. </a:t>
            </a:r>
            <a:r>
              <a:rPr lang="nl-NL" dirty="0" err="1"/>
              <a:t>Synergy</a:t>
            </a:r>
            <a:r>
              <a:rPr lang="nl-NL" dirty="0"/>
              <a:t> and win-win thinking lead to </a:t>
            </a:r>
            <a:r>
              <a:rPr lang="nl-NL" dirty="0" err="1"/>
              <a:t>better</a:t>
            </a:r>
            <a:r>
              <a:rPr lang="nl-NL" dirty="0"/>
              <a:t> results.</a:t>
            </a:r>
          </a:p>
          <a:p>
            <a:endParaRPr lang="fy-NL" dirty="0"/>
          </a:p>
          <a:p>
            <a:r>
              <a:rPr lang="nl-NL" dirty="0"/>
              <a:t>4. Shared </a:t>
            </a:r>
            <a:r>
              <a:rPr lang="nl-NL" dirty="0" err="1"/>
              <a:t>responsibility</a:t>
            </a:r>
            <a:r>
              <a:rPr lang="nl-NL" dirty="0"/>
              <a:t> </a:t>
            </a:r>
            <a:r>
              <a:rPr lang="nl-NL" dirty="0" err="1"/>
              <a:t>for</a:t>
            </a:r>
            <a:r>
              <a:rPr lang="nl-NL" dirty="0"/>
              <a:t> </a:t>
            </a:r>
            <a:r>
              <a:rPr lang="nl-NL" dirty="0" err="1"/>
              <a:t>the</a:t>
            </a:r>
            <a:r>
              <a:rPr lang="nl-NL" dirty="0"/>
              <a:t> results. </a:t>
            </a:r>
            <a:r>
              <a:rPr lang="nl-NL" dirty="0" err="1"/>
              <a:t>Giving</a:t>
            </a:r>
            <a:r>
              <a:rPr lang="nl-NL" dirty="0"/>
              <a:t> &amp; </a:t>
            </a:r>
            <a:r>
              <a:rPr lang="nl-NL" dirty="0" err="1"/>
              <a:t>asking</a:t>
            </a:r>
            <a:r>
              <a:rPr lang="nl-NL" dirty="0"/>
              <a:t> feedback in order to </a:t>
            </a:r>
            <a:r>
              <a:rPr lang="nl-NL" dirty="0" err="1"/>
              <a:t>improve</a:t>
            </a:r>
            <a:r>
              <a:rPr lang="nl-NL" dirty="0"/>
              <a:t> </a:t>
            </a:r>
            <a:r>
              <a:rPr lang="nl-NL" dirty="0" err="1"/>
              <a:t>ourselves</a:t>
            </a:r>
            <a:r>
              <a:rPr lang="nl-NL" dirty="0"/>
              <a:t> and </a:t>
            </a:r>
            <a:r>
              <a:rPr lang="nl-NL" dirty="0" err="1"/>
              <a:t>the</a:t>
            </a:r>
            <a:r>
              <a:rPr lang="nl-NL" dirty="0"/>
              <a:t> team. Balance respect, conflict &amp; commitment.</a:t>
            </a:r>
          </a:p>
          <a:p>
            <a:endParaRPr lang="fy-NL" dirty="0"/>
          </a:p>
          <a:p>
            <a:r>
              <a:rPr lang="nl-NL" dirty="0"/>
              <a:t>3. </a:t>
            </a:r>
            <a:r>
              <a:rPr lang="nl-NL" dirty="0" err="1"/>
              <a:t>Transparency</a:t>
            </a:r>
            <a:r>
              <a:rPr lang="nl-NL" dirty="0"/>
              <a:t> and </a:t>
            </a:r>
            <a:r>
              <a:rPr lang="nl-NL" dirty="0" err="1"/>
              <a:t>clarity</a:t>
            </a:r>
            <a:r>
              <a:rPr lang="nl-NL" dirty="0"/>
              <a:t> on </a:t>
            </a:r>
            <a:r>
              <a:rPr lang="nl-NL" dirty="0" err="1"/>
              <a:t>the</a:t>
            </a:r>
            <a:r>
              <a:rPr lang="nl-NL" dirty="0"/>
              <a:t> approach. </a:t>
            </a:r>
            <a:r>
              <a:rPr lang="nl-NL" dirty="0" err="1"/>
              <a:t>Expectations</a:t>
            </a:r>
            <a:r>
              <a:rPr lang="nl-NL" dirty="0"/>
              <a:t> are shared and </a:t>
            </a:r>
            <a:r>
              <a:rPr lang="nl-NL" dirty="0" err="1"/>
              <a:t>discussed</a:t>
            </a:r>
            <a:r>
              <a:rPr lang="nl-NL" dirty="0"/>
              <a:t>. Using </a:t>
            </a:r>
            <a:r>
              <a:rPr lang="nl-NL" dirty="0" err="1"/>
              <a:t>strengths</a:t>
            </a:r>
            <a:r>
              <a:rPr lang="nl-NL" dirty="0"/>
              <a:t> in order to </a:t>
            </a:r>
            <a:r>
              <a:rPr lang="nl-NL" dirty="0" err="1"/>
              <a:t>improve</a:t>
            </a:r>
            <a:r>
              <a:rPr lang="nl-NL" dirty="0"/>
              <a:t> </a:t>
            </a:r>
            <a:r>
              <a:rPr lang="nl-NL" dirty="0" err="1"/>
              <a:t>the</a:t>
            </a:r>
            <a:r>
              <a:rPr lang="nl-NL" dirty="0"/>
              <a:t> plan.</a:t>
            </a:r>
          </a:p>
          <a:p>
            <a:endParaRPr lang="fy-NL" dirty="0"/>
          </a:p>
          <a:p>
            <a:r>
              <a:rPr lang="nl-NL" dirty="0"/>
              <a:t>2. </a:t>
            </a:r>
            <a:r>
              <a:rPr lang="nl-NL" dirty="0" err="1"/>
              <a:t>Differences</a:t>
            </a:r>
            <a:r>
              <a:rPr lang="nl-NL" dirty="0"/>
              <a:t> of opinion are </a:t>
            </a:r>
            <a:r>
              <a:rPr lang="nl-NL" dirty="0" err="1"/>
              <a:t>openly</a:t>
            </a:r>
            <a:r>
              <a:rPr lang="nl-NL" dirty="0"/>
              <a:t> </a:t>
            </a:r>
            <a:r>
              <a:rPr lang="nl-NL" dirty="0" err="1"/>
              <a:t>discussed</a:t>
            </a:r>
            <a:r>
              <a:rPr lang="nl-NL" dirty="0"/>
              <a:t>. Issues are </a:t>
            </a:r>
            <a:r>
              <a:rPr lang="nl-NL" dirty="0" err="1"/>
              <a:t>quickly</a:t>
            </a:r>
            <a:r>
              <a:rPr lang="nl-NL" dirty="0"/>
              <a:t> </a:t>
            </a:r>
            <a:r>
              <a:rPr lang="nl-NL" dirty="0" err="1"/>
              <a:t>resolved</a:t>
            </a:r>
            <a:r>
              <a:rPr lang="nl-NL" dirty="0"/>
              <a:t>. </a:t>
            </a:r>
            <a:br>
              <a:rPr lang="nl-NL" dirty="0"/>
            </a:br>
            <a:r>
              <a:rPr lang="nl-NL" dirty="0" err="1"/>
              <a:t>Ideas</a:t>
            </a:r>
            <a:r>
              <a:rPr lang="nl-NL" dirty="0"/>
              <a:t> of </a:t>
            </a:r>
            <a:r>
              <a:rPr lang="nl-NL" dirty="0" err="1"/>
              <a:t>others</a:t>
            </a:r>
            <a:r>
              <a:rPr lang="nl-NL" dirty="0"/>
              <a:t> are </a:t>
            </a:r>
            <a:r>
              <a:rPr lang="nl-NL" dirty="0" err="1"/>
              <a:t>used</a:t>
            </a:r>
            <a:r>
              <a:rPr lang="nl-NL" dirty="0"/>
              <a:t> </a:t>
            </a:r>
            <a:r>
              <a:rPr lang="nl-NL" dirty="0" err="1"/>
              <a:t>positively</a:t>
            </a:r>
            <a:r>
              <a:rPr lang="nl-NL" dirty="0"/>
              <a:t>, content is more important </a:t>
            </a:r>
            <a:r>
              <a:rPr lang="nl-NL" dirty="0" err="1"/>
              <a:t>than</a:t>
            </a:r>
            <a:r>
              <a:rPr lang="nl-NL" dirty="0"/>
              <a:t> form.</a:t>
            </a:r>
          </a:p>
          <a:p>
            <a:endParaRPr lang="fy-NL" dirty="0"/>
          </a:p>
          <a:p>
            <a:r>
              <a:rPr lang="nl-NL" dirty="0"/>
              <a:t>1. Teams </a:t>
            </a:r>
            <a:r>
              <a:rPr lang="nl-NL" dirty="0" err="1"/>
              <a:t>work</a:t>
            </a:r>
            <a:r>
              <a:rPr lang="nl-NL" dirty="0"/>
              <a:t> on </a:t>
            </a:r>
            <a:r>
              <a:rPr lang="nl-NL" dirty="0" err="1"/>
              <a:t>getting</a:t>
            </a:r>
            <a:r>
              <a:rPr lang="nl-NL" dirty="0"/>
              <a:t> to </a:t>
            </a:r>
            <a:r>
              <a:rPr lang="nl-NL" dirty="0" err="1"/>
              <a:t>know</a:t>
            </a:r>
            <a:r>
              <a:rPr lang="nl-NL" dirty="0"/>
              <a:t> </a:t>
            </a:r>
            <a:r>
              <a:rPr lang="nl-NL" dirty="0" err="1"/>
              <a:t>other</a:t>
            </a:r>
            <a:r>
              <a:rPr lang="nl-NL" dirty="0"/>
              <a:t> teammembers </a:t>
            </a:r>
            <a:r>
              <a:rPr lang="nl-NL" dirty="0" err="1"/>
              <a:t>better</a:t>
            </a:r>
            <a:r>
              <a:rPr lang="nl-NL" dirty="0"/>
              <a:t>. </a:t>
            </a:r>
            <a:br>
              <a:rPr lang="nl-NL" dirty="0"/>
            </a:br>
            <a:r>
              <a:rPr lang="nl-NL" dirty="0" err="1"/>
              <a:t>Acceptance</a:t>
            </a:r>
            <a:r>
              <a:rPr lang="nl-NL" dirty="0"/>
              <a:t> of </a:t>
            </a:r>
            <a:r>
              <a:rPr lang="nl-NL" dirty="0" err="1"/>
              <a:t>strengths</a:t>
            </a:r>
            <a:r>
              <a:rPr lang="nl-NL" dirty="0"/>
              <a:t> &amp; </a:t>
            </a:r>
            <a:r>
              <a:rPr lang="nl-NL" dirty="0" err="1"/>
              <a:t>weaknesses</a:t>
            </a:r>
            <a:r>
              <a:rPr lang="nl-NL" dirty="0"/>
              <a:t>.</a:t>
            </a:r>
          </a:p>
        </p:txBody>
      </p:sp>
    </p:spTree>
    <p:extLst>
      <p:ext uri="{BB962C8B-B14F-4D97-AF65-F5344CB8AC3E}">
        <p14:creationId xmlns:p14="http://schemas.microsoft.com/office/powerpoint/2010/main" val="17630389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84EDFC-ADAA-408A-B45E-29068B29B860}"/>
              </a:ext>
            </a:extLst>
          </p:cNvPr>
          <p:cNvSpPr>
            <a:spLocks noGrp="1"/>
          </p:cNvSpPr>
          <p:nvPr>
            <p:ph type="title"/>
          </p:nvPr>
        </p:nvSpPr>
        <p:spPr/>
        <p:txBody>
          <a:bodyPr>
            <a:normAutofit/>
          </a:bodyPr>
          <a:lstStyle/>
          <a:p>
            <a:r>
              <a:rPr lang="nl-NL" sz="3600" dirty="0" err="1"/>
              <a:t>Improving</a:t>
            </a:r>
            <a:r>
              <a:rPr lang="nl-NL" sz="3600" dirty="0"/>
              <a:t> </a:t>
            </a:r>
            <a:r>
              <a:rPr lang="nl-NL" sz="3600" dirty="0" err="1"/>
              <a:t>Purple</a:t>
            </a:r>
            <a:endParaRPr lang="nl-NL" sz="3600" dirty="0"/>
          </a:p>
        </p:txBody>
      </p:sp>
      <p:sp>
        <p:nvSpPr>
          <p:cNvPr id="7" name="Tijdelijke aanduiding voor inhoud 6">
            <a:extLst>
              <a:ext uri="{FF2B5EF4-FFF2-40B4-BE49-F238E27FC236}">
                <a16:creationId xmlns:a16="http://schemas.microsoft.com/office/drawing/2014/main" id="{11DB3B29-7193-48F0-846A-FF783D0A65F4}"/>
              </a:ext>
            </a:extLst>
          </p:cNvPr>
          <p:cNvSpPr>
            <a:spLocks noGrp="1"/>
          </p:cNvSpPr>
          <p:nvPr>
            <p:ph idx="1"/>
          </p:nvPr>
        </p:nvSpPr>
        <p:spPr/>
        <p:txBody>
          <a:bodyPr/>
          <a:lstStyle/>
          <a:p>
            <a:pPr lvl="0"/>
            <a:r>
              <a:rPr lang="en-US" dirty="0"/>
              <a:t>Teambuilding</a:t>
            </a:r>
          </a:p>
          <a:p>
            <a:pPr lvl="0"/>
            <a:r>
              <a:rPr lang="en-US" dirty="0"/>
              <a:t>Team session about motivation and motivation, energy sources and energy leaks</a:t>
            </a:r>
          </a:p>
          <a:p>
            <a:pPr lvl="0"/>
            <a:r>
              <a:rPr lang="en-US" dirty="0"/>
              <a:t>Discussions about where one comes from, what values everyone has been given from home and the challenges one has encountered in life.</a:t>
            </a:r>
          </a:p>
          <a:p>
            <a:pPr lvl="0"/>
            <a:r>
              <a:rPr lang="en-US" dirty="0"/>
              <a:t>Exchange of ideals, wishes and expectations</a:t>
            </a:r>
          </a:p>
          <a:p>
            <a:pPr lvl="0"/>
            <a:r>
              <a:rPr lang="en-US" dirty="0"/>
              <a:t>Lifeline</a:t>
            </a:r>
          </a:p>
          <a:p>
            <a:pPr marL="0" indent="0">
              <a:buNone/>
            </a:pPr>
            <a:endParaRPr lang="nl-NL" dirty="0"/>
          </a:p>
        </p:txBody>
      </p:sp>
    </p:spTree>
    <p:extLst>
      <p:ext uri="{BB962C8B-B14F-4D97-AF65-F5344CB8AC3E}">
        <p14:creationId xmlns:p14="http://schemas.microsoft.com/office/powerpoint/2010/main" val="376004431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84EDFC-ADAA-408A-B45E-29068B29B860}"/>
              </a:ext>
            </a:extLst>
          </p:cNvPr>
          <p:cNvSpPr>
            <a:spLocks noGrp="1"/>
          </p:cNvSpPr>
          <p:nvPr>
            <p:ph type="title"/>
          </p:nvPr>
        </p:nvSpPr>
        <p:spPr/>
        <p:txBody>
          <a:bodyPr>
            <a:normAutofit/>
          </a:bodyPr>
          <a:lstStyle/>
          <a:p>
            <a:r>
              <a:rPr lang="nl-NL" sz="3600" b="0" dirty="0" err="1"/>
              <a:t>Improving</a:t>
            </a:r>
            <a:r>
              <a:rPr lang="nl-NL" sz="3600" b="0" dirty="0"/>
              <a:t> Red</a:t>
            </a:r>
            <a:br>
              <a:rPr lang="nl-NL" sz="4000" dirty="0"/>
            </a:br>
            <a:endParaRPr lang="nl-NL" sz="4000" dirty="0"/>
          </a:p>
        </p:txBody>
      </p:sp>
      <p:sp>
        <p:nvSpPr>
          <p:cNvPr id="7" name="Tijdelijke aanduiding voor inhoud 6">
            <a:extLst>
              <a:ext uri="{FF2B5EF4-FFF2-40B4-BE49-F238E27FC236}">
                <a16:creationId xmlns:a16="http://schemas.microsoft.com/office/drawing/2014/main" id="{11DB3B29-7193-48F0-846A-FF783D0A65F4}"/>
              </a:ext>
            </a:extLst>
          </p:cNvPr>
          <p:cNvSpPr>
            <a:spLocks noGrp="1"/>
          </p:cNvSpPr>
          <p:nvPr>
            <p:ph idx="1"/>
          </p:nvPr>
        </p:nvSpPr>
        <p:spPr/>
        <p:txBody>
          <a:bodyPr>
            <a:normAutofit/>
          </a:bodyPr>
          <a:lstStyle/>
          <a:p>
            <a:pPr lvl="0"/>
            <a:r>
              <a:rPr lang="en-US" dirty="0"/>
              <a:t>Talking to each other instead of talking about each other</a:t>
            </a:r>
          </a:p>
          <a:p>
            <a:pPr lvl="0"/>
            <a:r>
              <a:rPr lang="en-US" dirty="0"/>
              <a:t>Discussing wishes and expectations in the team</a:t>
            </a:r>
          </a:p>
          <a:p>
            <a:pPr lvl="0"/>
            <a:r>
              <a:rPr lang="en-US" dirty="0"/>
              <a:t>Dialogue about each person's personal experiences</a:t>
            </a:r>
          </a:p>
          <a:p>
            <a:pPr lvl="0"/>
            <a:r>
              <a:rPr lang="en-US" dirty="0"/>
              <a:t>Understanding each other's conflict styles and training conflict management</a:t>
            </a:r>
          </a:p>
          <a:p>
            <a:pPr lvl="0"/>
            <a:r>
              <a:rPr lang="en-US" dirty="0"/>
              <a:t>Asking questions on differences of opinion</a:t>
            </a:r>
          </a:p>
          <a:p>
            <a:pPr lvl="0"/>
            <a:r>
              <a:rPr lang="en-US" dirty="0"/>
              <a:t>Distinguishing between content and person</a:t>
            </a:r>
          </a:p>
          <a:p>
            <a:pPr lvl="0"/>
            <a:r>
              <a:rPr lang="en-US" dirty="0"/>
              <a:t>Ability and daring to communicate based on deeper needs and motives and to ask each other what is behind a statement or opinion</a:t>
            </a:r>
            <a:endParaRPr lang="nl-NL" dirty="0"/>
          </a:p>
        </p:txBody>
      </p:sp>
    </p:spTree>
    <p:extLst>
      <p:ext uri="{BB962C8B-B14F-4D97-AF65-F5344CB8AC3E}">
        <p14:creationId xmlns:p14="http://schemas.microsoft.com/office/powerpoint/2010/main" val="35872267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84EDFC-ADAA-408A-B45E-29068B29B860}"/>
              </a:ext>
            </a:extLst>
          </p:cNvPr>
          <p:cNvSpPr>
            <a:spLocks noGrp="1"/>
          </p:cNvSpPr>
          <p:nvPr>
            <p:ph type="title"/>
          </p:nvPr>
        </p:nvSpPr>
        <p:spPr/>
        <p:txBody>
          <a:bodyPr>
            <a:normAutofit/>
          </a:bodyPr>
          <a:lstStyle/>
          <a:p>
            <a:r>
              <a:rPr lang="nl-NL" sz="3600" dirty="0" err="1"/>
              <a:t>Improving</a:t>
            </a:r>
            <a:r>
              <a:rPr lang="nl-NL" sz="3600" dirty="0"/>
              <a:t> Blue</a:t>
            </a:r>
            <a:br>
              <a:rPr lang="nl-NL" sz="3600" dirty="0"/>
            </a:br>
            <a:endParaRPr lang="nl-NL" sz="3600" dirty="0"/>
          </a:p>
        </p:txBody>
      </p:sp>
      <p:sp>
        <p:nvSpPr>
          <p:cNvPr id="7" name="Tijdelijke aanduiding voor inhoud 6">
            <a:extLst>
              <a:ext uri="{FF2B5EF4-FFF2-40B4-BE49-F238E27FC236}">
                <a16:creationId xmlns:a16="http://schemas.microsoft.com/office/drawing/2014/main" id="{11DB3B29-7193-48F0-846A-FF783D0A65F4}"/>
              </a:ext>
            </a:extLst>
          </p:cNvPr>
          <p:cNvSpPr>
            <a:spLocks noGrp="1"/>
          </p:cNvSpPr>
          <p:nvPr>
            <p:ph idx="1"/>
          </p:nvPr>
        </p:nvSpPr>
        <p:spPr>
          <a:xfrm>
            <a:off x="838200" y="1145219"/>
            <a:ext cx="10515600" cy="5031744"/>
          </a:xfrm>
        </p:spPr>
        <p:txBody>
          <a:bodyPr>
            <a:normAutofit fontScale="77500" lnSpcReduction="20000"/>
          </a:bodyPr>
          <a:lstStyle/>
          <a:p>
            <a:pPr lvl="0">
              <a:lnSpc>
                <a:spcPct val="120000"/>
              </a:lnSpc>
            </a:pPr>
            <a:r>
              <a:rPr lang="en-US" dirty="0"/>
              <a:t>Checking whether the team tasks are cleverly divided among themselves on the basis of everyone's talents and qualities.</a:t>
            </a:r>
          </a:p>
          <a:p>
            <a:pPr lvl="0">
              <a:lnSpc>
                <a:spcPct val="120000"/>
              </a:lnSpc>
            </a:pPr>
            <a:r>
              <a:rPr lang="en-US" dirty="0"/>
              <a:t>Removing privileges of team members, strive for equality in the team.</a:t>
            </a:r>
          </a:p>
          <a:p>
            <a:pPr lvl="0">
              <a:lnSpc>
                <a:spcPct val="120000"/>
              </a:lnSpc>
            </a:pPr>
            <a:r>
              <a:rPr lang="en-US" dirty="0" err="1"/>
              <a:t>Analyse</a:t>
            </a:r>
            <a:r>
              <a:rPr lang="en-US" dirty="0"/>
              <a:t> and improve the decision-making process (strive for transparency)</a:t>
            </a:r>
          </a:p>
          <a:p>
            <a:pPr lvl="0">
              <a:lnSpc>
                <a:spcPct val="120000"/>
              </a:lnSpc>
            </a:pPr>
            <a:r>
              <a:rPr lang="en-US" dirty="0"/>
              <a:t>Express expectations to each other, be clear in what is expected of the team</a:t>
            </a:r>
          </a:p>
          <a:p>
            <a:pPr lvl="0">
              <a:lnSpc>
                <a:spcPct val="120000"/>
              </a:lnSpc>
            </a:pPr>
            <a:r>
              <a:rPr lang="en-US" dirty="0"/>
              <a:t>Recalibrate mutual relations and principles: how do we want to deal with each other?</a:t>
            </a:r>
          </a:p>
          <a:p>
            <a:pPr lvl="0">
              <a:lnSpc>
                <a:spcPct val="120000"/>
              </a:lnSpc>
            </a:pPr>
            <a:r>
              <a:rPr lang="en-US" dirty="0"/>
              <a:t>Work in a more systematic way and agree on how things are to be done</a:t>
            </a:r>
          </a:p>
          <a:p>
            <a:pPr lvl="0">
              <a:lnSpc>
                <a:spcPct val="120000"/>
              </a:lnSpc>
            </a:pPr>
            <a:r>
              <a:rPr lang="en-US" dirty="0"/>
              <a:t>Make a written commitment and indicate what contribution everyone has to the team performance.</a:t>
            </a:r>
          </a:p>
          <a:p>
            <a:pPr lvl="0">
              <a:lnSpc>
                <a:spcPct val="120000"/>
              </a:lnSpc>
            </a:pPr>
            <a:r>
              <a:rPr lang="en-US" dirty="0"/>
              <a:t>Evaluate annually what went well, what can be improved, what we can do more and what we should do less.</a:t>
            </a:r>
            <a:endParaRPr lang="nl-NL" dirty="0"/>
          </a:p>
        </p:txBody>
      </p:sp>
    </p:spTree>
    <p:extLst>
      <p:ext uri="{BB962C8B-B14F-4D97-AF65-F5344CB8AC3E}">
        <p14:creationId xmlns:p14="http://schemas.microsoft.com/office/powerpoint/2010/main" val="15308040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5577D5D9-87AA-6D47-8153-010F24F9B0C7}"/>
              </a:ext>
            </a:extLst>
          </p:cNvPr>
          <p:cNvSpPr/>
          <p:nvPr/>
        </p:nvSpPr>
        <p:spPr>
          <a:xfrm>
            <a:off x="238320" y="208268"/>
            <a:ext cx="1566042" cy="64113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rgbClr val="C00000"/>
                </a:solidFill>
                <a:latin typeface="Raleway" panose="020B0503030101060003" pitchFamily="34" charset="77"/>
              </a:rPr>
              <a:t>RED</a:t>
            </a:r>
          </a:p>
        </p:txBody>
      </p:sp>
      <p:sp>
        <p:nvSpPr>
          <p:cNvPr id="5" name="Rectangle 2"/>
          <p:cNvSpPr txBox="1">
            <a:spLocks noChangeArrowheads="1"/>
          </p:cNvSpPr>
          <p:nvPr/>
        </p:nvSpPr>
        <p:spPr>
          <a:xfrm>
            <a:off x="2140208" y="15651"/>
            <a:ext cx="5940152" cy="1709203"/>
          </a:xfrm>
          <a:prstGeom prst="rect">
            <a:avLst/>
          </a:prstGeom>
        </p:spPr>
        <p:txBody>
          <a:bodyPr anchor="ctr">
            <a:normAutofit/>
          </a:bodyPr>
          <a:lstStyle/>
          <a:p>
            <a:pPr algn="ctr">
              <a:defRPr/>
            </a:pPr>
            <a:r>
              <a:rPr lang="en-GB" sz="3200" b="1">
                <a:solidFill>
                  <a:srgbClr val="C00000"/>
                </a:solidFill>
                <a:latin typeface="Raleway SemiBold" panose="020B0703030101060003" pitchFamily="34" charset="0"/>
                <a:cs typeface="Arial" charset="0"/>
              </a:rPr>
              <a:t>Speed &amp; Decisiveness</a:t>
            </a:r>
            <a:br>
              <a:rPr lang="en-GB" sz="3200" b="1">
                <a:solidFill>
                  <a:srgbClr val="C00000"/>
                </a:solidFill>
                <a:latin typeface="Raleway SemiBold" panose="020B0703030101060003" pitchFamily="34" charset="0"/>
                <a:cs typeface="Arial" charset="0"/>
              </a:rPr>
            </a:br>
            <a:r>
              <a:rPr lang="en-GB" sz="2400" b="1" i="1">
                <a:solidFill>
                  <a:srgbClr val="000066"/>
                </a:solidFill>
                <a:latin typeface="Raleway SemiBold" panose="020B0703030101060003" pitchFamily="34" charset="0"/>
              </a:rPr>
              <a:t>Do what you want, regardless </a:t>
            </a:r>
            <a:br>
              <a:rPr lang="en-GB" sz="2400" b="1" i="1">
                <a:solidFill>
                  <a:srgbClr val="000066"/>
                </a:solidFill>
                <a:latin typeface="Raleway SemiBold" panose="020B0703030101060003" pitchFamily="34" charset="0"/>
              </a:rPr>
            </a:br>
            <a:r>
              <a:rPr lang="en-GB" sz="2400" b="1" i="1">
                <a:solidFill>
                  <a:srgbClr val="000066"/>
                </a:solidFill>
                <a:latin typeface="Raleway SemiBold" panose="020B0703030101060003" pitchFamily="34" charset="0"/>
              </a:rPr>
              <a:t>of the possible consequences</a:t>
            </a:r>
            <a:endParaRPr lang="en-GB" sz="2400" b="1" i="1">
              <a:solidFill>
                <a:srgbClr val="13044C"/>
              </a:solidFill>
              <a:latin typeface="Raleway SemiBold" panose="020B0703030101060003" pitchFamily="34" charset="0"/>
            </a:endParaRPr>
          </a:p>
        </p:txBody>
      </p:sp>
      <p:sp>
        <p:nvSpPr>
          <p:cNvPr id="14" name="Rectangle 8"/>
          <p:cNvSpPr>
            <a:spLocks noChangeArrowheads="1"/>
          </p:cNvSpPr>
          <p:nvPr/>
        </p:nvSpPr>
        <p:spPr bwMode="auto">
          <a:xfrm>
            <a:off x="678157" y="1949431"/>
            <a:ext cx="8199143" cy="2301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buBlip>
                <a:blip r:embed="rId3"/>
              </a:buBlip>
            </a:pPr>
            <a:r>
              <a:rPr kumimoji="1" lang="en-GB" sz="2000">
                <a:solidFill>
                  <a:srgbClr val="002060"/>
                </a:solidFill>
                <a:latin typeface="Raleway" panose="020B0003030101060003" pitchFamily="34" charset="0"/>
                <a:cs typeface="Arial" charset="0"/>
              </a:rPr>
              <a:t>  Lives in the NOW</a:t>
            </a:r>
          </a:p>
          <a:p>
            <a:pPr>
              <a:buBlip>
                <a:blip r:embed="rId3"/>
              </a:buBlip>
            </a:pPr>
            <a:r>
              <a:rPr kumimoji="1" lang="en-GB" sz="2000">
                <a:solidFill>
                  <a:srgbClr val="002060"/>
                </a:solidFill>
                <a:latin typeface="Raleway" panose="020B0003030101060003" pitchFamily="34" charset="0"/>
                <a:cs typeface="Arial" charset="0"/>
              </a:rPr>
              <a:t>  Wants to react quickly and impulsively based on intuition</a:t>
            </a:r>
          </a:p>
          <a:p>
            <a:pPr>
              <a:buBlip>
                <a:blip r:embed="rId3"/>
              </a:buBlip>
            </a:pPr>
            <a:r>
              <a:rPr kumimoji="1" lang="en-GB" sz="2000">
                <a:solidFill>
                  <a:srgbClr val="002060"/>
                </a:solidFill>
                <a:latin typeface="Raleway" panose="020B0003030101060003" pitchFamily="34" charset="0"/>
                <a:cs typeface="Arial" charset="0"/>
              </a:rPr>
              <a:t>  Decisive and sometimes impatient</a:t>
            </a:r>
          </a:p>
          <a:p>
            <a:pPr>
              <a:buBlip>
                <a:blip r:embed="rId3"/>
              </a:buBlip>
            </a:pPr>
            <a:r>
              <a:rPr kumimoji="1" lang="en-GB" sz="2000">
                <a:solidFill>
                  <a:srgbClr val="002060"/>
                </a:solidFill>
                <a:latin typeface="Raleway" panose="020B0003030101060003" pitchFamily="34" charset="0"/>
                <a:cs typeface="Arial" charset="0"/>
              </a:rPr>
              <a:t>  Wants others to follow (because no time / arguments)</a:t>
            </a:r>
          </a:p>
          <a:p>
            <a:pPr>
              <a:buBlip>
                <a:blip r:embed="rId3"/>
              </a:buBlip>
            </a:pPr>
            <a:r>
              <a:rPr kumimoji="1" lang="en-GB" sz="2000">
                <a:solidFill>
                  <a:srgbClr val="002060"/>
                </a:solidFill>
                <a:latin typeface="Raleway" panose="020B0003030101060003" pitchFamily="34" charset="0"/>
                <a:cs typeface="Arial" charset="0"/>
              </a:rPr>
              <a:t>  Wants to be treated with respect and has respect for strength</a:t>
            </a:r>
          </a:p>
          <a:p>
            <a:pPr>
              <a:buBlip>
                <a:blip r:embed="rId3"/>
              </a:buBlip>
            </a:pPr>
            <a:r>
              <a:rPr kumimoji="1" lang="en-GB" sz="2000">
                <a:solidFill>
                  <a:srgbClr val="002060"/>
                </a:solidFill>
                <a:latin typeface="Raleway" panose="020B0003030101060003" pitchFamily="34" charset="0"/>
                <a:cs typeface="Arial" charset="0"/>
              </a:rPr>
              <a:t>  Loyal to those who belong to friends</a:t>
            </a:r>
          </a:p>
        </p:txBody>
      </p:sp>
      <p:sp>
        <p:nvSpPr>
          <p:cNvPr id="8" name="Tijdelijke aanduiding voor inhoud 8">
            <a:extLst>
              <a:ext uri="{FF2B5EF4-FFF2-40B4-BE49-F238E27FC236}">
                <a16:creationId xmlns:a16="http://schemas.microsoft.com/office/drawing/2014/main" id="{F3357F55-30D5-4F42-A16D-0BF260063B65}"/>
              </a:ext>
            </a:extLst>
          </p:cNvPr>
          <p:cNvSpPr txBox="1">
            <a:spLocks/>
          </p:cNvSpPr>
          <p:nvPr/>
        </p:nvSpPr>
        <p:spPr>
          <a:xfrm>
            <a:off x="400365" y="4475294"/>
            <a:ext cx="11391270" cy="2174438"/>
          </a:xfrm>
          <a:prstGeom prst="rect">
            <a:avLst/>
          </a:prstGeom>
          <a:noFill/>
          <a:ln>
            <a:noFill/>
          </a:ln>
        </p:spPr>
        <p:txBody>
          <a:bodyPr/>
          <a:lstStyle>
            <a:defPPr>
              <a:defRPr lang="nl-NL"/>
            </a:defPPr>
            <a:lvl1pPr marL="342900" indent="-342900">
              <a:spcBef>
                <a:spcPct val="20000"/>
              </a:spcBef>
              <a:buBlip>
                <a:blip r:embed="rId4"/>
              </a:buBlip>
              <a:defRPr sz="2400">
                <a:solidFill>
                  <a:srgbClr val="002060"/>
                </a:solidFill>
                <a:latin typeface="Raleway" panose="020B0503030101060003" pitchFamily="34" charset="0"/>
              </a:defRPr>
            </a:lvl1pPr>
            <a:lvl2pPr marL="685800" indent="-228600" algn="l" defTabSz="914400" rtl="0" eaLnBrk="1" latinLnBrk="0" hangingPunct="1">
              <a:lnSpc>
                <a:spcPct val="90000"/>
              </a:lnSpc>
              <a:spcBef>
                <a:spcPts val="500"/>
              </a:spcBef>
              <a:buFontTx/>
              <a:buBlip>
                <a:blip r:embed="rId5"/>
              </a:buBlip>
              <a:defRPr sz="2400" kern="1200">
                <a:solidFill>
                  <a:srgbClr val="0000FF"/>
                </a:solidFill>
                <a:latin typeface="Raleway" panose="020B0003030101060003" pitchFamily="34" charset="0"/>
                <a:ea typeface="+mn-ea"/>
                <a:cs typeface="+mn-cs"/>
              </a:defRPr>
            </a:lvl2pPr>
            <a:lvl3pPr marL="1143000" indent="-228600" algn="l" defTabSz="914400" rtl="0" eaLnBrk="1" latinLnBrk="0" hangingPunct="1">
              <a:lnSpc>
                <a:spcPct val="90000"/>
              </a:lnSpc>
              <a:spcBef>
                <a:spcPts val="500"/>
              </a:spcBef>
              <a:buFontTx/>
              <a:buBlip>
                <a:blip r:embed="rId5"/>
              </a:buBlip>
              <a:defRPr sz="2000" kern="1200">
                <a:solidFill>
                  <a:srgbClr val="0000FF"/>
                </a:solidFill>
                <a:latin typeface="Raleway" panose="020B00030301010600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FF"/>
                </a:solidFill>
                <a:latin typeface="Raleway" panose="020B00030301010600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FF"/>
                </a:solidFill>
                <a:latin typeface="Raleway" panose="020B00030301010600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a:t>Strength</a:t>
            </a:r>
          </a:p>
          <a:p>
            <a:pPr marL="0" indent="0">
              <a:buNone/>
            </a:pPr>
            <a:r>
              <a:rPr kumimoji="1" lang="en-GB" sz="2000">
                <a:latin typeface="Raleway" panose="020B0003030101060003" pitchFamily="34" charset="0"/>
                <a:cs typeface="Arial" charset="0"/>
              </a:rPr>
              <a:t>can take decisions well, acts quickly and decisively, reacts in a primary way, protects his closest relations</a:t>
            </a:r>
          </a:p>
          <a:p>
            <a:pPr marL="0" indent="0">
              <a:buNone/>
            </a:pPr>
            <a:r>
              <a:rPr lang="en-GB" sz="2000" b="1"/>
              <a:t>Weakness</a:t>
            </a:r>
          </a:p>
          <a:p>
            <a:pPr marL="0" indent="0">
              <a:buNone/>
            </a:pPr>
            <a:r>
              <a:rPr kumimoji="1" lang="en-GB" sz="2000">
                <a:latin typeface="Raleway" panose="020B0003030101060003" pitchFamily="34" charset="0"/>
                <a:cs typeface="Arial" charset="0"/>
              </a:rPr>
              <a:t>distrust, pressuring others, quickly divides the world into friends and enemies, does not take time to think first</a:t>
            </a:r>
          </a:p>
        </p:txBody>
      </p:sp>
      <p:pic>
        <p:nvPicPr>
          <p:cNvPr id="9" name="Picture 4" descr="Afbeeldingsresultaat voor obama">
            <a:extLst>
              <a:ext uri="{FF2B5EF4-FFF2-40B4-BE49-F238E27FC236}">
                <a16:creationId xmlns:a16="http://schemas.microsoft.com/office/drawing/2014/main" id="{D297731A-CA73-8C42-954D-D1F7307EED8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28884" y="208267"/>
            <a:ext cx="1988934" cy="2484133"/>
          </a:xfrm>
          <a:prstGeom prst="rect">
            <a:avLst/>
          </a:prstGeom>
          <a:noFill/>
          <a:extLst>
            <a:ext uri="{909E8E84-426E-40dd-AFC4-6F175D3DCCD1}">
              <a14:hiddenFill xmlns:a14="http://schemas.microsoft.com/office/drawing/2010/main" xmlns="">
                <a:solidFill>
                  <a:srgbClr val="FFFFFF"/>
                </a:solidFill>
              </a14:hiddenFill>
            </a:ext>
          </a:extLst>
        </p:spPr>
      </p:pic>
      <p:pic>
        <p:nvPicPr>
          <p:cNvPr id="11" name="Picture 6" descr="Afbeeldingsresultaat voor trump">
            <a:extLst>
              <a:ext uri="{FF2B5EF4-FFF2-40B4-BE49-F238E27FC236}">
                <a16:creationId xmlns:a16="http://schemas.microsoft.com/office/drawing/2014/main" id="{9B577729-4E47-9F42-84C9-EC9E6B0986C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1484" r="21412"/>
          <a:stretch/>
        </p:blipFill>
        <p:spPr bwMode="auto">
          <a:xfrm>
            <a:off x="9924786" y="208268"/>
            <a:ext cx="2028894" cy="248413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20973145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84EDFC-ADAA-408A-B45E-29068B29B860}"/>
              </a:ext>
            </a:extLst>
          </p:cNvPr>
          <p:cNvSpPr>
            <a:spLocks noGrp="1"/>
          </p:cNvSpPr>
          <p:nvPr>
            <p:ph type="title"/>
          </p:nvPr>
        </p:nvSpPr>
        <p:spPr/>
        <p:txBody>
          <a:bodyPr>
            <a:normAutofit/>
          </a:bodyPr>
          <a:lstStyle/>
          <a:p>
            <a:r>
              <a:rPr lang="nl-NL" sz="3600" dirty="0" err="1"/>
              <a:t>Improving</a:t>
            </a:r>
            <a:r>
              <a:rPr lang="nl-NL" sz="3600" dirty="0"/>
              <a:t> Orange</a:t>
            </a:r>
            <a:br>
              <a:rPr lang="nl-NL" sz="3600" dirty="0"/>
            </a:br>
            <a:endParaRPr lang="nl-NL" sz="3600" dirty="0"/>
          </a:p>
        </p:txBody>
      </p:sp>
      <p:sp>
        <p:nvSpPr>
          <p:cNvPr id="7" name="Tijdelijke aanduiding voor inhoud 6">
            <a:extLst>
              <a:ext uri="{FF2B5EF4-FFF2-40B4-BE49-F238E27FC236}">
                <a16:creationId xmlns:a16="http://schemas.microsoft.com/office/drawing/2014/main" id="{11DB3B29-7193-48F0-846A-FF783D0A65F4}"/>
              </a:ext>
            </a:extLst>
          </p:cNvPr>
          <p:cNvSpPr>
            <a:spLocks noGrp="1"/>
          </p:cNvSpPr>
          <p:nvPr>
            <p:ph idx="1"/>
          </p:nvPr>
        </p:nvSpPr>
        <p:spPr/>
        <p:txBody>
          <a:bodyPr>
            <a:normAutofit/>
          </a:bodyPr>
          <a:lstStyle/>
          <a:p>
            <a:pPr lvl="0"/>
            <a:r>
              <a:rPr lang="en-US" dirty="0"/>
              <a:t>A renewed focus on the desired results </a:t>
            </a:r>
          </a:p>
          <a:p>
            <a:pPr lvl="0"/>
            <a:r>
              <a:rPr lang="en-US" dirty="0"/>
              <a:t>Setting up an adequate system of performance management and measuring progress</a:t>
            </a:r>
          </a:p>
          <a:p>
            <a:pPr lvl="0"/>
            <a:r>
              <a:rPr lang="en-US" dirty="0"/>
              <a:t>Learning to give and receive feedback (</a:t>
            </a:r>
            <a:r>
              <a:rPr lang="en-US" dirty="0" err="1"/>
              <a:t>organising</a:t>
            </a:r>
            <a:r>
              <a:rPr lang="en-US" dirty="0"/>
              <a:t> training)</a:t>
            </a:r>
          </a:p>
          <a:p>
            <a:pPr lvl="0"/>
            <a:r>
              <a:rPr lang="en-US" dirty="0"/>
              <a:t>Learning to address </a:t>
            </a:r>
            <a:r>
              <a:rPr lang="en-US" dirty="0" err="1"/>
              <a:t>behaviour</a:t>
            </a:r>
            <a:r>
              <a:rPr lang="en-US" dirty="0"/>
              <a:t> with respect for everyone's motive and background</a:t>
            </a:r>
          </a:p>
          <a:p>
            <a:pPr lvl="0"/>
            <a:r>
              <a:rPr lang="en-US" dirty="0"/>
              <a:t>Setting up improvement groups and learning improvement methodologies</a:t>
            </a:r>
          </a:p>
        </p:txBody>
      </p:sp>
    </p:spTree>
    <p:extLst>
      <p:ext uri="{BB962C8B-B14F-4D97-AF65-F5344CB8AC3E}">
        <p14:creationId xmlns:p14="http://schemas.microsoft.com/office/powerpoint/2010/main" val="158401939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84EDFC-ADAA-408A-B45E-29068B29B860}"/>
              </a:ext>
            </a:extLst>
          </p:cNvPr>
          <p:cNvSpPr>
            <a:spLocks noGrp="1"/>
          </p:cNvSpPr>
          <p:nvPr>
            <p:ph type="title"/>
          </p:nvPr>
        </p:nvSpPr>
        <p:spPr/>
        <p:txBody>
          <a:bodyPr>
            <a:normAutofit/>
          </a:bodyPr>
          <a:lstStyle/>
          <a:p>
            <a:r>
              <a:rPr lang="nl-NL" sz="3600" b="0" dirty="0" err="1"/>
              <a:t>Improving</a:t>
            </a:r>
            <a:r>
              <a:rPr lang="nl-NL" sz="3600" b="0" dirty="0"/>
              <a:t> Green</a:t>
            </a:r>
            <a:br>
              <a:rPr lang="nl-NL" sz="4000" dirty="0"/>
            </a:br>
            <a:endParaRPr lang="nl-NL" sz="4000" dirty="0"/>
          </a:p>
        </p:txBody>
      </p:sp>
      <p:sp>
        <p:nvSpPr>
          <p:cNvPr id="7" name="Tijdelijke aanduiding voor inhoud 6">
            <a:extLst>
              <a:ext uri="{FF2B5EF4-FFF2-40B4-BE49-F238E27FC236}">
                <a16:creationId xmlns:a16="http://schemas.microsoft.com/office/drawing/2014/main" id="{11DB3B29-7193-48F0-846A-FF783D0A65F4}"/>
              </a:ext>
            </a:extLst>
          </p:cNvPr>
          <p:cNvSpPr>
            <a:spLocks noGrp="1"/>
          </p:cNvSpPr>
          <p:nvPr>
            <p:ph idx="1"/>
          </p:nvPr>
        </p:nvSpPr>
        <p:spPr/>
        <p:txBody>
          <a:bodyPr>
            <a:normAutofit/>
          </a:bodyPr>
          <a:lstStyle/>
          <a:p>
            <a:r>
              <a:rPr lang="en-US" dirty="0"/>
              <a:t>Emphasizing the commonality of goals</a:t>
            </a:r>
          </a:p>
          <a:p>
            <a:r>
              <a:rPr lang="en-US" dirty="0"/>
              <a:t>Share personal sources of inspiration with each other</a:t>
            </a:r>
          </a:p>
          <a:p>
            <a:r>
              <a:rPr lang="en-US" dirty="0"/>
              <a:t>Increase focus on the future and developments in society and with customers </a:t>
            </a:r>
          </a:p>
          <a:p>
            <a:r>
              <a:rPr lang="en-US" dirty="0"/>
              <a:t>Organizing discussions with (internal) customers about what can be improved now and what is needed in the future.</a:t>
            </a:r>
            <a:endParaRPr lang="nl-NL" dirty="0"/>
          </a:p>
        </p:txBody>
      </p:sp>
    </p:spTree>
    <p:extLst>
      <p:ext uri="{BB962C8B-B14F-4D97-AF65-F5344CB8AC3E}">
        <p14:creationId xmlns:p14="http://schemas.microsoft.com/office/powerpoint/2010/main" val="50590875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84EDFC-ADAA-408A-B45E-29068B29B860}"/>
              </a:ext>
            </a:extLst>
          </p:cNvPr>
          <p:cNvSpPr>
            <a:spLocks noGrp="1"/>
          </p:cNvSpPr>
          <p:nvPr>
            <p:ph type="title"/>
          </p:nvPr>
        </p:nvSpPr>
        <p:spPr/>
        <p:txBody>
          <a:bodyPr>
            <a:normAutofit/>
          </a:bodyPr>
          <a:lstStyle/>
          <a:p>
            <a:r>
              <a:rPr lang="nl-NL" sz="3600" b="0" dirty="0" err="1"/>
              <a:t>Improving</a:t>
            </a:r>
            <a:r>
              <a:rPr lang="nl-NL" sz="3600" b="0" dirty="0"/>
              <a:t> </a:t>
            </a:r>
            <a:r>
              <a:rPr lang="nl-NL" sz="3600" b="0" dirty="0" err="1"/>
              <a:t>Yellow</a:t>
            </a:r>
            <a:endParaRPr lang="nl-NL" sz="3600" b="0" dirty="0"/>
          </a:p>
        </p:txBody>
      </p:sp>
      <p:sp>
        <p:nvSpPr>
          <p:cNvPr id="7" name="Tijdelijke aanduiding voor inhoud 6">
            <a:extLst>
              <a:ext uri="{FF2B5EF4-FFF2-40B4-BE49-F238E27FC236}">
                <a16:creationId xmlns:a16="http://schemas.microsoft.com/office/drawing/2014/main" id="{11DB3B29-7193-48F0-846A-FF783D0A65F4}"/>
              </a:ext>
            </a:extLst>
          </p:cNvPr>
          <p:cNvSpPr>
            <a:spLocks noGrp="1"/>
          </p:cNvSpPr>
          <p:nvPr>
            <p:ph idx="1"/>
          </p:nvPr>
        </p:nvSpPr>
        <p:spPr/>
        <p:txBody>
          <a:bodyPr>
            <a:normAutofit/>
          </a:bodyPr>
          <a:lstStyle/>
          <a:p>
            <a:r>
              <a:rPr lang="en-US" dirty="0" err="1"/>
              <a:t>Organising</a:t>
            </a:r>
            <a:r>
              <a:rPr lang="en-US" dirty="0"/>
              <a:t> strategy day</a:t>
            </a:r>
          </a:p>
          <a:p>
            <a:r>
              <a:rPr lang="en-US" dirty="0"/>
              <a:t>Increase awareness of the </a:t>
            </a:r>
            <a:r>
              <a:rPr lang="en-US" dirty="0" err="1"/>
              <a:t>organisation's</a:t>
            </a:r>
            <a:r>
              <a:rPr lang="en-US" dirty="0"/>
              <a:t> strategy </a:t>
            </a:r>
          </a:p>
          <a:p>
            <a:r>
              <a:rPr lang="en-US" dirty="0"/>
              <a:t>Continuous attention to improving cooperation with other teams in the </a:t>
            </a:r>
            <a:r>
              <a:rPr lang="en-US" dirty="0" err="1"/>
              <a:t>organisation</a:t>
            </a:r>
            <a:endParaRPr lang="en-US" dirty="0"/>
          </a:p>
          <a:p>
            <a:r>
              <a:rPr lang="en-US" dirty="0"/>
              <a:t>Increase focus on developments in society, at competitors, at customers, clients or students </a:t>
            </a:r>
          </a:p>
          <a:p>
            <a:r>
              <a:rPr lang="en-US" dirty="0"/>
              <a:t>Regularly analyze the position of the team in the force field, involving different stakeholders</a:t>
            </a:r>
          </a:p>
          <a:p>
            <a:r>
              <a:rPr lang="en-US" dirty="0"/>
              <a:t>Priority setting based on the strategy</a:t>
            </a:r>
            <a:endParaRPr lang="nl-NL" dirty="0"/>
          </a:p>
        </p:txBody>
      </p:sp>
    </p:spTree>
    <p:extLst>
      <p:ext uri="{BB962C8B-B14F-4D97-AF65-F5344CB8AC3E}">
        <p14:creationId xmlns:p14="http://schemas.microsoft.com/office/powerpoint/2010/main" val="174004085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84EDFC-ADAA-408A-B45E-29068B29B860}"/>
              </a:ext>
            </a:extLst>
          </p:cNvPr>
          <p:cNvSpPr>
            <a:spLocks noGrp="1"/>
          </p:cNvSpPr>
          <p:nvPr>
            <p:ph type="title"/>
          </p:nvPr>
        </p:nvSpPr>
        <p:spPr/>
        <p:txBody>
          <a:bodyPr>
            <a:normAutofit/>
          </a:bodyPr>
          <a:lstStyle/>
          <a:p>
            <a:r>
              <a:rPr lang="nl-NL" sz="3600" b="0" dirty="0" err="1"/>
              <a:t>Improving</a:t>
            </a:r>
            <a:r>
              <a:rPr lang="nl-NL" sz="3600" b="0" dirty="0"/>
              <a:t> Turquoise</a:t>
            </a:r>
            <a:br>
              <a:rPr lang="nl-NL" sz="4000" dirty="0"/>
            </a:br>
            <a:endParaRPr lang="nl-NL" sz="4000" dirty="0"/>
          </a:p>
        </p:txBody>
      </p:sp>
      <p:sp>
        <p:nvSpPr>
          <p:cNvPr id="7" name="Tijdelijke aanduiding voor inhoud 6">
            <a:extLst>
              <a:ext uri="{FF2B5EF4-FFF2-40B4-BE49-F238E27FC236}">
                <a16:creationId xmlns:a16="http://schemas.microsoft.com/office/drawing/2014/main" id="{11DB3B29-7193-48F0-846A-FF783D0A65F4}"/>
              </a:ext>
            </a:extLst>
          </p:cNvPr>
          <p:cNvSpPr>
            <a:spLocks noGrp="1"/>
          </p:cNvSpPr>
          <p:nvPr>
            <p:ph idx="1"/>
          </p:nvPr>
        </p:nvSpPr>
        <p:spPr/>
        <p:txBody>
          <a:bodyPr>
            <a:normAutofit/>
          </a:bodyPr>
          <a:lstStyle/>
          <a:p>
            <a:r>
              <a:rPr lang="en-US" dirty="0"/>
              <a:t>Regularly sparring about the question: 'What will we leave behind in 30 years' time?</a:t>
            </a:r>
          </a:p>
          <a:p>
            <a:r>
              <a:rPr lang="en-US" dirty="0"/>
              <a:t>Defining the mission and the implementation of the Mission Statement</a:t>
            </a:r>
          </a:p>
          <a:p>
            <a:r>
              <a:rPr lang="en-US" dirty="0"/>
              <a:t>Use a certain percentage of the resources for socially relevant projects</a:t>
            </a:r>
          </a:p>
        </p:txBody>
      </p:sp>
    </p:spTree>
    <p:extLst>
      <p:ext uri="{BB962C8B-B14F-4D97-AF65-F5344CB8AC3E}">
        <p14:creationId xmlns:p14="http://schemas.microsoft.com/office/powerpoint/2010/main" val="49128124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Two sales teams</a:t>
            </a:r>
            <a:br>
              <a:rPr lang="en-US" sz="3600" dirty="0"/>
            </a:br>
            <a:endParaRPr lang="en-US" sz="3600" dirty="0"/>
          </a:p>
        </p:txBody>
      </p:sp>
      <p:pic>
        <p:nvPicPr>
          <p:cNvPr id="3" name="Picture 2"/>
          <p:cNvPicPr>
            <a:picLocks noChangeAspect="1"/>
          </p:cNvPicPr>
          <p:nvPr/>
        </p:nvPicPr>
        <p:blipFill>
          <a:blip r:embed="rId3"/>
          <a:stretch>
            <a:fillRect/>
          </a:stretch>
        </p:blipFill>
        <p:spPr>
          <a:xfrm>
            <a:off x="2191173" y="2056532"/>
            <a:ext cx="3020201" cy="2743200"/>
          </a:xfrm>
          <a:prstGeom prst="rect">
            <a:avLst/>
          </a:prstGeom>
        </p:spPr>
      </p:pic>
      <p:pic>
        <p:nvPicPr>
          <p:cNvPr id="4" name="Picture 3"/>
          <p:cNvPicPr>
            <a:picLocks noChangeAspect="1"/>
          </p:cNvPicPr>
          <p:nvPr/>
        </p:nvPicPr>
        <p:blipFill>
          <a:blip r:embed="rId4"/>
          <a:stretch>
            <a:fillRect/>
          </a:stretch>
        </p:blipFill>
        <p:spPr>
          <a:xfrm>
            <a:off x="6079605" y="2055075"/>
            <a:ext cx="2921041" cy="2743200"/>
          </a:xfrm>
          <a:prstGeom prst="rect">
            <a:avLst/>
          </a:prstGeom>
        </p:spPr>
      </p:pic>
      <p:sp>
        <p:nvSpPr>
          <p:cNvPr id="5" name="Rectangle 4"/>
          <p:cNvSpPr/>
          <p:nvPr/>
        </p:nvSpPr>
        <p:spPr>
          <a:xfrm>
            <a:off x="2293020" y="5541462"/>
            <a:ext cx="7818646" cy="369332"/>
          </a:xfrm>
          <a:prstGeom prst="rect">
            <a:avLst/>
          </a:prstGeom>
        </p:spPr>
        <p:txBody>
          <a:bodyPr wrap="square">
            <a:spAutoFit/>
          </a:bodyPr>
          <a:lstStyle/>
          <a:p>
            <a:pPr lvl="0"/>
            <a:r>
              <a:rPr lang="en-US" dirty="0">
                <a:solidFill>
                  <a:srgbClr val="002060"/>
                </a:solidFill>
                <a:latin typeface="Raleway" panose="020B0003030101060003" pitchFamily="34" charset="0"/>
              </a:rPr>
              <a:t>What do you notice about these two teams? What makes them different?</a:t>
            </a:r>
          </a:p>
        </p:txBody>
      </p:sp>
    </p:spTree>
    <p:extLst>
      <p:ext uri="{BB962C8B-B14F-4D97-AF65-F5344CB8AC3E}">
        <p14:creationId xmlns:p14="http://schemas.microsoft.com/office/powerpoint/2010/main" val="227029559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sz="3600" dirty="0" err="1"/>
              <a:t>TeamScan</a:t>
            </a:r>
            <a:r>
              <a:rPr lang="en-US" sz="3600" dirty="0"/>
              <a:t> assessment</a:t>
            </a:r>
            <a:br>
              <a:rPr lang="en-US" sz="3600" dirty="0"/>
            </a:br>
            <a:endParaRPr lang="nl-NL" sz="3600" b="1" dirty="0">
              <a:latin typeface="+mn-lt"/>
            </a:endParaRPr>
          </a:p>
        </p:txBody>
      </p:sp>
      <p:pic>
        <p:nvPicPr>
          <p:cNvPr id="19" name="Picture 2"/>
          <p:cNvPicPr>
            <a:picLocks noChangeAspect="1"/>
          </p:cNvPicPr>
          <p:nvPr/>
        </p:nvPicPr>
        <p:blipFill>
          <a:blip r:embed="rId3"/>
          <a:stretch>
            <a:fillRect/>
          </a:stretch>
        </p:blipFill>
        <p:spPr>
          <a:xfrm>
            <a:off x="838200" y="1855506"/>
            <a:ext cx="3020201" cy="2743200"/>
          </a:xfrm>
          <a:prstGeom prst="rect">
            <a:avLst/>
          </a:prstGeom>
        </p:spPr>
      </p:pic>
      <p:sp>
        <p:nvSpPr>
          <p:cNvPr id="20" name="Rectangle 4"/>
          <p:cNvSpPr/>
          <p:nvPr/>
        </p:nvSpPr>
        <p:spPr>
          <a:xfrm>
            <a:off x="1955800" y="5274762"/>
            <a:ext cx="8009342" cy="646331"/>
          </a:xfrm>
          <a:prstGeom prst="rect">
            <a:avLst/>
          </a:prstGeom>
        </p:spPr>
        <p:txBody>
          <a:bodyPr wrap="square">
            <a:spAutoFit/>
          </a:bodyPr>
          <a:lstStyle/>
          <a:p>
            <a:pPr lvl="0"/>
            <a:r>
              <a:rPr lang="en-US" dirty="0">
                <a:solidFill>
                  <a:srgbClr val="002060"/>
                </a:solidFill>
                <a:latin typeface="Raleway" panose="020B0003030101060003" pitchFamily="34" charset="0"/>
              </a:rPr>
              <a:t>The team on the left did the </a:t>
            </a:r>
            <a:r>
              <a:rPr lang="en-US" dirty="0" err="1">
                <a:solidFill>
                  <a:srgbClr val="002060"/>
                </a:solidFill>
                <a:latin typeface="Raleway" panose="020B0003030101060003" pitchFamily="34" charset="0"/>
              </a:rPr>
              <a:t>TeamScan</a:t>
            </a:r>
            <a:r>
              <a:rPr lang="en-US" dirty="0">
                <a:solidFill>
                  <a:srgbClr val="002060"/>
                </a:solidFill>
                <a:latin typeface="Raleway" panose="020B0003030101060003" pitchFamily="34" charset="0"/>
              </a:rPr>
              <a:t> and came to the conclusion that there is some room for improvement. What could they do?</a:t>
            </a:r>
            <a:endParaRPr lang="nl-NL" dirty="0">
              <a:solidFill>
                <a:srgbClr val="002060"/>
              </a:solidFill>
              <a:latin typeface="Raleway" panose="020B0003030101060003" pitchFamily="34" charset="0"/>
            </a:endParaRPr>
          </a:p>
        </p:txBody>
      </p:sp>
      <p:pic>
        <p:nvPicPr>
          <p:cNvPr id="3" name="Afbeelding 2">
            <a:extLst>
              <a:ext uri="{FF2B5EF4-FFF2-40B4-BE49-F238E27FC236}">
                <a16:creationId xmlns:a16="http://schemas.microsoft.com/office/drawing/2014/main" id="{C8D95902-9CE4-4469-BF38-104B0DD9FBAB}"/>
              </a:ext>
            </a:extLst>
          </p:cNvPr>
          <p:cNvPicPr>
            <a:picLocks noChangeAspect="1"/>
          </p:cNvPicPr>
          <p:nvPr/>
        </p:nvPicPr>
        <p:blipFill rotWithShape="1">
          <a:blip r:embed="rId4"/>
          <a:srcRect l="28471" t="36633" r="31647" b="27120"/>
          <a:stretch/>
        </p:blipFill>
        <p:spPr>
          <a:xfrm>
            <a:off x="5217316" y="2112884"/>
            <a:ext cx="4862432" cy="2485821"/>
          </a:xfrm>
          <a:prstGeom prst="rect">
            <a:avLst/>
          </a:prstGeom>
        </p:spPr>
      </p:pic>
      <p:pic>
        <p:nvPicPr>
          <p:cNvPr id="6" name="Picture 2"/>
          <p:cNvPicPr>
            <a:picLocks noChangeAspect="1"/>
          </p:cNvPicPr>
          <p:nvPr/>
        </p:nvPicPr>
        <p:blipFill>
          <a:blip r:embed="rId3"/>
          <a:stretch>
            <a:fillRect/>
          </a:stretch>
        </p:blipFill>
        <p:spPr>
          <a:xfrm>
            <a:off x="838200" y="1855506"/>
            <a:ext cx="3020201" cy="2743200"/>
          </a:xfrm>
          <a:prstGeom prst="rect">
            <a:avLst/>
          </a:prstGeom>
        </p:spPr>
      </p:pic>
      <p:pic>
        <p:nvPicPr>
          <p:cNvPr id="7" name="Afbeelding 6" descr="Afbeelding met schermafbeelding, weg&#10;&#10;Automatisch gegenereerde beschrijving">
            <a:extLst>
              <a:ext uri="{FF2B5EF4-FFF2-40B4-BE49-F238E27FC236}">
                <a16:creationId xmlns:a16="http://schemas.microsoft.com/office/drawing/2014/main" id="{DFF3AF89-3F98-497B-8130-B0F3B3DD6F5D}"/>
              </a:ext>
            </a:extLst>
          </p:cNvPr>
          <p:cNvPicPr>
            <a:picLocks noChangeAspect="1"/>
          </p:cNvPicPr>
          <p:nvPr/>
        </p:nvPicPr>
        <p:blipFill rotWithShape="1">
          <a:blip r:embed="rId5">
            <a:extLst>
              <a:ext uri="{28A0092B-C50C-407E-A947-70E740481C1C}">
                <a14:useLocalDpi xmlns:a14="http://schemas.microsoft.com/office/drawing/2010/main" val="0"/>
              </a:ext>
            </a:extLst>
          </a:blip>
          <a:srcRect t="12054"/>
          <a:stretch/>
        </p:blipFill>
        <p:spPr>
          <a:xfrm>
            <a:off x="4887608" y="2185851"/>
            <a:ext cx="5077534" cy="2412855"/>
          </a:xfrm>
          <a:prstGeom prst="rect">
            <a:avLst/>
          </a:prstGeom>
        </p:spPr>
      </p:pic>
      <p:sp>
        <p:nvSpPr>
          <p:cNvPr id="4" name="Rechthoek 3"/>
          <p:cNvSpPr/>
          <p:nvPr/>
        </p:nvSpPr>
        <p:spPr>
          <a:xfrm>
            <a:off x="6696891" y="2185851"/>
            <a:ext cx="1480458" cy="2490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74875851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Two marketing teams</a:t>
            </a:r>
            <a:br>
              <a:rPr lang="en-US" sz="3600" dirty="0"/>
            </a:br>
            <a:endParaRPr lang="en-US" sz="3600" dirty="0"/>
          </a:p>
        </p:txBody>
      </p:sp>
      <p:pic>
        <p:nvPicPr>
          <p:cNvPr id="3" name="Picture 2"/>
          <p:cNvPicPr>
            <a:picLocks noChangeAspect="1"/>
          </p:cNvPicPr>
          <p:nvPr/>
        </p:nvPicPr>
        <p:blipFill>
          <a:blip r:embed="rId3"/>
          <a:stretch>
            <a:fillRect/>
          </a:stretch>
        </p:blipFill>
        <p:spPr>
          <a:xfrm>
            <a:off x="2606080" y="1920870"/>
            <a:ext cx="2866644" cy="2743200"/>
          </a:xfrm>
          <a:prstGeom prst="rect">
            <a:avLst/>
          </a:prstGeom>
        </p:spPr>
      </p:pic>
      <p:pic>
        <p:nvPicPr>
          <p:cNvPr id="4" name="Picture 3"/>
          <p:cNvPicPr>
            <a:picLocks noChangeAspect="1"/>
          </p:cNvPicPr>
          <p:nvPr/>
        </p:nvPicPr>
        <p:blipFill>
          <a:blip r:embed="rId4"/>
          <a:stretch>
            <a:fillRect/>
          </a:stretch>
        </p:blipFill>
        <p:spPr>
          <a:xfrm>
            <a:off x="6422504" y="1920870"/>
            <a:ext cx="2907172" cy="2743200"/>
          </a:xfrm>
          <a:prstGeom prst="rect">
            <a:avLst/>
          </a:prstGeom>
        </p:spPr>
      </p:pic>
      <p:sp>
        <p:nvSpPr>
          <p:cNvPr id="6" name="Rectangle 4">
            <a:extLst>
              <a:ext uri="{FF2B5EF4-FFF2-40B4-BE49-F238E27FC236}">
                <a16:creationId xmlns:a16="http://schemas.microsoft.com/office/drawing/2014/main" id="{F523A118-59DC-4D55-87F5-A882BC289452}"/>
              </a:ext>
            </a:extLst>
          </p:cNvPr>
          <p:cNvSpPr/>
          <p:nvPr/>
        </p:nvSpPr>
        <p:spPr>
          <a:xfrm>
            <a:off x="2293020" y="5541462"/>
            <a:ext cx="7818646" cy="369332"/>
          </a:xfrm>
          <a:prstGeom prst="rect">
            <a:avLst/>
          </a:prstGeom>
        </p:spPr>
        <p:txBody>
          <a:bodyPr wrap="square">
            <a:spAutoFit/>
          </a:bodyPr>
          <a:lstStyle/>
          <a:p>
            <a:pPr lvl="0"/>
            <a:r>
              <a:rPr lang="en-US" dirty="0">
                <a:solidFill>
                  <a:srgbClr val="002060"/>
                </a:solidFill>
                <a:latin typeface="Raleway" panose="020B0003030101060003" pitchFamily="34" charset="0"/>
              </a:rPr>
              <a:t>What do you notice about these two teams? What makes them different?</a:t>
            </a:r>
          </a:p>
        </p:txBody>
      </p:sp>
    </p:spTree>
    <p:extLst>
      <p:ext uri="{BB962C8B-B14F-4D97-AF65-F5344CB8AC3E}">
        <p14:creationId xmlns:p14="http://schemas.microsoft.com/office/powerpoint/2010/main" val="298263871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sz="3600" dirty="0" err="1"/>
              <a:t>TeamScan</a:t>
            </a:r>
            <a:r>
              <a:rPr lang="en-US" sz="3600" dirty="0"/>
              <a:t> assessment</a:t>
            </a:r>
            <a:br>
              <a:rPr lang="en-US" sz="3600" dirty="0"/>
            </a:br>
            <a:endParaRPr lang="nl-NL" sz="3600" b="1" dirty="0">
              <a:latin typeface="+mn-lt"/>
            </a:endParaRPr>
          </a:p>
        </p:txBody>
      </p:sp>
      <p:sp>
        <p:nvSpPr>
          <p:cNvPr id="20" name="Rectangle 4"/>
          <p:cNvSpPr/>
          <p:nvPr/>
        </p:nvSpPr>
        <p:spPr>
          <a:xfrm>
            <a:off x="1701800" y="5354308"/>
            <a:ext cx="8240092" cy="646331"/>
          </a:xfrm>
          <a:prstGeom prst="rect">
            <a:avLst/>
          </a:prstGeom>
        </p:spPr>
        <p:txBody>
          <a:bodyPr wrap="square">
            <a:spAutoFit/>
          </a:bodyPr>
          <a:lstStyle/>
          <a:p>
            <a:pPr lvl="0"/>
            <a:r>
              <a:rPr lang="en-US" dirty="0">
                <a:solidFill>
                  <a:srgbClr val="002060"/>
                </a:solidFill>
                <a:latin typeface="Raleway" panose="020B0003030101060003" pitchFamily="34" charset="0"/>
              </a:rPr>
              <a:t>The team on the left did the </a:t>
            </a:r>
            <a:r>
              <a:rPr lang="en-US" dirty="0" err="1">
                <a:solidFill>
                  <a:srgbClr val="002060"/>
                </a:solidFill>
                <a:latin typeface="Raleway" panose="020B0003030101060003" pitchFamily="34" charset="0"/>
              </a:rPr>
              <a:t>TeamScan</a:t>
            </a:r>
            <a:r>
              <a:rPr lang="en-US" dirty="0">
                <a:solidFill>
                  <a:srgbClr val="002060"/>
                </a:solidFill>
                <a:latin typeface="Raleway" panose="020B0003030101060003" pitchFamily="34" charset="0"/>
              </a:rPr>
              <a:t> and came to the conclusion that there is some room for improvement. What could they do?</a:t>
            </a:r>
            <a:endParaRPr lang="nl-NL" dirty="0">
              <a:solidFill>
                <a:srgbClr val="002060"/>
              </a:solidFill>
              <a:latin typeface="Raleway" panose="020B0003030101060003" pitchFamily="34" charset="0"/>
            </a:endParaRPr>
          </a:p>
        </p:txBody>
      </p:sp>
      <p:pic>
        <p:nvPicPr>
          <p:cNvPr id="6" name="Picture 2"/>
          <p:cNvPicPr>
            <a:picLocks noChangeAspect="1"/>
          </p:cNvPicPr>
          <p:nvPr/>
        </p:nvPicPr>
        <p:blipFill>
          <a:blip r:embed="rId3"/>
          <a:stretch>
            <a:fillRect/>
          </a:stretch>
        </p:blipFill>
        <p:spPr>
          <a:xfrm>
            <a:off x="918099" y="1862526"/>
            <a:ext cx="2866644" cy="2743200"/>
          </a:xfrm>
          <a:prstGeom prst="rect">
            <a:avLst/>
          </a:prstGeom>
        </p:spPr>
      </p:pic>
      <p:pic>
        <p:nvPicPr>
          <p:cNvPr id="7" name="Afbeelding 6" descr="Afbeelding met schermafbeelding, weg&#10;&#10;Automatisch gegenereerde beschrijving">
            <a:extLst>
              <a:ext uri="{FF2B5EF4-FFF2-40B4-BE49-F238E27FC236}">
                <a16:creationId xmlns:a16="http://schemas.microsoft.com/office/drawing/2014/main" id="{7263568B-8EDA-4ADA-BD31-6DABD7980573}"/>
              </a:ext>
            </a:extLst>
          </p:cNvPr>
          <p:cNvPicPr>
            <a:picLocks noChangeAspect="1"/>
          </p:cNvPicPr>
          <p:nvPr/>
        </p:nvPicPr>
        <p:blipFill rotWithShape="1">
          <a:blip r:embed="rId4">
            <a:extLst>
              <a:ext uri="{28A0092B-C50C-407E-A947-70E740481C1C}">
                <a14:useLocalDpi xmlns:a14="http://schemas.microsoft.com/office/drawing/2010/main" val="0"/>
              </a:ext>
            </a:extLst>
          </a:blip>
          <a:srcRect t="9894"/>
          <a:stretch/>
        </p:blipFill>
        <p:spPr>
          <a:xfrm>
            <a:off x="4854832" y="2133600"/>
            <a:ext cx="5087060" cy="2472126"/>
          </a:xfrm>
          <a:prstGeom prst="rect">
            <a:avLst/>
          </a:prstGeom>
        </p:spPr>
      </p:pic>
      <p:sp>
        <p:nvSpPr>
          <p:cNvPr id="8" name="Rechthoek 7"/>
          <p:cNvSpPr/>
          <p:nvPr/>
        </p:nvSpPr>
        <p:spPr>
          <a:xfrm>
            <a:off x="6696891" y="2185851"/>
            <a:ext cx="1480458" cy="2490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34682657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Two </a:t>
            </a:r>
            <a:r>
              <a:rPr lang="en-US" sz="3600" dirty="0" err="1"/>
              <a:t>shopfloor</a:t>
            </a:r>
            <a:r>
              <a:rPr lang="en-US" sz="3600" dirty="0"/>
              <a:t> teams</a:t>
            </a:r>
            <a:br>
              <a:rPr lang="en-US" sz="3600" dirty="0"/>
            </a:br>
            <a:endParaRPr lang="en-US" sz="3600" b="1" dirty="0"/>
          </a:p>
        </p:txBody>
      </p:sp>
      <p:pic>
        <p:nvPicPr>
          <p:cNvPr id="3" name="Picture 2"/>
          <p:cNvPicPr>
            <a:picLocks noChangeAspect="1"/>
          </p:cNvPicPr>
          <p:nvPr/>
        </p:nvPicPr>
        <p:blipFill>
          <a:blip r:embed="rId3"/>
          <a:stretch>
            <a:fillRect/>
          </a:stretch>
        </p:blipFill>
        <p:spPr>
          <a:xfrm>
            <a:off x="2368972" y="1916832"/>
            <a:ext cx="2949726" cy="2743200"/>
          </a:xfrm>
          <a:prstGeom prst="rect">
            <a:avLst/>
          </a:prstGeom>
        </p:spPr>
      </p:pic>
      <p:pic>
        <p:nvPicPr>
          <p:cNvPr id="4" name="Picture 3"/>
          <p:cNvPicPr>
            <a:picLocks noChangeAspect="1"/>
          </p:cNvPicPr>
          <p:nvPr/>
        </p:nvPicPr>
        <p:blipFill>
          <a:blip r:embed="rId4"/>
          <a:stretch>
            <a:fillRect/>
          </a:stretch>
        </p:blipFill>
        <p:spPr>
          <a:xfrm>
            <a:off x="6185397" y="1981944"/>
            <a:ext cx="2979761" cy="2743200"/>
          </a:xfrm>
          <a:prstGeom prst="rect">
            <a:avLst/>
          </a:prstGeom>
        </p:spPr>
      </p:pic>
      <p:sp>
        <p:nvSpPr>
          <p:cNvPr id="6" name="Rectangle 4">
            <a:extLst>
              <a:ext uri="{FF2B5EF4-FFF2-40B4-BE49-F238E27FC236}">
                <a16:creationId xmlns:a16="http://schemas.microsoft.com/office/drawing/2014/main" id="{D8FCB4CF-065D-471D-AF80-842C1DA36280}"/>
              </a:ext>
            </a:extLst>
          </p:cNvPr>
          <p:cNvSpPr/>
          <p:nvPr/>
        </p:nvSpPr>
        <p:spPr>
          <a:xfrm>
            <a:off x="2293020" y="5541462"/>
            <a:ext cx="7818646" cy="369332"/>
          </a:xfrm>
          <a:prstGeom prst="rect">
            <a:avLst/>
          </a:prstGeom>
        </p:spPr>
        <p:txBody>
          <a:bodyPr wrap="square">
            <a:spAutoFit/>
          </a:bodyPr>
          <a:lstStyle/>
          <a:p>
            <a:pPr lvl="0"/>
            <a:r>
              <a:rPr lang="en-US" dirty="0">
                <a:solidFill>
                  <a:srgbClr val="002060"/>
                </a:solidFill>
                <a:latin typeface="Raleway" panose="020B0003030101060003" pitchFamily="34" charset="0"/>
              </a:rPr>
              <a:t>What do you notice about these two teams? What makes them different?</a:t>
            </a:r>
          </a:p>
        </p:txBody>
      </p:sp>
    </p:spTree>
    <p:extLst>
      <p:ext uri="{BB962C8B-B14F-4D97-AF65-F5344CB8AC3E}">
        <p14:creationId xmlns:p14="http://schemas.microsoft.com/office/powerpoint/2010/main" val="310454212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sz="3600" dirty="0" err="1"/>
              <a:t>TeamScan</a:t>
            </a:r>
            <a:r>
              <a:rPr lang="en-US" sz="3600" dirty="0"/>
              <a:t> assessment</a:t>
            </a:r>
            <a:br>
              <a:rPr lang="en-US" sz="3600" dirty="0"/>
            </a:br>
            <a:endParaRPr lang="nl-NL" sz="3600" b="1" dirty="0"/>
          </a:p>
        </p:txBody>
      </p:sp>
      <p:sp>
        <p:nvSpPr>
          <p:cNvPr id="19" name="Rectangle 4">
            <a:extLst>
              <a:ext uri="{FF2B5EF4-FFF2-40B4-BE49-F238E27FC236}">
                <a16:creationId xmlns:a16="http://schemas.microsoft.com/office/drawing/2014/main" id="{C65441F5-C3AC-4085-8A2D-A23C027D46D3}"/>
              </a:ext>
            </a:extLst>
          </p:cNvPr>
          <p:cNvSpPr/>
          <p:nvPr/>
        </p:nvSpPr>
        <p:spPr>
          <a:xfrm>
            <a:off x="1701800" y="5354308"/>
            <a:ext cx="8240092" cy="646331"/>
          </a:xfrm>
          <a:prstGeom prst="rect">
            <a:avLst/>
          </a:prstGeom>
        </p:spPr>
        <p:txBody>
          <a:bodyPr wrap="square">
            <a:spAutoFit/>
          </a:bodyPr>
          <a:lstStyle/>
          <a:p>
            <a:pPr lvl="0"/>
            <a:r>
              <a:rPr lang="en-US" dirty="0">
                <a:solidFill>
                  <a:srgbClr val="002060"/>
                </a:solidFill>
                <a:latin typeface="Raleway" panose="020B0003030101060003" pitchFamily="34" charset="0"/>
              </a:rPr>
              <a:t>The team on the left did the </a:t>
            </a:r>
            <a:r>
              <a:rPr lang="en-US" dirty="0" err="1">
                <a:solidFill>
                  <a:srgbClr val="002060"/>
                </a:solidFill>
                <a:latin typeface="Raleway" panose="020B0003030101060003" pitchFamily="34" charset="0"/>
              </a:rPr>
              <a:t>TeamScan</a:t>
            </a:r>
            <a:r>
              <a:rPr lang="en-US" dirty="0">
                <a:solidFill>
                  <a:srgbClr val="002060"/>
                </a:solidFill>
                <a:latin typeface="Raleway" panose="020B0003030101060003" pitchFamily="34" charset="0"/>
              </a:rPr>
              <a:t> and came to the conclusion that there is some room for improvement. What could they do?</a:t>
            </a:r>
            <a:endParaRPr lang="nl-NL" dirty="0">
              <a:solidFill>
                <a:srgbClr val="002060"/>
              </a:solidFill>
              <a:latin typeface="Raleway" panose="020B0003030101060003" pitchFamily="34" charset="0"/>
            </a:endParaRPr>
          </a:p>
        </p:txBody>
      </p:sp>
      <p:pic>
        <p:nvPicPr>
          <p:cNvPr id="6" name="Picture 2"/>
          <p:cNvPicPr>
            <a:picLocks noChangeAspect="1"/>
          </p:cNvPicPr>
          <p:nvPr/>
        </p:nvPicPr>
        <p:blipFill>
          <a:blip r:embed="rId3"/>
          <a:stretch>
            <a:fillRect/>
          </a:stretch>
        </p:blipFill>
        <p:spPr>
          <a:xfrm>
            <a:off x="838200" y="1911208"/>
            <a:ext cx="2949726" cy="2743200"/>
          </a:xfrm>
          <a:prstGeom prst="rect">
            <a:avLst/>
          </a:prstGeom>
        </p:spPr>
      </p:pic>
      <p:pic>
        <p:nvPicPr>
          <p:cNvPr id="7" name="Afbeelding 6" descr="Afbeelding met schermafbeelding, weg&#10;&#10;Automatisch gegenereerde beschrijving">
            <a:extLst>
              <a:ext uri="{FF2B5EF4-FFF2-40B4-BE49-F238E27FC236}">
                <a16:creationId xmlns:a16="http://schemas.microsoft.com/office/drawing/2014/main" id="{F2980955-8126-4C05-9420-87891CB2F265}"/>
              </a:ext>
            </a:extLst>
          </p:cNvPr>
          <p:cNvPicPr>
            <a:picLocks noChangeAspect="1"/>
          </p:cNvPicPr>
          <p:nvPr/>
        </p:nvPicPr>
        <p:blipFill rotWithShape="1">
          <a:blip r:embed="rId4">
            <a:extLst>
              <a:ext uri="{28A0092B-C50C-407E-A947-70E740481C1C}">
                <a14:useLocalDpi xmlns:a14="http://schemas.microsoft.com/office/drawing/2010/main" val="0"/>
              </a:ext>
            </a:extLst>
          </a:blip>
          <a:srcRect t="8120"/>
          <a:stretch/>
        </p:blipFill>
        <p:spPr>
          <a:xfrm>
            <a:off x="4549990" y="2133600"/>
            <a:ext cx="5391902" cy="2520808"/>
          </a:xfrm>
          <a:prstGeom prst="rect">
            <a:avLst/>
          </a:prstGeom>
        </p:spPr>
      </p:pic>
      <p:sp>
        <p:nvSpPr>
          <p:cNvPr id="8" name="Rechthoek 7"/>
          <p:cNvSpPr/>
          <p:nvPr/>
        </p:nvSpPr>
        <p:spPr>
          <a:xfrm>
            <a:off x="6601097" y="2163756"/>
            <a:ext cx="1480458" cy="2490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970038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ProxySQL Rules: Do I Have Too Many? - Percona Database Performance Blog">
            <a:extLst>
              <a:ext uri="{FF2B5EF4-FFF2-40B4-BE49-F238E27FC236}">
                <a16:creationId xmlns:a16="http://schemas.microsoft.com/office/drawing/2014/main" id="{BA03EF77-7A9E-0846-9AD7-0D59A879F3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25759" y="208267"/>
            <a:ext cx="2627921" cy="3032217"/>
          </a:xfrm>
          <a:prstGeom prst="rect">
            <a:avLst/>
          </a:prstGeom>
          <a:noFill/>
          <a:extLst>
            <a:ext uri="{909E8E84-426E-40DD-AFC4-6F175D3DCCD1}">
              <a14:hiddenFill xmlns:a14="http://schemas.microsoft.com/office/drawing/2010/main">
                <a:solidFill>
                  <a:srgbClr val="FFFFFF"/>
                </a:solidFill>
              </a14:hiddenFill>
            </a:ext>
          </a:extLst>
        </p:spPr>
      </p:pic>
      <p:sp>
        <p:nvSpPr>
          <p:cNvPr id="10" name="Rechthoek 9">
            <a:extLst>
              <a:ext uri="{FF2B5EF4-FFF2-40B4-BE49-F238E27FC236}">
                <a16:creationId xmlns:a16="http://schemas.microsoft.com/office/drawing/2014/main" id="{932F7288-03D3-AF43-8B5C-34509436F45C}"/>
              </a:ext>
            </a:extLst>
          </p:cNvPr>
          <p:cNvSpPr/>
          <p:nvPr/>
        </p:nvSpPr>
        <p:spPr>
          <a:xfrm>
            <a:off x="238320" y="208267"/>
            <a:ext cx="1566042" cy="641131"/>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0070C0"/>
                </a:solidFill>
                <a:latin typeface="Raleway" panose="020B0503030101060003" pitchFamily="34" charset="77"/>
              </a:rPr>
              <a:t>BLUE</a:t>
            </a:r>
          </a:p>
        </p:txBody>
      </p:sp>
      <p:sp>
        <p:nvSpPr>
          <p:cNvPr id="5" name="Rectangle 2"/>
          <p:cNvSpPr txBox="1">
            <a:spLocks noChangeArrowheads="1"/>
          </p:cNvSpPr>
          <p:nvPr/>
        </p:nvSpPr>
        <p:spPr>
          <a:xfrm>
            <a:off x="2140208" y="15651"/>
            <a:ext cx="5940152" cy="1709203"/>
          </a:xfrm>
          <a:prstGeom prst="rect">
            <a:avLst/>
          </a:prstGeom>
        </p:spPr>
        <p:txBody>
          <a:bodyPr anchor="ctr">
            <a:normAutofit/>
          </a:bodyPr>
          <a:lstStyle/>
          <a:p>
            <a:pPr algn="ctr">
              <a:defRPr/>
            </a:pPr>
            <a:r>
              <a:rPr lang="en-GB" sz="3200" b="1" dirty="0">
                <a:solidFill>
                  <a:srgbClr val="0070C0"/>
                </a:solidFill>
                <a:latin typeface="Raleway SemiBold" panose="020B0703030101060003" pitchFamily="34" charset="0"/>
                <a:cs typeface="Arial" charset="0"/>
              </a:rPr>
              <a:t>Rules &amp; Risk</a:t>
            </a:r>
          </a:p>
          <a:p>
            <a:pPr algn="ctr"/>
            <a:r>
              <a:rPr lang="en-GB" sz="2400" b="1" i="1" dirty="0">
                <a:solidFill>
                  <a:srgbClr val="000066"/>
                </a:solidFill>
                <a:latin typeface="Raleway SemiBold" panose="020B0703030101060003" pitchFamily="34" charset="0"/>
              </a:rPr>
              <a:t>Make clear agreements in advance, </a:t>
            </a:r>
            <a:br>
              <a:rPr lang="en-GB" sz="2400" b="1" i="1" dirty="0">
                <a:solidFill>
                  <a:srgbClr val="000066"/>
                </a:solidFill>
                <a:latin typeface="Raleway SemiBold" panose="020B0703030101060003" pitchFamily="34" charset="0"/>
              </a:rPr>
            </a:br>
            <a:r>
              <a:rPr lang="en-GB" sz="2400" b="1" i="1" dirty="0">
                <a:solidFill>
                  <a:srgbClr val="000066"/>
                </a:solidFill>
                <a:latin typeface="Raleway SemiBold" panose="020B0703030101060003" pitchFamily="34" charset="0"/>
              </a:rPr>
              <a:t>so you will never be surprised</a:t>
            </a:r>
            <a:endParaRPr lang="en-GB" sz="2400" b="1" i="1" dirty="0">
              <a:solidFill>
                <a:srgbClr val="13044C"/>
              </a:solidFill>
              <a:latin typeface="Raleway SemiBold" panose="020B0703030101060003" pitchFamily="34" charset="0"/>
            </a:endParaRPr>
          </a:p>
        </p:txBody>
      </p:sp>
      <p:sp>
        <p:nvSpPr>
          <p:cNvPr id="14" name="Rectangle 8"/>
          <p:cNvSpPr>
            <a:spLocks noChangeArrowheads="1"/>
          </p:cNvSpPr>
          <p:nvPr/>
        </p:nvSpPr>
        <p:spPr bwMode="auto">
          <a:xfrm>
            <a:off x="678157" y="1949431"/>
            <a:ext cx="8199143" cy="27888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261938" indent="-261938">
              <a:buBlip>
                <a:blip r:embed="rId4"/>
              </a:buBlip>
            </a:pPr>
            <a:r>
              <a:rPr kumimoji="1" lang="en-GB" sz="2000" dirty="0">
                <a:solidFill>
                  <a:srgbClr val="002060"/>
                </a:solidFill>
                <a:latin typeface="Raleway" panose="020B0003030101060003" pitchFamily="34" charset="0"/>
                <a:cs typeface="Arial" charset="0"/>
              </a:rPr>
              <a:t> Adheres to rules and discipline; really finishes work</a:t>
            </a:r>
          </a:p>
          <a:p>
            <a:pPr marL="261938" indent="-261938">
              <a:buBlip>
                <a:blip r:embed="rId4"/>
              </a:buBlip>
            </a:pPr>
            <a:r>
              <a:rPr kumimoji="1" lang="en-GB" sz="2000" dirty="0">
                <a:solidFill>
                  <a:srgbClr val="002060"/>
                </a:solidFill>
                <a:latin typeface="Raleway" panose="020B0003030101060003" pitchFamily="34" charset="0"/>
                <a:cs typeface="Arial" charset="0"/>
              </a:rPr>
              <a:t> Is loyal, keen on certainties and clear agreements</a:t>
            </a:r>
          </a:p>
          <a:p>
            <a:pPr marL="261938" indent="-261938">
              <a:buBlip>
                <a:blip r:embed="rId4"/>
              </a:buBlip>
            </a:pPr>
            <a:r>
              <a:rPr kumimoji="1" lang="en-GB" sz="2000" dirty="0">
                <a:solidFill>
                  <a:srgbClr val="002060"/>
                </a:solidFill>
                <a:latin typeface="Raleway" panose="020B0003030101060003" pitchFamily="34" charset="0"/>
                <a:cs typeface="Arial" charset="0"/>
              </a:rPr>
              <a:t> Implementation only works with a structured approach</a:t>
            </a:r>
          </a:p>
          <a:p>
            <a:pPr marL="261938" indent="-261938">
              <a:buBlip>
                <a:blip r:embed="rId4"/>
              </a:buBlip>
            </a:pPr>
            <a:r>
              <a:rPr kumimoji="1" lang="en-GB" sz="2000" dirty="0">
                <a:solidFill>
                  <a:srgbClr val="002060"/>
                </a:solidFill>
                <a:latin typeface="Raleway" panose="020B0003030101060003" pitchFamily="34" charset="0"/>
                <a:cs typeface="Arial" charset="0"/>
              </a:rPr>
              <a:t> Assumes there is only one right way</a:t>
            </a:r>
          </a:p>
          <a:p>
            <a:pPr marL="261938" indent="-261938">
              <a:buBlip>
                <a:blip r:embed="rId4"/>
              </a:buBlip>
            </a:pPr>
            <a:r>
              <a:rPr kumimoji="1" lang="en-GB" sz="2000" dirty="0">
                <a:solidFill>
                  <a:srgbClr val="002060"/>
                </a:solidFill>
                <a:latin typeface="Raleway" panose="020B0003030101060003" pitchFamily="34" charset="0"/>
                <a:cs typeface="Arial" charset="0"/>
              </a:rPr>
              <a:t> Makes sure that agreements are consistently kept</a:t>
            </a:r>
          </a:p>
          <a:p>
            <a:pPr marL="261938" indent="-261938">
              <a:buBlip>
                <a:blip r:embed="rId4"/>
              </a:buBlip>
            </a:pPr>
            <a:r>
              <a:rPr kumimoji="1" lang="en-GB" sz="2000" dirty="0">
                <a:solidFill>
                  <a:srgbClr val="002060"/>
                </a:solidFill>
                <a:latin typeface="Raleway" panose="020B0003030101060003" pitchFamily="34" charset="0"/>
                <a:cs typeface="Arial" charset="0"/>
              </a:rPr>
              <a:t> Believes that non-compliance with rules should be punished</a:t>
            </a:r>
          </a:p>
          <a:p>
            <a:pPr marL="261938" indent="-261938">
              <a:buBlip>
                <a:blip r:embed="rId4"/>
              </a:buBlip>
            </a:pPr>
            <a:r>
              <a:rPr kumimoji="1" lang="en-GB" sz="2000" dirty="0">
                <a:solidFill>
                  <a:srgbClr val="002060"/>
                </a:solidFill>
                <a:latin typeface="Raleway" panose="020B0003030101060003" pitchFamily="34" charset="0"/>
                <a:cs typeface="Arial" charset="0"/>
              </a:rPr>
              <a:t> Wants appreciation for commitment</a:t>
            </a:r>
          </a:p>
        </p:txBody>
      </p:sp>
      <p:sp>
        <p:nvSpPr>
          <p:cNvPr id="8" name="Tijdelijke aanduiding voor inhoud 8">
            <a:extLst>
              <a:ext uri="{FF2B5EF4-FFF2-40B4-BE49-F238E27FC236}">
                <a16:creationId xmlns:a16="http://schemas.microsoft.com/office/drawing/2014/main" id="{F3357F55-30D5-4F42-A16D-0BF260063B65}"/>
              </a:ext>
            </a:extLst>
          </p:cNvPr>
          <p:cNvSpPr txBox="1">
            <a:spLocks/>
          </p:cNvSpPr>
          <p:nvPr/>
        </p:nvSpPr>
        <p:spPr>
          <a:xfrm>
            <a:off x="400365" y="4475294"/>
            <a:ext cx="11391270" cy="2174439"/>
          </a:xfrm>
          <a:prstGeom prst="rect">
            <a:avLst/>
          </a:prstGeom>
          <a:noFill/>
          <a:ln>
            <a:noFill/>
          </a:ln>
        </p:spPr>
        <p:txBody>
          <a:bodyPr/>
          <a:lstStyle>
            <a:defPPr>
              <a:defRPr lang="nl-NL"/>
            </a:defPPr>
            <a:lvl1pPr marL="342900" indent="-342900">
              <a:spcBef>
                <a:spcPct val="20000"/>
              </a:spcBef>
              <a:buBlip>
                <a:blip r:embed="rId5"/>
              </a:buBlip>
              <a:defRPr sz="2400">
                <a:solidFill>
                  <a:srgbClr val="002060"/>
                </a:solidFill>
                <a:latin typeface="Raleway" panose="020B0503030101060003" pitchFamily="34" charset="0"/>
              </a:defRPr>
            </a:lvl1pPr>
            <a:lvl2pPr marL="685800" indent="-228600" algn="l" defTabSz="914400" rtl="0" eaLnBrk="1" latinLnBrk="0" hangingPunct="1">
              <a:lnSpc>
                <a:spcPct val="90000"/>
              </a:lnSpc>
              <a:spcBef>
                <a:spcPts val="500"/>
              </a:spcBef>
              <a:buFontTx/>
              <a:buBlip>
                <a:blip r:embed="rId6"/>
              </a:buBlip>
              <a:defRPr sz="2400" kern="1200">
                <a:solidFill>
                  <a:srgbClr val="0000FF"/>
                </a:solidFill>
                <a:latin typeface="Raleway" panose="020B0003030101060003" pitchFamily="34" charset="0"/>
                <a:ea typeface="+mn-ea"/>
                <a:cs typeface="+mn-cs"/>
              </a:defRPr>
            </a:lvl2pPr>
            <a:lvl3pPr marL="1143000" indent="-228600" algn="l" defTabSz="914400" rtl="0" eaLnBrk="1" latinLnBrk="0" hangingPunct="1">
              <a:lnSpc>
                <a:spcPct val="90000"/>
              </a:lnSpc>
              <a:spcBef>
                <a:spcPts val="500"/>
              </a:spcBef>
              <a:buFontTx/>
              <a:buBlip>
                <a:blip r:embed="rId6"/>
              </a:buBlip>
              <a:defRPr sz="2000" kern="1200">
                <a:solidFill>
                  <a:srgbClr val="0000FF"/>
                </a:solidFill>
                <a:latin typeface="Raleway" panose="020B00030301010600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FF"/>
                </a:solidFill>
                <a:latin typeface="Raleway" panose="020B00030301010600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FF"/>
                </a:solidFill>
                <a:latin typeface="Raleway" panose="020B00030301010600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a:t>Strength</a:t>
            </a:r>
          </a:p>
          <a:p>
            <a:pPr marL="0" indent="0">
              <a:buNone/>
            </a:pPr>
            <a:r>
              <a:rPr kumimoji="1" lang="en-GB" sz="2000" dirty="0">
                <a:latin typeface="Raleway" panose="020B0003030101060003" pitchFamily="34" charset="0"/>
                <a:cs typeface="Arial" charset="0"/>
              </a:rPr>
              <a:t>is consistent, reliable, predictable and persistent, sets a good example, loyal</a:t>
            </a:r>
            <a:br>
              <a:rPr kumimoji="1" lang="en-GB" sz="2000" dirty="0">
                <a:latin typeface="Raleway" panose="020B0003030101060003" pitchFamily="34" charset="0"/>
                <a:cs typeface="Arial" charset="0"/>
              </a:rPr>
            </a:br>
            <a:endParaRPr kumimoji="1" lang="en-GB" sz="2000" dirty="0">
              <a:latin typeface="Raleway" panose="020B0003030101060003" pitchFamily="34" charset="0"/>
              <a:cs typeface="Arial" charset="0"/>
            </a:endParaRPr>
          </a:p>
          <a:p>
            <a:pPr marL="0" indent="0">
              <a:buNone/>
            </a:pPr>
            <a:r>
              <a:rPr lang="en-GB" sz="2000" b="1" dirty="0"/>
              <a:t>Weakness</a:t>
            </a:r>
          </a:p>
          <a:p>
            <a:pPr marL="0" indent="0">
              <a:buNone/>
            </a:pPr>
            <a:r>
              <a:rPr kumimoji="1" lang="en-GB" sz="2000" dirty="0">
                <a:latin typeface="Raleway" panose="020B0003030101060003" pitchFamily="34" charset="0"/>
                <a:cs typeface="Arial" charset="0"/>
              </a:rPr>
              <a:t>has difficulty working with changing tasks, values previous commitments over flexibility, sometimes uncritical in loyalty, bureaucratic</a:t>
            </a:r>
          </a:p>
        </p:txBody>
      </p:sp>
    </p:spTree>
    <p:extLst>
      <p:ext uri="{BB962C8B-B14F-4D97-AF65-F5344CB8AC3E}">
        <p14:creationId xmlns:p14="http://schemas.microsoft.com/office/powerpoint/2010/main" val="131568987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p:cNvSpPr/>
          <p:nvPr/>
        </p:nvSpPr>
        <p:spPr>
          <a:xfrm>
            <a:off x="3810000" y="5157193"/>
            <a:ext cx="4572000" cy="830997"/>
          </a:xfrm>
          <a:prstGeom prst="rect">
            <a:avLst/>
          </a:prstGeom>
        </p:spPr>
        <p:txBody>
          <a:bodyPr>
            <a:spAutoFit/>
          </a:bodyPr>
          <a:lstStyle/>
          <a:p>
            <a:pPr algn="ctr">
              <a:spcBef>
                <a:spcPct val="20000"/>
              </a:spcBef>
              <a:buFont typeface="Arial" charset="0"/>
              <a:buNone/>
            </a:pPr>
            <a:r>
              <a:rPr lang="nl-NL" sz="4800" b="1" dirty="0">
                <a:solidFill>
                  <a:srgbClr val="002060"/>
                </a:solidFill>
                <a:latin typeface="Raleway" panose="020B0003030101060003" pitchFamily="34" charset="0"/>
                <a:cs typeface="Helvetica" pitchFamily="34" charset="0"/>
              </a:rPr>
              <a:t>Part 9</a:t>
            </a:r>
          </a:p>
        </p:txBody>
      </p:sp>
      <p:sp>
        <p:nvSpPr>
          <p:cNvPr id="4" name="Rechthoek 3"/>
          <p:cNvSpPr/>
          <p:nvPr/>
        </p:nvSpPr>
        <p:spPr>
          <a:xfrm>
            <a:off x="2150071" y="620689"/>
            <a:ext cx="7891905" cy="830997"/>
          </a:xfrm>
          <a:prstGeom prst="rect">
            <a:avLst/>
          </a:prstGeom>
        </p:spPr>
        <p:txBody>
          <a:bodyPr wrap="none">
            <a:spAutoFit/>
          </a:bodyPr>
          <a:lstStyle/>
          <a:p>
            <a:pPr algn="ctr">
              <a:spcBef>
                <a:spcPct val="20000"/>
              </a:spcBef>
              <a:buFont typeface="Arial" charset="0"/>
              <a:buNone/>
            </a:pPr>
            <a:r>
              <a:rPr lang="nl-NL" sz="4800" b="1" dirty="0" err="1">
                <a:solidFill>
                  <a:srgbClr val="002060"/>
                </a:solidFill>
                <a:latin typeface="Raleway" panose="020B0003030101060003" pitchFamily="34" charset="0"/>
                <a:cs typeface="Helvetica" pitchFamily="34" charset="0"/>
              </a:rPr>
              <a:t>Organising</a:t>
            </a:r>
            <a:r>
              <a:rPr lang="nl-NL" sz="4800" b="1" dirty="0">
                <a:solidFill>
                  <a:srgbClr val="002060"/>
                </a:solidFill>
                <a:latin typeface="Raleway" panose="020B0003030101060003" pitchFamily="34" charset="0"/>
                <a:cs typeface="Helvetica" pitchFamily="34" charset="0"/>
              </a:rPr>
              <a:t> a </a:t>
            </a:r>
            <a:r>
              <a:rPr lang="nl-NL" sz="4800" b="1" dirty="0" err="1">
                <a:solidFill>
                  <a:srgbClr val="002060"/>
                </a:solidFill>
                <a:latin typeface="Raleway" panose="020B0003030101060003" pitchFamily="34" charset="0"/>
                <a:cs typeface="Helvetica" pitchFamily="34" charset="0"/>
              </a:rPr>
              <a:t>Teamsession</a:t>
            </a:r>
            <a:endParaRPr lang="nl-NL" sz="4800" b="1" dirty="0">
              <a:solidFill>
                <a:srgbClr val="002060"/>
              </a:solidFill>
              <a:latin typeface="Raleway" panose="020B0003030101060003" pitchFamily="34" charset="0"/>
              <a:cs typeface="Helvetica" pitchFamily="34" charset="0"/>
            </a:endParaRPr>
          </a:p>
        </p:txBody>
      </p:sp>
      <p:pic>
        <p:nvPicPr>
          <p:cNvPr id="6" name="Afbeelding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7916" y="2557961"/>
            <a:ext cx="10352230" cy="2107557"/>
          </a:xfrm>
          <a:prstGeom prst="rect">
            <a:avLst/>
          </a:prstGeom>
        </p:spPr>
      </p:pic>
    </p:spTree>
    <p:extLst>
      <p:ext uri="{BB962C8B-B14F-4D97-AF65-F5344CB8AC3E}">
        <p14:creationId xmlns:p14="http://schemas.microsoft.com/office/powerpoint/2010/main" val="54853026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a:t>Improving</a:t>
            </a:r>
            <a:r>
              <a:rPr lang="nl-NL" dirty="0"/>
              <a:t> Teams</a:t>
            </a:r>
          </a:p>
        </p:txBody>
      </p:sp>
      <p:graphicFrame>
        <p:nvGraphicFramePr>
          <p:cNvPr id="4" name="Diagram 3"/>
          <p:cNvGraphicFramePr/>
          <p:nvPr/>
        </p:nvGraphicFramePr>
        <p:xfrm>
          <a:off x="655983" y="908720"/>
          <a:ext cx="10416207"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hthoek 2">
            <a:extLst>
              <a:ext uri="{FF2B5EF4-FFF2-40B4-BE49-F238E27FC236}">
                <a16:creationId xmlns:a16="http://schemas.microsoft.com/office/drawing/2014/main" id="{C81161C8-20B4-0040-B0AF-154324F5022D}"/>
              </a:ext>
            </a:extLst>
          </p:cNvPr>
          <p:cNvSpPr/>
          <p:nvPr/>
        </p:nvSpPr>
        <p:spPr>
          <a:xfrm>
            <a:off x="4601817" y="2007704"/>
            <a:ext cx="5396948" cy="1828800"/>
          </a:xfrm>
          <a:prstGeom prst="rect">
            <a:avLst/>
          </a:prstGeom>
          <a:solidFill>
            <a:srgbClr val="ED7D31">
              <a:alpha val="16471"/>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5" name="Picture 1" descr="page1image2907557232">
            <a:extLst>
              <a:ext uri="{FF2B5EF4-FFF2-40B4-BE49-F238E27FC236}">
                <a16:creationId xmlns:a16="http://schemas.microsoft.com/office/drawing/2014/main" id="{05080CC9-4C78-D046-9F07-F91A9F6D5C5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01817" y="4030464"/>
            <a:ext cx="2611738" cy="2659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823894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3E815A-3943-49FC-B30A-B0F44A68CC56}"/>
              </a:ext>
            </a:extLst>
          </p:cNvPr>
          <p:cNvSpPr>
            <a:spLocks noGrp="1"/>
          </p:cNvSpPr>
          <p:nvPr>
            <p:ph type="title"/>
          </p:nvPr>
        </p:nvSpPr>
        <p:spPr/>
        <p:txBody>
          <a:bodyPr/>
          <a:lstStyle/>
          <a:p>
            <a:r>
              <a:rPr lang="nl-NL"/>
              <a:t>Improving Teams</a:t>
            </a:r>
          </a:p>
        </p:txBody>
      </p:sp>
      <p:sp>
        <p:nvSpPr>
          <p:cNvPr id="6" name="Tijdelijke aanduiding voor inhoud 5">
            <a:extLst>
              <a:ext uri="{FF2B5EF4-FFF2-40B4-BE49-F238E27FC236}">
                <a16:creationId xmlns:a16="http://schemas.microsoft.com/office/drawing/2014/main" id="{6B6FC7B2-A619-1949-88D3-47121302B533}"/>
              </a:ext>
            </a:extLst>
          </p:cNvPr>
          <p:cNvSpPr>
            <a:spLocks noGrp="1"/>
          </p:cNvSpPr>
          <p:nvPr>
            <p:ph idx="1"/>
          </p:nvPr>
        </p:nvSpPr>
        <p:spPr/>
        <p:txBody>
          <a:bodyPr>
            <a:normAutofit/>
          </a:bodyPr>
          <a:lstStyle/>
          <a:p>
            <a:r>
              <a:rPr lang="nl-NL" dirty="0" err="1"/>
              <a:t>Ask</a:t>
            </a:r>
            <a:r>
              <a:rPr lang="nl-NL" dirty="0"/>
              <a:t> </a:t>
            </a:r>
            <a:r>
              <a:rPr lang="nl-NL" dirty="0" err="1"/>
              <a:t>questions</a:t>
            </a:r>
            <a:r>
              <a:rPr lang="nl-NL" dirty="0"/>
              <a:t>:</a:t>
            </a:r>
          </a:p>
          <a:p>
            <a:pPr lvl="1"/>
            <a:endParaRPr lang="nl-NL" dirty="0"/>
          </a:p>
          <a:p>
            <a:pPr lvl="1"/>
            <a:r>
              <a:rPr lang="nl-NL" dirty="0" err="1"/>
              <a:t>What</a:t>
            </a:r>
            <a:r>
              <a:rPr lang="nl-NL" dirty="0"/>
              <a:t> </a:t>
            </a:r>
            <a:r>
              <a:rPr lang="nl-NL" dirty="0" err="1"/>
              <a:t>defines</a:t>
            </a:r>
            <a:r>
              <a:rPr lang="nl-NL" dirty="0"/>
              <a:t> </a:t>
            </a:r>
            <a:r>
              <a:rPr lang="nl-NL" dirty="0" err="1"/>
              <a:t>the</a:t>
            </a:r>
            <a:r>
              <a:rPr lang="nl-NL" dirty="0"/>
              <a:t> team?</a:t>
            </a:r>
          </a:p>
          <a:p>
            <a:pPr lvl="2"/>
            <a:r>
              <a:rPr lang="nl-NL" dirty="0"/>
              <a:t>SWOT (</a:t>
            </a:r>
            <a:r>
              <a:rPr lang="nl-NL" dirty="0" err="1"/>
              <a:t>strengths</a:t>
            </a:r>
            <a:r>
              <a:rPr lang="nl-NL" dirty="0"/>
              <a:t>, </a:t>
            </a:r>
            <a:r>
              <a:rPr lang="nl-NL" dirty="0" err="1"/>
              <a:t>weaknesses</a:t>
            </a:r>
            <a:r>
              <a:rPr lang="nl-NL" dirty="0"/>
              <a:t>, </a:t>
            </a:r>
            <a:r>
              <a:rPr lang="nl-NL" dirty="0" err="1"/>
              <a:t>opportunities</a:t>
            </a:r>
            <a:r>
              <a:rPr lang="nl-NL" dirty="0"/>
              <a:t>, </a:t>
            </a:r>
            <a:r>
              <a:rPr lang="nl-NL" dirty="0" err="1"/>
              <a:t>threats</a:t>
            </a:r>
            <a:r>
              <a:rPr lang="nl-NL" dirty="0"/>
              <a:t>)</a:t>
            </a:r>
          </a:p>
          <a:p>
            <a:pPr lvl="1"/>
            <a:r>
              <a:rPr lang="nl-NL" dirty="0" err="1"/>
              <a:t>What</a:t>
            </a:r>
            <a:r>
              <a:rPr lang="nl-NL" dirty="0"/>
              <a:t> </a:t>
            </a:r>
            <a:r>
              <a:rPr lang="nl-NL" dirty="0" err="1"/>
              <a:t>defines</a:t>
            </a:r>
            <a:r>
              <a:rPr lang="nl-NL" dirty="0"/>
              <a:t> </a:t>
            </a:r>
            <a:r>
              <a:rPr lang="nl-NL" dirty="0" err="1"/>
              <a:t>the</a:t>
            </a:r>
            <a:r>
              <a:rPr lang="nl-NL" dirty="0"/>
              <a:t> environment of </a:t>
            </a:r>
            <a:r>
              <a:rPr lang="nl-NL" dirty="0" err="1"/>
              <a:t>the</a:t>
            </a:r>
            <a:r>
              <a:rPr lang="nl-NL" dirty="0"/>
              <a:t> team?</a:t>
            </a:r>
          </a:p>
          <a:p>
            <a:pPr lvl="2"/>
            <a:r>
              <a:rPr lang="nl-NL" dirty="0"/>
              <a:t>Does </a:t>
            </a:r>
            <a:r>
              <a:rPr lang="nl-NL" dirty="0" err="1"/>
              <a:t>what</a:t>
            </a:r>
            <a:r>
              <a:rPr lang="nl-NL" dirty="0"/>
              <a:t> </a:t>
            </a:r>
            <a:r>
              <a:rPr lang="nl-NL" dirty="0" err="1"/>
              <a:t>you</a:t>
            </a:r>
            <a:r>
              <a:rPr lang="nl-NL" dirty="0"/>
              <a:t> </a:t>
            </a:r>
            <a:r>
              <a:rPr lang="nl-NL" dirty="0" err="1"/>
              <a:t>see</a:t>
            </a:r>
            <a:r>
              <a:rPr lang="nl-NL" dirty="0"/>
              <a:t> of </a:t>
            </a:r>
            <a:r>
              <a:rPr lang="nl-NL" dirty="0" err="1"/>
              <a:t>the</a:t>
            </a:r>
            <a:r>
              <a:rPr lang="nl-NL" dirty="0"/>
              <a:t> team make sense in </a:t>
            </a:r>
            <a:r>
              <a:rPr lang="nl-NL" dirty="0" err="1"/>
              <a:t>the</a:t>
            </a:r>
            <a:r>
              <a:rPr lang="nl-NL" dirty="0"/>
              <a:t> environment </a:t>
            </a:r>
            <a:r>
              <a:rPr lang="nl-NL" dirty="0" err="1"/>
              <a:t>they</a:t>
            </a:r>
            <a:r>
              <a:rPr lang="nl-NL" dirty="0"/>
              <a:t> </a:t>
            </a:r>
            <a:r>
              <a:rPr lang="nl-NL" dirty="0" err="1"/>
              <a:t>operate</a:t>
            </a:r>
            <a:r>
              <a:rPr lang="nl-NL" dirty="0"/>
              <a:t>?</a:t>
            </a:r>
          </a:p>
          <a:p>
            <a:pPr lvl="1"/>
            <a:r>
              <a:rPr lang="nl-NL" dirty="0" err="1"/>
              <a:t>What</a:t>
            </a:r>
            <a:r>
              <a:rPr lang="nl-NL" dirty="0"/>
              <a:t> does </a:t>
            </a:r>
            <a:r>
              <a:rPr lang="nl-NL" dirty="0" err="1"/>
              <a:t>the</a:t>
            </a:r>
            <a:r>
              <a:rPr lang="nl-NL" dirty="0"/>
              <a:t> leader want?</a:t>
            </a:r>
          </a:p>
          <a:p>
            <a:pPr lvl="2"/>
            <a:r>
              <a:rPr lang="nl-NL" dirty="0"/>
              <a:t>Is </a:t>
            </a:r>
            <a:r>
              <a:rPr lang="nl-NL" dirty="0" err="1"/>
              <a:t>the</a:t>
            </a:r>
            <a:r>
              <a:rPr lang="nl-NL" dirty="0"/>
              <a:t> </a:t>
            </a:r>
            <a:r>
              <a:rPr lang="nl-NL" dirty="0" err="1"/>
              <a:t>improvement</a:t>
            </a:r>
            <a:r>
              <a:rPr lang="nl-NL" dirty="0"/>
              <a:t> team a team issue or more a personal issue of </a:t>
            </a:r>
            <a:r>
              <a:rPr lang="nl-NL" dirty="0" err="1"/>
              <a:t>the</a:t>
            </a:r>
            <a:r>
              <a:rPr lang="nl-NL" dirty="0"/>
              <a:t> leader?</a:t>
            </a:r>
          </a:p>
          <a:p>
            <a:pPr lvl="2"/>
            <a:endParaRPr lang="nl-NL" dirty="0"/>
          </a:p>
          <a:p>
            <a:r>
              <a:rPr lang="nl-NL" dirty="0"/>
              <a:t>The more </a:t>
            </a:r>
            <a:r>
              <a:rPr lang="nl-NL" dirty="0" err="1"/>
              <a:t>you</a:t>
            </a:r>
            <a:r>
              <a:rPr lang="nl-NL" dirty="0"/>
              <a:t> </a:t>
            </a:r>
            <a:r>
              <a:rPr lang="nl-NL" dirty="0" err="1"/>
              <a:t>understand</a:t>
            </a:r>
            <a:r>
              <a:rPr lang="nl-NL" dirty="0"/>
              <a:t> </a:t>
            </a:r>
            <a:r>
              <a:rPr lang="nl-NL" dirty="0" err="1"/>
              <a:t>the</a:t>
            </a:r>
            <a:r>
              <a:rPr lang="nl-NL" dirty="0"/>
              <a:t> background / environment, </a:t>
            </a:r>
            <a:r>
              <a:rPr lang="nl-NL" dirty="0" err="1"/>
              <a:t>the</a:t>
            </a:r>
            <a:r>
              <a:rPr lang="nl-NL" dirty="0"/>
              <a:t> </a:t>
            </a:r>
            <a:r>
              <a:rPr lang="nl-NL" dirty="0" err="1"/>
              <a:t>better</a:t>
            </a:r>
            <a:r>
              <a:rPr lang="nl-NL" dirty="0"/>
              <a:t> </a:t>
            </a:r>
            <a:r>
              <a:rPr lang="nl-NL" dirty="0" err="1"/>
              <a:t>your</a:t>
            </a:r>
            <a:r>
              <a:rPr lang="nl-NL" dirty="0"/>
              <a:t> </a:t>
            </a:r>
            <a:r>
              <a:rPr lang="nl-NL" dirty="0" err="1"/>
              <a:t>improvement</a:t>
            </a:r>
            <a:r>
              <a:rPr lang="nl-NL" dirty="0"/>
              <a:t> plan is </a:t>
            </a:r>
            <a:r>
              <a:rPr lang="nl-NL" dirty="0" err="1"/>
              <a:t>going</a:t>
            </a:r>
            <a:r>
              <a:rPr lang="nl-NL" dirty="0"/>
              <a:t> </a:t>
            </a:r>
            <a:r>
              <a:rPr lang="nl-NL" dirty="0" err="1"/>
              <a:t>to</a:t>
            </a:r>
            <a:r>
              <a:rPr lang="nl-NL" dirty="0"/>
              <a:t> </a:t>
            </a:r>
            <a:r>
              <a:rPr lang="nl-NL" dirty="0" err="1"/>
              <a:t>be</a:t>
            </a:r>
            <a:endParaRPr lang="nl-NL" dirty="0"/>
          </a:p>
        </p:txBody>
      </p:sp>
      <p:grpSp>
        <p:nvGrpSpPr>
          <p:cNvPr id="3" name="Groep 2">
            <a:extLst>
              <a:ext uri="{FF2B5EF4-FFF2-40B4-BE49-F238E27FC236}">
                <a16:creationId xmlns:a16="http://schemas.microsoft.com/office/drawing/2014/main" id="{3E6A75DC-ACEB-4D47-9856-3DE91649B491}"/>
              </a:ext>
            </a:extLst>
          </p:cNvPr>
          <p:cNvGrpSpPr/>
          <p:nvPr/>
        </p:nvGrpSpPr>
        <p:grpSpPr>
          <a:xfrm>
            <a:off x="9835867" y="365125"/>
            <a:ext cx="1517933" cy="1625600"/>
            <a:chOff x="495207" y="1206975"/>
            <a:chExt cx="1517933" cy="1625600"/>
          </a:xfrm>
        </p:grpSpPr>
        <p:sp>
          <p:nvSpPr>
            <p:cNvPr id="4" name="Afgeronde rechthoek 3">
              <a:extLst>
                <a:ext uri="{FF2B5EF4-FFF2-40B4-BE49-F238E27FC236}">
                  <a16:creationId xmlns:a16="http://schemas.microsoft.com/office/drawing/2014/main" id="{1F761DFF-6664-984E-AD6D-B03EA4F48530}"/>
                </a:ext>
              </a:extLst>
            </p:cNvPr>
            <p:cNvSpPr/>
            <p:nvPr/>
          </p:nvSpPr>
          <p:spPr>
            <a:xfrm>
              <a:off x="495207" y="1206975"/>
              <a:ext cx="1517933" cy="162560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nl-NL"/>
            </a:p>
          </p:txBody>
        </p:sp>
        <p:sp>
          <p:nvSpPr>
            <p:cNvPr id="5" name="Afgeronde rechthoek 4">
              <a:extLst>
                <a:ext uri="{FF2B5EF4-FFF2-40B4-BE49-F238E27FC236}">
                  <a16:creationId xmlns:a16="http://schemas.microsoft.com/office/drawing/2014/main" id="{C10C8A74-700E-CF45-8465-78E17C0087D9}"/>
                </a:ext>
              </a:extLst>
            </p:cNvPr>
            <p:cNvSpPr txBox="1"/>
            <p:nvPr/>
          </p:nvSpPr>
          <p:spPr>
            <a:xfrm>
              <a:off x="569306" y="1281074"/>
              <a:ext cx="1369735" cy="14774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nl-NL" sz="1200" b="1" kern="1200" dirty="0" err="1">
                  <a:latin typeface="Raleway" panose="020B0503030101060003" pitchFamily="34" charset="0"/>
                </a:rPr>
                <a:t>What</a:t>
              </a:r>
              <a:r>
                <a:rPr lang="nl-NL" sz="1200" b="1" kern="1200" dirty="0">
                  <a:latin typeface="Raleway" panose="020B0503030101060003" pitchFamily="34" charset="0"/>
                </a:rPr>
                <a:t> does </a:t>
              </a:r>
              <a:r>
                <a:rPr lang="nl-NL" sz="1200" b="1" kern="1200" dirty="0" err="1">
                  <a:latin typeface="Raleway" panose="020B0503030101060003" pitchFamily="34" charset="0"/>
                </a:rPr>
                <a:t>the</a:t>
              </a:r>
              <a:r>
                <a:rPr lang="nl-NL" sz="1200" b="1" kern="1200" dirty="0">
                  <a:latin typeface="Raleway" panose="020B0503030101060003" pitchFamily="34" charset="0"/>
                </a:rPr>
                <a:t> team </a:t>
              </a:r>
              <a:r>
                <a:rPr lang="nl-NL" sz="1200" b="1" kern="1200" dirty="0" err="1">
                  <a:latin typeface="Raleway" panose="020B0503030101060003" pitchFamily="34" charset="0"/>
                </a:rPr>
                <a:t>need</a:t>
              </a:r>
              <a:r>
                <a:rPr lang="nl-NL" sz="1200" b="1" kern="1200" dirty="0">
                  <a:latin typeface="Raleway" panose="020B0503030101060003" pitchFamily="34" charset="0"/>
                </a:rPr>
                <a:t> </a:t>
              </a:r>
              <a:r>
                <a:rPr lang="nl-NL" sz="1200" b="1" kern="1200" dirty="0" err="1">
                  <a:latin typeface="Raleway" panose="020B0503030101060003" pitchFamily="34" charset="0"/>
                </a:rPr>
                <a:t>to</a:t>
              </a:r>
              <a:r>
                <a:rPr lang="nl-NL" sz="1200" b="1" kern="1200" dirty="0">
                  <a:latin typeface="Raleway" panose="020B0503030101060003" pitchFamily="34" charset="0"/>
                </a:rPr>
                <a:t> </a:t>
              </a:r>
              <a:r>
                <a:rPr lang="nl-NL" sz="1200" b="1" kern="1200" dirty="0" err="1">
                  <a:latin typeface="Raleway" panose="020B0503030101060003" pitchFamily="34" charset="0"/>
                </a:rPr>
                <a:t>improve</a:t>
              </a:r>
              <a:r>
                <a:rPr lang="nl-NL" sz="1200" b="1" kern="1200" dirty="0">
                  <a:latin typeface="Raleway" panose="020B0503030101060003" pitchFamily="34" charset="0"/>
                </a:rPr>
                <a:t>?</a:t>
              </a:r>
            </a:p>
          </p:txBody>
        </p:sp>
      </p:grpSp>
    </p:spTree>
    <p:extLst>
      <p:ext uri="{BB962C8B-B14F-4D97-AF65-F5344CB8AC3E}">
        <p14:creationId xmlns:p14="http://schemas.microsoft.com/office/powerpoint/2010/main" val="82260762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770EBBF4-EBF3-48A7-B5A5-DB4EB9201F84}"/>
              </a:ext>
            </a:extLst>
          </p:cNvPr>
          <p:cNvSpPr>
            <a:spLocks noGrp="1"/>
          </p:cNvSpPr>
          <p:nvPr>
            <p:ph type="title"/>
          </p:nvPr>
        </p:nvSpPr>
        <p:spPr/>
        <p:txBody>
          <a:bodyPr anchor="t">
            <a:normAutofit/>
          </a:bodyPr>
          <a:lstStyle/>
          <a:p>
            <a:r>
              <a:rPr lang="nl-NL" sz="4000" dirty="0" err="1"/>
              <a:t>Improving</a:t>
            </a:r>
            <a:r>
              <a:rPr lang="nl-NL" sz="4000" dirty="0"/>
              <a:t> Teams</a:t>
            </a:r>
          </a:p>
        </p:txBody>
      </p:sp>
      <p:sp>
        <p:nvSpPr>
          <p:cNvPr id="6" name="Tijdelijke aanduiding voor inhoud 2"/>
          <p:cNvSpPr txBox="1">
            <a:spLocks/>
          </p:cNvSpPr>
          <p:nvPr/>
        </p:nvSpPr>
        <p:spPr>
          <a:xfrm>
            <a:off x="255479" y="4738338"/>
            <a:ext cx="4183247" cy="20313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None/>
            </a:pPr>
            <a:r>
              <a:rPr lang="en-GB" sz="1800">
                <a:solidFill>
                  <a:srgbClr val="002060"/>
                </a:solidFill>
                <a:latin typeface="Raleway" panose="020B0503030101060003" pitchFamily="34" charset="0"/>
              </a:rPr>
              <a:t>By adding up the colour profiles of all the team members, the team profile is created. This provides insight into where the team naturally has its focus and energy. </a:t>
            </a:r>
          </a:p>
        </p:txBody>
      </p:sp>
      <p:sp>
        <p:nvSpPr>
          <p:cNvPr id="3" name="Tekstvak 2"/>
          <p:cNvSpPr txBox="1"/>
          <p:nvPr/>
        </p:nvSpPr>
        <p:spPr>
          <a:xfrm>
            <a:off x="4891429" y="4693985"/>
            <a:ext cx="3257006" cy="1730923"/>
          </a:xfrm>
          <a:prstGeom prst="rect">
            <a:avLst/>
          </a:prstGeom>
          <a:noFill/>
        </p:spPr>
        <p:txBody>
          <a:bodyPr wrap="square" rtlCol="0">
            <a:spAutoFit/>
          </a:bodyPr>
          <a:lstStyle/>
          <a:p>
            <a:pPr algn="ctr">
              <a:lnSpc>
                <a:spcPct val="120000"/>
              </a:lnSpc>
            </a:pPr>
            <a:r>
              <a:rPr lang="en-GB">
                <a:solidFill>
                  <a:srgbClr val="002060"/>
                </a:solidFill>
                <a:latin typeface="Raleway" panose="020B0503030101060003" pitchFamily="34" charset="0"/>
              </a:rPr>
              <a:t>But that does not mean that the drives are being used effectively. To measure the effectiveness, we use the TeamScan. </a:t>
            </a:r>
            <a:endParaRPr lang="en-GB"/>
          </a:p>
        </p:txBody>
      </p:sp>
      <p:sp>
        <p:nvSpPr>
          <p:cNvPr id="4" name="Rechthoek 3"/>
          <p:cNvSpPr/>
          <p:nvPr/>
        </p:nvSpPr>
        <p:spPr>
          <a:xfrm>
            <a:off x="8495818" y="4676633"/>
            <a:ext cx="2987470" cy="1394036"/>
          </a:xfrm>
          <a:prstGeom prst="rect">
            <a:avLst/>
          </a:prstGeom>
        </p:spPr>
        <p:txBody>
          <a:bodyPr wrap="square">
            <a:spAutoFit/>
          </a:bodyPr>
          <a:lstStyle/>
          <a:p>
            <a:pPr lvl="1" algn="ctr">
              <a:lnSpc>
                <a:spcPct val="120000"/>
              </a:lnSpc>
            </a:pPr>
            <a:r>
              <a:rPr lang="en-GB">
                <a:solidFill>
                  <a:srgbClr val="002060"/>
                </a:solidFill>
                <a:latin typeface="Raleway" panose="020B0503030101060003" pitchFamily="34" charset="0"/>
              </a:rPr>
              <a:t>The outcome of the Team Scan shows in which aspects a team can improve. </a:t>
            </a:r>
          </a:p>
        </p:txBody>
      </p:sp>
      <p:pic>
        <p:nvPicPr>
          <p:cNvPr id="5" name="Afbeelding 4"/>
          <p:cNvPicPr>
            <a:picLocks noChangeAspect="1"/>
          </p:cNvPicPr>
          <p:nvPr/>
        </p:nvPicPr>
        <p:blipFill>
          <a:blip r:embed="rId3"/>
          <a:stretch>
            <a:fillRect/>
          </a:stretch>
        </p:blipFill>
        <p:spPr>
          <a:xfrm>
            <a:off x="8939536" y="1867882"/>
            <a:ext cx="1539133" cy="2166937"/>
          </a:xfrm>
          <a:prstGeom prst="rect">
            <a:avLst/>
          </a:prstGeom>
        </p:spPr>
      </p:pic>
      <p:sp>
        <p:nvSpPr>
          <p:cNvPr id="9" name="Tekstvak 8"/>
          <p:cNvSpPr txBox="1"/>
          <p:nvPr/>
        </p:nvSpPr>
        <p:spPr>
          <a:xfrm>
            <a:off x="7218265" y="1301249"/>
            <a:ext cx="3235234" cy="369332"/>
          </a:xfrm>
          <a:prstGeom prst="rect">
            <a:avLst/>
          </a:prstGeom>
          <a:noFill/>
        </p:spPr>
        <p:txBody>
          <a:bodyPr wrap="square" rtlCol="0">
            <a:spAutoFit/>
          </a:bodyPr>
          <a:lstStyle/>
          <a:p>
            <a:r>
              <a:rPr lang="nl-NL" dirty="0">
                <a:solidFill>
                  <a:srgbClr val="002060"/>
                </a:solidFill>
                <a:latin typeface="Raleway" panose="020B0503030101060003" pitchFamily="34" charset="0"/>
              </a:rPr>
              <a:t>TeamScan = Output</a:t>
            </a:r>
          </a:p>
        </p:txBody>
      </p:sp>
      <p:sp>
        <p:nvSpPr>
          <p:cNvPr id="12" name="Tekstvak 11"/>
          <p:cNvSpPr txBox="1"/>
          <p:nvPr/>
        </p:nvSpPr>
        <p:spPr>
          <a:xfrm>
            <a:off x="1416076" y="1297705"/>
            <a:ext cx="4020628" cy="369332"/>
          </a:xfrm>
          <a:prstGeom prst="rect">
            <a:avLst/>
          </a:prstGeom>
          <a:noFill/>
        </p:spPr>
        <p:txBody>
          <a:bodyPr wrap="square" rtlCol="0">
            <a:spAutoFit/>
          </a:bodyPr>
          <a:lstStyle/>
          <a:p>
            <a:r>
              <a:rPr lang="nl-NL" dirty="0">
                <a:solidFill>
                  <a:srgbClr val="002060"/>
                </a:solidFill>
                <a:latin typeface="Raleway" panose="020B0503030101060003" pitchFamily="34" charset="0"/>
              </a:rPr>
              <a:t>Team profile = Input</a:t>
            </a:r>
          </a:p>
        </p:txBody>
      </p:sp>
      <p:pic>
        <p:nvPicPr>
          <p:cNvPr id="10" name="Afbeelding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V="1">
            <a:off x="-262086" y="4425532"/>
            <a:ext cx="12992929" cy="45719"/>
          </a:xfrm>
          <a:prstGeom prst="rect">
            <a:avLst/>
          </a:prstGeom>
        </p:spPr>
      </p:pic>
      <p:pic>
        <p:nvPicPr>
          <p:cNvPr id="11" name="Afbeelding 10"/>
          <p:cNvPicPr>
            <a:picLocks noChangeAspect="1"/>
          </p:cNvPicPr>
          <p:nvPr/>
        </p:nvPicPr>
        <p:blipFill>
          <a:blip r:embed="rId5"/>
          <a:stretch>
            <a:fillRect/>
          </a:stretch>
        </p:blipFill>
        <p:spPr>
          <a:xfrm>
            <a:off x="255479" y="1850927"/>
            <a:ext cx="2767171" cy="2200845"/>
          </a:xfrm>
          <a:prstGeom prst="rect">
            <a:avLst/>
          </a:prstGeom>
        </p:spPr>
      </p:pic>
      <p:pic>
        <p:nvPicPr>
          <p:cNvPr id="13" name="Picture 2">
            <a:extLst>
              <a:ext uri="{FF2B5EF4-FFF2-40B4-BE49-F238E27FC236}">
                <a16:creationId xmlns:a16="http://schemas.microsoft.com/office/drawing/2014/main" id="{38208432-3641-524A-96AA-F515D61B736F}"/>
              </a:ext>
            </a:extLst>
          </p:cNvPr>
          <p:cNvPicPr>
            <a:picLocks noChangeAspect="1"/>
          </p:cNvPicPr>
          <p:nvPr/>
        </p:nvPicPr>
        <p:blipFill>
          <a:blip r:embed="rId6"/>
          <a:stretch>
            <a:fillRect/>
          </a:stretch>
        </p:blipFill>
        <p:spPr>
          <a:xfrm>
            <a:off x="3209997" y="1934124"/>
            <a:ext cx="2226707" cy="2130820"/>
          </a:xfrm>
          <a:prstGeom prst="rect">
            <a:avLst/>
          </a:prstGeom>
        </p:spPr>
      </p:pic>
      <p:sp>
        <p:nvSpPr>
          <p:cNvPr id="14" name="Tekstvak 13">
            <a:extLst>
              <a:ext uri="{FF2B5EF4-FFF2-40B4-BE49-F238E27FC236}">
                <a16:creationId xmlns:a16="http://schemas.microsoft.com/office/drawing/2014/main" id="{BACBE164-7275-3045-B270-41F4A739D148}"/>
              </a:ext>
            </a:extLst>
          </p:cNvPr>
          <p:cNvSpPr txBox="1"/>
          <p:nvPr/>
        </p:nvSpPr>
        <p:spPr>
          <a:xfrm>
            <a:off x="6600813" y="1839635"/>
            <a:ext cx="2061111" cy="2157770"/>
          </a:xfrm>
          <a:prstGeom prst="rect">
            <a:avLst/>
          </a:prstGeom>
          <a:solidFill>
            <a:schemeClr val="bg1"/>
          </a:solidFill>
        </p:spPr>
        <p:txBody>
          <a:bodyPr wrap="square" rtlCol="0">
            <a:spAutoFit/>
          </a:bodyPr>
          <a:lstStyle/>
          <a:p>
            <a:pPr algn="ctr">
              <a:lnSpc>
                <a:spcPct val="150000"/>
              </a:lnSpc>
            </a:pPr>
            <a:r>
              <a:rPr lang="en-GB" sz="1300" dirty="0">
                <a:solidFill>
                  <a:srgbClr val="002060"/>
                </a:solidFill>
                <a:latin typeface="Raleway" panose="020B0503030101060003" pitchFamily="34" charset="0"/>
              </a:rPr>
              <a:t>Mission &amp; inspiration </a:t>
            </a:r>
          </a:p>
          <a:p>
            <a:pPr algn="ctr">
              <a:lnSpc>
                <a:spcPct val="150000"/>
              </a:lnSpc>
            </a:pPr>
            <a:r>
              <a:rPr lang="en-GB" sz="1300" dirty="0">
                <a:solidFill>
                  <a:srgbClr val="002060"/>
                </a:solidFill>
                <a:latin typeface="Raleway" panose="020B0503030101060003" pitchFamily="34" charset="0"/>
              </a:rPr>
              <a:t>Vision &amp; strategy</a:t>
            </a:r>
          </a:p>
          <a:p>
            <a:pPr algn="ctr">
              <a:lnSpc>
                <a:spcPct val="150000"/>
              </a:lnSpc>
            </a:pPr>
            <a:r>
              <a:rPr lang="en-GB" sz="1300" dirty="0">
                <a:solidFill>
                  <a:srgbClr val="002060"/>
                </a:solidFill>
                <a:latin typeface="Raleway" panose="020B0503030101060003" pitchFamily="34" charset="0"/>
              </a:rPr>
              <a:t>Shared results</a:t>
            </a:r>
          </a:p>
          <a:p>
            <a:pPr algn="ctr">
              <a:lnSpc>
                <a:spcPct val="150000"/>
              </a:lnSpc>
            </a:pPr>
            <a:r>
              <a:rPr lang="en-GB" sz="1300" dirty="0">
                <a:solidFill>
                  <a:srgbClr val="002060"/>
                </a:solidFill>
                <a:latin typeface="Raleway" panose="020B0503030101060003" pitchFamily="34" charset="0"/>
              </a:rPr>
              <a:t>Responsibility</a:t>
            </a:r>
          </a:p>
          <a:p>
            <a:pPr algn="ctr">
              <a:lnSpc>
                <a:spcPct val="150000"/>
              </a:lnSpc>
            </a:pPr>
            <a:r>
              <a:rPr lang="en-GB" sz="1300" dirty="0">
                <a:solidFill>
                  <a:srgbClr val="002060"/>
                </a:solidFill>
                <a:latin typeface="Raleway" panose="020B0503030101060003" pitchFamily="34" charset="0"/>
              </a:rPr>
              <a:t>Commitment</a:t>
            </a:r>
          </a:p>
          <a:p>
            <a:pPr algn="ctr">
              <a:lnSpc>
                <a:spcPct val="150000"/>
              </a:lnSpc>
            </a:pPr>
            <a:r>
              <a:rPr lang="en-GB" sz="1300" dirty="0">
                <a:solidFill>
                  <a:srgbClr val="002060"/>
                </a:solidFill>
                <a:latin typeface="Raleway" panose="020B0503030101060003" pitchFamily="34" charset="0"/>
              </a:rPr>
              <a:t>Healthy conflicts</a:t>
            </a:r>
          </a:p>
          <a:p>
            <a:pPr algn="ctr">
              <a:lnSpc>
                <a:spcPct val="150000"/>
              </a:lnSpc>
            </a:pPr>
            <a:r>
              <a:rPr lang="en-GB" sz="1300" dirty="0">
                <a:solidFill>
                  <a:srgbClr val="002060"/>
                </a:solidFill>
                <a:latin typeface="Raleway" panose="020B0503030101060003" pitchFamily="34" charset="0"/>
              </a:rPr>
              <a:t>Trust</a:t>
            </a:r>
          </a:p>
        </p:txBody>
      </p:sp>
      <p:grpSp>
        <p:nvGrpSpPr>
          <p:cNvPr id="15" name="Groep 14">
            <a:extLst>
              <a:ext uri="{FF2B5EF4-FFF2-40B4-BE49-F238E27FC236}">
                <a16:creationId xmlns:a16="http://schemas.microsoft.com/office/drawing/2014/main" id="{DB551D40-69E7-B940-9552-73E9BCC34868}"/>
              </a:ext>
            </a:extLst>
          </p:cNvPr>
          <p:cNvGrpSpPr/>
          <p:nvPr/>
        </p:nvGrpSpPr>
        <p:grpSpPr>
          <a:xfrm>
            <a:off x="9835867" y="365125"/>
            <a:ext cx="1517933" cy="1625600"/>
            <a:chOff x="495207" y="1206975"/>
            <a:chExt cx="1517933" cy="1625600"/>
          </a:xfrm>
        </p:grpSpPr>
        <p:sp>
          <p:nvSpPr>
            <p:cNvPr id="16" name="Afgeronde rechthoek 15">
              <a:extLst>
                <a:ext uri="{FF2B5EF4-FFF2-40B4-BE49-F238E27FC236}">
                  <a16:creationId xmlns:a16="http://schemas.microsoft.com/office/drawing/2014/main" id="{6C351795-CCFF-2B43-B608-6D8C06FCC565}"/>
                </a:ext>
              </a:extLst>
            </p:cNvPr>
            <p:cNvSpPr/>
            <p:nvPr/>
          </p:nvSpPr>
          <p:spPr>
            <a:xfrm>
              <a:off x="495207" y="1206975"/>
              <a:ext cx="1517933" cy="162560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nl-NL"/>
            </a:p>
          </p:txBody>
        </p:sp>
        <p:sp>
          <p:nvSpPr>
            <p:cNvPr id="17" name="Afgeronde rechthoek 4">
              <a:extLst>
                <a:ext uri="{FF2B5EF4-FFF2-40B4-BE49-F238E27FC236}">
                  <a16:creationId xmlns:a16="http://schemas.microsoft.com/office/drawing/2014/main" id="{6EBD9E66-F6B1-E645-8592-F853FE403C99}"/>
                </a:ext>
              </a:extLst>
            </p:cNvPr>
            <p:cNvSpPr txBox="1"/>
            <p:nvPr/>
          </p:nvSpPr>
          <p:spPr>
            <a:xfrm>
              <a:off x="569306" y="1281074"/>
              <a:ext cx="1369735" cy="14774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lvl="0" algn="ctr"/>
              <a:r>
                <a:rPr lang="nl-NL" sz="1200" b="1" dirty="0" err="1">
                  <a:latin typeface="Raleway" panose="020B0503030101060003" pitchFamily="34" charset="0"/>
                </a:rPr>
                <a:t>Individual</a:t>
              </a:r>
              <a:r>
                <a:rPr lang="nl-NL" sz="1200" b="1" dirty="0">
                  <a:latin typeface="Raleway" panose="020B0503030101060003" pitchFamily="34" charset="0"/>
                </a:rPr>
                <a:t> </a:t>
              </a:r>
              <a:r>
                <a:rPr lang="nl-NL" sz="1200" b="1" dirty="0" err="1">
                  <a:latin typeface="Raleway" panose="020B0503030101060003" pitchFamily="34" charset="0"/>
                </a:rPr>
                <a:t>profiles</a:t>
              </a:r>
              <a:endParaRPr lang="nl-NL" sz="1200" b="1" dirty="0">
                <a:latin typeface="Raleway" panose="020B0503030101060003" pitchFamily="34" charset="0"/>
              </a:endParaRPr>
            </a:p>
            <a:p>
              <a:pPr lvl="0" algn="ctr"/>
              <a:endParaRPr lang="nl-NL" sz="1200" b="1" dirty="0">
                <a:latin typeface="Raleway" panose="020B0503030101060003" pitchFamily="34" charset="0"/>
              </a:endParaRPr>
            </a:p>
            <a:p>
              <a:pPr lvl="0" algn="ctr"/>
              <a:r>
                <a:rPr lang="nl-NL" sz="1200" b="1" dirty="0">
                  <a:latin typeface="Raleway" panose="020B0503030101060003" pitchFamily="34" charset="0"/>
                </a:rPr>
                <a:t>or</a:t>
              </a:r>
            </a:p>
            <a:p>
              <a:pPr lvl="0" algn="ctr"/>
              <a:endParaRPr lang="nl-NL" sz="1200" b="1" dirty="0">
                <a:latin typeface="Raleway" panose="020B0503030101060003" pitchFamily="34" charset="0"/>
              </a:endParaRPr>
            </a:p>
            <a:p>
              <a:pPr lvl="0" algn="ctr"/>
              <a:r>
                <a:rPr lang="nl-NL" sz="1200" b="1" dirty="0" err="1">
                  <a:latin typeface="Raleway" panose="020B0503030101060003" pitchFamily="34" charset="0"/>
                </a:rPr>
                <a:t>TeamScan</a:t>
              </a:r>
              <a:endParaRPr lang="nl-NL" sz="1200" b="1" dirty="0">
                <a:latin typeface="Raleway" panose="020B0503030101060003" pitchFamily="34" charset="0"/>
              </a:endParaRPr>
            </a:p>
          </p:txBody>
        </p:sp>
      </p:grpSp>
    </p:spTree>
    <p:extLst>
      <p:ext uri="{BB962C8B-B14F-4D97-AF65-F5344CB8AC3E}">
        <p14:creationId xmlns:p14="http://schemas.microsoft.com/office/powerpoint/2010/main" val="151523063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38200" y="1381254"/>
            <a:ext cx="10558742" cy="4428964"/>
          </a:xfrm>
          <a:prstGeom prst="rect">
            <a:avLst/>
          </a:prstGeom>
        </p:spPr>
      </p:pic>
      <p:sp>
        <p:nvSpPr>
          <p:cNvPr id="3" name="Titel 2"/>
          <p:cNvSpPr>
            <a:spLocks noGrp="1"/>
          </p:cNvSpPr>
          <p:nvPr>
            <p:ph type="title"/>
          </p:nvPr>
        </p:nvSpPr>
        <p:spPr/>
        <p:txBody>
          <a:bodyPr/>
          <a:lstStyle/>
          <a:p>
            <a:r>
              <a:rPr lang="en-US" dirty="0"/>
              <a:t>System explanation</a:t>
            </a:r>
          </a:p>
        </p:txBody>
      </p:sp>
    </p:spTree>
    <p:extLst>
      <p:ext uri="{BB962C8B-B14F-4D97-AF65-F5344CB8AC3E}">
        <p14:creationId xmlns:p14="http://schemas.microsoft.com/office/powerpoint/2010/main" val="69420942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Reporting possibilities</a:t>
            </a:r>
          </a:p>
        </p:txBody>
      </p:sp>
      <p:pic>
        <p:nvPicPr>
          <p:cNvPr id="3" name="Afbeelding 2"/>
          <p:cNvPicPr>
            <a:picLocks noChangeAspect="1"/>
          </p:cNvPicPr>
          <p:nvPr/>
        </p:nvPicPr>
        <p:blipFill>
          <a:blip r:embed="rId2"/>
          <a:stretch>
            <a:fillRect/>
          </a:stretch>
        </p:blipFill>
        <p:spPr>
          <a:xfrm>
            <a:off x="250918" y="1233365"/>
            <a:ext cx="1987186" cy="2751225"/>
          </a:xfrm>
          <a:prstGeom prst="rect">
            <a:avLst/>
          </a:prstGeom>
        </p:spPr>
      </p:pic>
      <p:pic>
        <p:nvPicPr>
          <p:cNvPr id="4" name="Afbeelding 3"/>
          <p:cNvPicPr>
            <a:picLocks noChangeAspect="1"/>
          </p:cNvPicPr>
          <p:nvPr/>
        </p:nvPicPr>
        <p:blipFill rotWithShape="1">
          <a:blip r:embed="rId3"/>
          <a:srcRect t="29341" r="379"/>
          <a:stretch/>
        </p:blipFill>
        <p:spPr>
          <a:xfrm>
            <a:off x="6226752" y="1107213"/>
            <a:ext cx="1770127" cy="1543524"/>
          </a:xfrm>
          <a:prstGeom prst="rect">
            <a:avLst/>
          </a:prstGeom>
        </p:spPr>
      </p:pic>
      <p:pic>
        <p:nvPicPr>
          <p:cNvPr id="5" name="Afbeelding 4"/>
          <p:cNvPicPr>
            <a:picLocks noChangeAspect="1"/>
          </p:cNvPicPr>
          <p:nvPr/>
        </p:nvPicPr>
        <p:blipFill>
          <a:blip r:embed="rId4"/>
          <a:stretch>
            <a:fillRect/>
          </a:stretch>
        </p:blipFill>
        <p:spPr>
          <a:xfrm>
            <a:off x="388553" y="4436974"/>
            <a:ext cx="2841171" cy="1920198"/>
          </a:xfrm>
          <a:prstGeom prst="rect">
            <a:avLst/>
          </a:prstGeom>
        </p:spPr>
      </p:pic>
      <p:pic>
        <p:nvPicPr>
          <p:cNvPr id="7" name="Afbeelding 6"/>
          <p:cNvPicPr>
            <a:picLocks noChangeAspect="1"/>
          </p:cNvPicPr>
          <p:nvPr/>
        </p:nvPicPr>
        <p:blipFill>
          <a:blip r:embed="rId5"/>
          <a:stretch>
            <a:fillRect/>
          </a:stretch>
        </p:blipFill>
        <p:spPr>
          <a:xfrm>
            <a:off x="6149468" y="2694145"/>
            <a:ext cx="1924694" cy="1581629"/>
          </a:xfrm>
          <a:prstGeom prst="rect">
            <a:avLst/>
          </a:prstGeom>
        </p:spPr>
      </p:pic>
      <p:sp>
        <p:nvSpPr>
          <p:cNvPr id="8" name="Tekstvak 7"/>
          <p:cNvSpPr txBox="1"/>
          <p:nvPr/>
        </p:nvSpPr>
        <p:spPr>
          <a:xfrm>
            <a:off x="8615724" y="2725298"/>
            <a:ext cx="3576276" cy="1754326"/>
          </a:xfrm>
          <a:prstGeom prst="rect">
            <a:avLst/>
          </a:prstGeom>
          <a:noFill/>
        </p:spPr>
        <p:txBody>
          <a:bodyPr wrap="square" rtlCol="0">
            <a:spAutoFit/>
          </a:bodyPr>
          <a:lstStyle/>
          <a:p>
            <a:r>
              <a:rPr lang="en-GB" dirty="0"/>
              <a:t>Pie chart: Sum of the first 3/4 colours in acceptance.</a:t>
            </a:r>
          </a:p>
          <a:p>
            <a:r>
              <a:rPr lang="en-GB" dirty="0"/>
              <a:t>Name is ranked by colour of first drive. Located in the centre means a lot of similarity with team profile.</a:t>
            </a:r>
          </a:p>
          <a:p>
            <a:endParaRPr lang="en-GB" dirty="0"/>
          </a:p>
        </p:txBody>
      </p:sp>
      <p:sp>
        <p:nvSpPr>
          <p:cNvPr id="9" name="Tekstvak 8"/>
          <p:cNvSpPr txBox="1"/>
          <p:nvPr/>
        </p:nvSpPr>
        <p:spPr>
          <a:xfrm>
            <a:off x="2527547" y="1797142"/>
            <a:ext cx="2778034" cy="1295868"/>
          </a:xfrm>
          <a:prstGeom prst="rect">
            <a:avLst/>
          </a:prstGeom>
          <a:noFill/>
        </p:spPr>
        <p:txBody>
          <a:bodyPr wrap="square" rtlCol="0">
            <a:spAutoFit/>
          </a:bodyPr>
          <a:lstStyle/>
          <a:p>
            <a:pPr marL="342900" indent="-342900">
              <a:lnSpc>
                <a:spcPct val="150000"/>
              </a:lnSpc>
              <a:buFont typeface="+mj-lt"/>
              <a:buAutoNum type="arabicPeriod"/>
            </a:pPr>
            <a:r>
              <a:rPr lang="en-GB" dirty="0"/>
              <a:t>Individual report</a:t>
            </a:r>
          </a:p>
          <a:p>
            <a:pPr marL="342900" indent="-342900">
              <a:lnSpc>
                <a:spcPct val="150000"/>
              </a:lnSpc>
              <a:buFont typeface="+mj-lt"/>
              <a:buAutoNum type="arabicPeriod"/>
            </a:pPr>
            <a:r>
              <a:rPr lang="en-GB" dirty="0"/>
              <a:t>Individual summary</a:t>
            </a:r>
          </a:p>
          <a:p>
            <a:pPr marL="342900" indent="-342900">
              <a:lnSpc>
                <a:spcPct val="150000"/>
              </a:lnSpc>
              <a:buFont typeface="+mj-lt"/>
              <a:buAutoNum type="arabicPeriod"/>
            </a:pPr>
            <a:r>
              <a:rPr lang="en-GB" dirty="0"/>
              <a:t>Team report</a:t>
            </a:r>
          </a:p>
        </p:txBody>
      </p:sp>
      <p:sp>
        <p:nvSpPr>
          <p:cNvPr id="10" name="Tekstvak 9"/>
          <p:cNvSpPr txBox="1"/>
          <p:nvPr/>
        </p:nvSpPr>
        <p:spPr>
          <a:xfrm>
            <a:off x="8563032" y="1417310"/>
            <a:ext cx="2790768" cy="923330"/>
          </a:xfrm>
          <a:prstGeom prst="rect">
            <a:avLst/>
          </a:prstGeom>
          <a:noFill/>
        </p:spPr>
        <p:txBody>
          <a:bodyPr wrap="square" rtlCol="0">
            <a:spAutoFit/>
          </a:bodyPr>
          <a:lstStyle/>
          <a:p>
            <a:r>
              <a:rPr lang="en-GB"/>
              <a:t>Team profile: </a:t>
            </a:r>
            <a:r>
              <a:rPr lang="en-GB" dirty="0"/>
              <a:t>Sum of the individual profiles  </a:t>
            </a:r>
          </a:p>
          <a:p>
            <a:endParaRPr lang="en-GB" dirty="0"/>
          </a:p>
        </p:txBody>
      </p:sp>
      <p:sp>
        <p:nvSpPr>
          <p:cNvPr id="11" name="Tekstvak 10"/>
          <p:cNvSpPr txBox="1"/>
          <p:nvPr/>
        </p:nvSpPr>
        <p:spPr>
          <a:xfrm>
            <a:off x="2072639" y="5791201"/>
            <a:ext cx="2307771" cy="646331"/>
          </a:xfrm>
          <a:prstGeom prst="rect">
            <a:avLst/>
          </a:prstGeom>
          <a:noFill/>
        </p:spPr>
        <p:txBody>
          <a:bodyPr wrap="square" rtlCol="0">
            <a:spAutoFit/>
          </a:bodyPr>
          <a:lstStyle/>
          <a:p>
            <a:r>
              <a:rPr lang="en-GB" dirty="0"/>
              <a:t>Multi: overview of all individual profiles</a:t>
            </a:r>
          </a:p>
        </p:txBody>
      </p:sp>
      <p:pic>
        <p:nvPicPr>
          <p:cNvPr id="12" name="Afbeelding 11"/>
          <p:cNvPicPr>
            <a:picLocks noChangeAspect="1"/>
          </p:cNvPicPr>
          <p:nvPr/>
        </p:nvPicPr>
        <p:blipFill>
          <a:blip r:embed="rId6"/>
          <a:stretch>
            <a:fillRect/>
          </a:stretch>
        </p:blipFill>
        <p:spPr>
          <a:xfrm>
            <a:off x="5120640" y="4244621"/>
            <a:ext cx="3030806" cy="2625660"/>
          </a:xfrm>
          <a:prstGeom prst="rect">
            <a:avLst/>
          </a:prstGeom>
        </p:spPr>
      </p:pic>
      <p:sp>
        <p:nvSpPr>
          <p:cNvPr id="13" name="Tekstvak 12"/>
          <p:cNvSpPr txBox="1"/>
          <p:nvPr/>
        </p:nvSpPr>
        <p:spPr>
          <a:xfrm>
            <a:off x="8615724" y="4864282"/>
            <a:ext cx="3576276" cy="1200329"/>
          </a:xfrm>
          <a:prstGeom prst="rect">
            <a:avLst/>
          </a:prstGeom>
          <a:noFill/>
        </p:spPr>
        <p:txBody>
          <a:bodyPr wrap="square" rtlCol="0">
            <a:spAutoFit/>
          </a:bodyPr>
          <a:lstStyle/>
          <a:p>
            <a:r>
              <a:rPr lang="en-GB" dirty="0"/>
              <a:t>TeamScan: team dynamics scan that provides insight into opportunities for team improvement </a:t>
            </a:r>
          </a:p>
          <a:p>
            <a:r>
              <a:rPr lang="en-GB" dirty="0"/>
              <a:t>(different questionnaire)</a:t>
            </a:r>
          </a:p>
        </p:txBody>
      </p:sp>
    </p:spTree>
    <p:extLst>
      <p:ext uri="{BB962C8B-B14F-4D97-AF65-F5344CB8AC3E}">
        <p14:creationId xmlns:p14="http://schemas.microsoft.com/office/powerpoint/2010/main" val="4963618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p:cNvSpPr/>
          <p:nvPr/>
        </p:nvSpPr>
        <p:spPr>
          <a:xfrm>
            <a:off x="3810000" y="5157193"/>
            <a:ext cx="4572000" cy="830997"/>
          </a:xfrm>
          <a:prstGeom prst="rect">
            <a:avLst/>
          </a:prstGeom>
        </p:spPr>
        <p:txBody>
          <a:bodyPr>
            <a:spAutoFit/>
          </a:bodyPr>
          <a:lstStyle/>
          <a:p>
            <a:pPr algn="ctr">
              <a:spcBef>
                <a:spcPct val="20000"/>
              </a:spcBef>
              <a:buFont typeface="Arial" charset="0"/>
              <a:buNone/>
            </a:pPr>
            <a:r>
              <a:rPr lang="nl-NL" sz="4800" b="1" dirty="0">
                <a:solidFill>
                  <a:srgbClr val="002060"/>
                </a:solidFill>
                <a:latin typeface="Raleway" panose="020B0003030101060003" pitchFamily="34" charset="0"/>
                <a:cs typeface="Helvetica" pitchFamily="34" charset="0"/>
              </a:rPr>
              <a:t>Part 11</a:t>
            </a:r>
          </a:p>
        </p:txBody>
      </p:sp>
      <p:sp>
        <p:nvSpPr>
          <p:cNvPr id="4" name="Rechthoek 3"/>
          <p:cNvSpPr/>
          <p:nvPr/>
        </p:nvSpPr>
        <p:spPr>
          <a:xfrm>
            <a:off x="4810953" y="725795"/>
            <a:ext cx="2573140" cy="1569660"/>
          </a:xfrm>
          <a:prstGeom prst="rect">
            <a:avLst/>
          </a:prstGeom>
        </p:spPr>
        <p:txBody>
          <a:bodyPr wrap="none">
            <a:spAutoFit/>
          </a:bodyPr>
          <a:lstStyle/>
          <a:p>
            <a:pPr algn="ctr"/>
            <a:r>
              <a:rPr lang="nl-NL" sz="4800" b="1" dirty="0" err="1">
                <a:solidFill>
                  <a:srgbClr val="002060"/>
                </a:solidFill>
                <a:latin typeface="Raleway" panose="020B0003030101060003" pitchFamily="34" charset="0"/>
                <a:cs typeface="Helvetica" pitchFamily="34" charset="0"/>
              </a:rPr>
              <a:t>Practise</a:t>
            </a:r>
            <a:endParaRPr lang="nl-NL" sz="4800" b="1" dirty="0">
              <a:solidFill>
                <a:srgbClr val="002060"/>
              </a:solidFill>
              <a:latin typeface="Raleway" panose="020B0003030101060003" pitchFamily="34" charset="0"/>
              <a:cs typeface="Helvetica" pitchFamily="34" charset="0"/>
            </a:endParaRPr>
          </a:p>
          <a:p>
            <a:pPr algn="ctr"/>
            <a:r>
              <a:rPr lang="nl-NL" sz="4800" b="1" dirty="0">
                <a:solidFill>
                  <a:srgbClr val="002060"/>
                </a:solidFill>
                <a:latin typeface="Raleway" panose="020B0003030101060003" pitchFamily="34" charset="0"/>
                <a:cs typeface="Helvetica" pitchFamily="34" charset="0"/>
              </a:rPr>
              <a:t> </a:t>
            </a:r>
          </a:p>
        </p:txBody>
      </p:sp>
      <p:pic>
        <p:nvPicPr>
          <p:cNvPr id="6" name="Afbeelding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7916" y="2557961"/>
            <a:ext cx="10352230" cy="2107557"/>
          </a:xfrm>
          <a:prstGeom prst="rect">
            <a:avLst/>
          </a:prstGeom>
        </p:spPr>
      </p:pic>
    </p:spTree>
    <p:extLst>
      <p:ext uri="{BB962C8B-B14F-4D97-AF65-F5344CB8AC3E}">
        <p14:creationId xmlns:p14="http://schemas.microsoft.com/office/powerpoint/2010/main" val="32458496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1</a:t>
            </a:r>
          </a:p>
        </p:txBody>
      </p:sp>
      <p:pic>
        <p:nvPicPr>
          <p:cNvPr id="5" name="Afbeelding 4"/>
          <p:cNvPicPr>
            <a:picLocks noChangeAspect="1"/>
          </p:cNvPicPr>
          <p:nvPr/>
        </p:nvPicPr>
        <p:blipFill>
          <a:blip r:embed="rId2"/>
          <a:stretch>
            <a:fillRect/>
          </a:stretch>
        </p:blipFill>
        <p:spPr>
          <a:xfrm>
            <a:off x="4521200" y="2006600"/>
            <a:ext cx="3149600" cy="2844800"/>
          </a:xfrm>
          <a:prstGeom prst="rect">
            <a:avLst/>
          </a:prstGeom>
        </p:spPr>
      </p:pic>
    </p:spTree>
    <p:extLst>
      <p:ext uri="{BB962C8B-B14F-4D97-AF65-F5344CB8AC3E}">
        <p14:creationId xmlns:p14="http://schemas.microsoft.com/office/powerpoint/2010/main" val="204403671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2</a:t>
            </a:r>
          </a:p>
        </p:txBody>
      </p:sp>
      <p:pic>
        <p:nvPicPr>
          <p:cNvPr id="3" name="Afbeelding 2"/>
          <p:cNvPicPr>
            <a:picLocks noChangeAspect="1"/>
          </p:cNvPicPr>
          <p:nvPr/>
        </p:nvPicPr>
        <p:blipFill>
          <a:blip r:embed="rId2"/>
          <a:stretch>
            <a:fillRect/>
          </a:stretch>
        </p:blipFill>
        <p:spPr>
          <a:xfrm>
            <a:off x="4584700" y="1981200"/>
            <a:ext cx="3022600" cy="2895600"/>
          </a:xfrm>
          <a:prstGeom prst="rect">
            <a:avLst/>
          </a:prstGeom>
        </p:spPr>
      </p:pic>
    </p:spTree>
    <p:extLst>
      <p:ext uri="{BB962C8B-B14F-4D97-AF65-F5344CB8AC3E}">
        <p14:creationId xmlns:p14="http://schemas.microsoft.com/office/powerpoint/2010/main" val="257271813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3</a:t>
            </a:r>
          </a:p>
        </p:txBody>
      </p:sp>
      <p:pic>
        <p:nvPicPr>
          <p:cNvPr id="3" name="Afbeelding 2"/>
          <p:cNvPicPr>
            <a:picLocks noChangeAspect="1"/>
          </p:cNvPicPr>
          <p:nvPr/>
        </p:nvPicPr>
        <p:blipFill>
          <a:blip r:embed="rId2"/>
          <a:stretch>
            <a:fillRect/>
          </a:stretch>
        </p:blipFill>
        <p:spPr>
          <a:xfrm>
            <a:off x="4533900" y="1968500"/>
            <a:ext cx="3124200" cy="2908300"/>
          </a:xfrm>
          <a:prstGeom prst="rect">
            <a:avLst/>
          </a:prstGeom>
        </p:spPr>
      </p:pic>
    </p:spTree>
    <p:extLst>
      <p:ext uri="{BB962C8B-B14F-4D97-AF65-F5344CB8AC3E}">
        <p14:creationId xmlns:p14="http://schemas.microsoft.com/office/powerpoint/2010/main" val="2059954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A46694CB-25A7-924A-8A6C-CBDAA0366C81}"/>
              </a:ext>
            </a:extLst>
          </p:cNvPr>
          <p:cNvSpPr/>
          <p:nvPr/>
        </p:nvSpPr>
        <p:spPr>
          <a:xfrm>
            <a:off x="238320" y="208266"/>
            <a:ext cx="1566042" cy="641131"/>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accent2"/>
                </a:solidFill>
                <a:latin typeface="Raleway" panose="020B0503030101060003" pitchFamily="34" charset="77"/>
              </a:rPr>
              <a:t>ORANGE</a:t>
            </a:r>
          </a:p>
        </p:txBody>
      </p:sp>
      <p:sp>
        <p:nvSpPr>
          <p:cNvPr id="5" name="Rectangle 2"/>
          <p:cNvSpPr txBox="1">
            <a:spLocks noChangeArrowheads="1"/>
          </p:cNvSpPr>
          <p:nvPr/>
        </p:nvSpPr>
        <p:spPr>
          <a:xfrm>
            <a:off x="2140208" y="15651"/>
            <a:ext cx="5940152" cy="1709203"/>
          </a:xfrm>
          <a:prstGeom prst="rect">
            <a:avLst/>
          </a:prstGeom>
        </p:spPr>
        <p:txBody>
          <a:bodyPr anchor="ctr">
            <a:normAutofit/>
          </a:bodyPr>
          <a:lstStyle/>
          <a:p>
            <a:pPr algn="ctr">
              <a:defRPr/>
            </a:pPr>
            <a:r>
              <a:rPr lang="en-GB" sz="3200" b="1">
                <a:solidFill>
                  <a:schemeClr val="accent2"/>
                </a:solidFill>
                <a:latin typeface="Raleway SemiBold" panose="020B0703030101060003" pitchFamily="34" charset="0"/>
                <a:cs typeface="Arial" charset="0"/>
              </a:rPr>
              <a:t>Competition &amp; Winning</a:t>
            </a:r>
          </a:p>
          <a:p>
            <a:pPr algn="ctr"/>
            <a:r>
              <a:rPr lang="en-GB" sz="2400" b="1" i="1">
                <a:solidFill>
                  <a:srgbClr val="000066"/>
                </a:solidFill>
                <a:latin typeface="Raleway SemiBold" panose="020B0703030101060003" pitchFamily="34" charset="0"/>
              </a:rPr>
              <a:t>Do things that are in your best interest, play the game to win</a:t>
            </a:r>
            <a:endParaRPr lang="en-GB" sz="2400" b="1" i="1">
              <a:solidFill>
                <a:srgbClr val="13044C"/>
              </a:solidFill>
              <a:latin typeface="Raleway SemiBold" panose="020B0703030101060003" pitchFamily="34" charset="0"/>
            </a:endParaRPr>
          </a:p>
        </p:txBody>
      </p:sp>
      <p:sp>
        <p:nvSpPr>
          <p:cNvPr id="14" name="Rectangle 8"/>
          <p:cNvSpPr>
            <a:spLocks noChangeArrowheads="1"/>
          </p:cNvSpPr>
          <p:nvPr/>
        </p:nvSpPr>
        <p:spPr bwMode="auto">
          <a:xfrm>
            <a:off x="678157" y="1949431"/>
            <a:ext cx="8199143" cy="27888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261938" indent="-261938">
              <a:buBlip>
                <a:blip r:embed="rId3"/>
              </a:buBlip>
            </a:pPr>
            <a:r>
              <a:rPr kumimoji="1" lang="en-GB" sz="2000">
                <a:solidFill>
                  <a:srgbClr val="002060"/>
                </a:solidFill>
                <a:latin typeface="Raleway" panose="020B0003030101060003" pitchFamily="34" charset="0"/>
                <a:cs typeface="Arial" charset="0"/>
              </a:rPr>
              <a:t> Wants to be successful and receive recognition for it</a:t>
            </a:r>
          </a:p>
          <a:p>
            <a:pPr marL="261938" indent="-261938">
              <a:buBlip>
                <a:blip r:embed="rId3"/>
              </a:buBlip>
            </a:pPr>
            <a:r>
              <a:rPr kumimoji="1" lang="en-GB" sz="2000">
                <a:solidFill>
                  <a:srgbClr val="002060"/>
                </a:solidFill>
                <a:latin typeface="Raleway" panose="020B0003030101060003" pitchFamily="34" charset="0"/>
                <a:cs typeface="Arial" charset="0"/>
              </a:rPr>
              <a:t> Is competitive and takes on challenges</a:t>
            </a:r>
          </a:p>
          <a:p>
            <a:pPr marL="261938" indent="-261938">
              <a:buBlip>
                <a:blip r:embed="rId3"/>
              </a:buBlip>
            </a:pPr>
            <a:r>
              <a:rPr kumimoji="1" lang="en-GB" sz="2000">
                <a:solidFill>
                  <a:srgbClr val="002060"/>
                </a:solidFill>
                <a:latin typeface="Raleway" panose="020B0003030101060003" pitchFamily="34" charset="0"/>
                <a:cs typeface="Arial" charset="0"/>
              </a:rPr>
              <a:t> Sees opportunities and wants to score with them</a:t>
            </a:r>
          </a:p>
          <a:p>
            <a:pPr marL="261938" indent="-261938">
              <a:buBlip>
                <a:blip r:embed="rId3"/>
              </a:buBlip>
            </a:pPr>
            <a:r>
              <a:rPr kumimoji="1" lang="en-GB" sz="2000">
                <a:solidFill>
                  <a:srgbClr val="002060"/>
                </a:solidFill>
                <a:latin typeface="Raleway" panose="020B0003030101060003" pitchFamily="34" charset="0"/>
                <a:cs typeface="Arial" charset="0"/>
              </a:rPr>
              <a:t> Likes to change things, improve, make things more efficient</a:t>
            </a:r>
          </a:p>
          <a:p>
            <a:pPr marL="261938" indent="-261938">
              <a:buBlip>
                <a:blip r:embed="rId3"/>
              </a:buBlip>
            </a:pPr>
            <a:r>
              <a:rPr kumimoji="1" lang="en-GB" sz="2000">
                <a:solidFill>
                  <a:srgbClr val="002060"/>
                </a:solidFill>
                <a:latin typeface="Raleway" panose="020B0003030101060003" pitchFamily="34" charset="0"/>
                <a:cs typeface="Arial" charset="0"/>
              </a:rPr>
              <a:t> Strategy, technology and competition ensure progress</a:t>
            </a:r>
          </a:p>
          <a:p>
            <a:pPr marL="261938" indent="-261938">
              <a:buBlip>
                <a:blip r:embed="rId3"/>
              </a:buBlip>
            </a:pPr>
            <a:r>
              <a:rPr kumimoji="1" lang="en-GB" sz="2000">
                <a:solidFill>
                  <a:srgbClr val="002060"/>
                </a:solidFill>
                <a:latin typeface="Raleway" panose="020B0003030101060003" pitchFamily="34" charset="0"/>
                <a:cs typeface="Arial" charset="0"/>
              </a:rPr>
              <a:t> Finds that 'wanting' is more important than 'being able to’</a:t>
            </a:r>
            <a:endParaRPr kumimoji="1" lang="en-GB" b="1">
              <a:solidFill>
                <a:srgbClr val="002060"/>
              </a:solidFill>
              <a:latin typeface="Raleway" panose="020B0003030101060003" pitchFamily="34" charset="0"/>
              <a:cs typeface="Arial" charset="0"/>
            </a:endParaRPr>
          </a:p>
        </p:txBody>
      </p:sp>
      <p:sp>
        <p:nvSpPr>
          <p:cNvPr id="8" name="Tijdelijke aanduiding voor inhoud 8">
            <a:extLst>
              <a:ext uri="{FF2B5EF4-FFF2-40B4-BE49-F238E27FC236}">
                <a16:creationId xmlns:a16="http://schemas.microsoft.com/office/drawing/2014/main" id="{F3357F55-30D5-4F42-A16D-0BF260063B65}"/>
              </a:ext>
            </a:extLst>
          </p:cNvPr>
          <p:cNvSpPr txBox="1">
            <a:spLocks/>
          </p:cNvSpPr>
          <p:nvPr/>
        </p:nvSpPr>
        <p:spPr>
          <a:xfrm>
            <a:off x="400365" y="4475294"/>
            <a:ext cx="11391270" cy="2174439"/>
          </a:xfrm>
          <a:prstGeom prst="rect">
            <a:avLst/>
          </a:prstGeom>
          <a:noFill/>
          <a:ln>
            <a:noFill/>
          </a:ln>
        </p:spPr>
        <p:txBody>
          <a:bodyPr/>
          <a:lstStyle>
            <a:defPPr>
              <a:defRPr lang="nl-NL"/>
            </a:defPPr>
            <a:lvl1pPr marL="342900" indent="-342900">
              <a:spcBef>
                <a:spcPct val="20000"/>
              </a:spcBef>
              <a:buBlip>
                <a:blip r:embed="rId4"/>
              </a:buBlip>
              <a:defRPr sz="2400">
                <a:solidFill>
                  <a:srgbClr val="002060"/>
                </a:solidFill>
                <a:latin typeface="Raleway" panose="020B0503030101060003" pitchFamily="34" charset="0"/>
              </a:defRPr>
            </a:lvl1pPr>
            <a:lvl2pPr marL="685800" indent="-228600" algn="l" defTabSz="914400" rtl="0" eaLnBrk="1" latinLnBrk="0" hangingPunct="1">
              <a:lnSpc>
                <a:spcPct val="90000"/>
              </a:lnSpc>
              <a:spcBef>
                <a:spcPts val="500"/>
              </a:spcBef>
              <a:buFontTx/>
              <a:buBlip>
                <a:blip r:embed="rId5"/>
              </a:buBlip>
              <a:defRPr sz="2400" kern="1200">
                <a:solidFill>
                  <a:srgbClr val="0000FF"/>
                </a:solidFill>
                <a:latin typeface="Raleway" panose="020B0003030101060003" pitchFamily="34" charset="0"/>
                <a:ea typeface="+mn-ea"/>
                <a:cs typeface="+mn-cs"/>
              </a:defRPr>
            </a:lvl2pPr>
            <a:lvl3pPr marL="1143000" indent="-228600" algn="l" defTabSz="914400" rtl="0" eaLnBrk="1" latinLnBrk="0" hangingPunct="1">
              <a:lnSpc>
                <a:spcPct val="90000"/>
              </a:lnSpc>
              <a:spcBef>
                <a:spcPts val="500"/>
              </a:spcBef>
              <a:buFontTx/>
              <a:buBlip>
                <a:blip r:embed="rId5"/>
              </a:buBlip>
              <a:defRPr sz="2000" kern="1200">
                <a:solidFill>
                  <a:srgbClr val="0000FF"/>
                </a:solidFill>
                <a:latin typeface="Raleway" panose="020B00030301010600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FF"/>
                </a:solidFill>
                <a:latin typeface="Raleway" panose="020B00030301010600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FF"/>
                </a:solidFill>
                <a:latin typeface="Raleway" panose="020B00030301010600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a:t>Strength</a:t>
            </a:r>
          </a:p>
          <a:p>
            <a:pPr marL="0" indent="0">
              <a:buNone/>
            </a:pPr>
            <a:r>
              <a:rPr kumimoji="1" lang="en-GB" sz="2000">
                <a:latin typeface="Raleway" panose="020B0003030101060003" pitchFamily="34" charset="0"/>
                <a:cs typeface="Arial" charset="0"/>
              </a:rPr>
              <a:t>is driven and goal-oriented, looks for opportunities to achieve results, always thinks about his own position, does not lose sight of opponents</a:t>
            </a:r>
          </a:p>
          <a:p>
            <a:pPr marL="0" indent="0">
              <a:buNone/>
            </a:pPr>
            <a:r>
              <a:rPr lang="en-GB" sz="2000" b="1"/>
              <a:t>Weakness</a:t>
            </a:r>
          </a:p>
          <a:p>
            <a:pPr marL="0" indent="0">
              <a:buNone/>
            </a:pPr>
            <a:r>
              <a:rPr kumimoji="1" lang="en-GB" sz="2000">
                <a:latin typeface="Raleway" panose="020B0003030101060003" pitchFamily="34" charset="0"/>
                <a:cs typeface="Arial" charset="0"/>
              </a:rPr>
              <a:t>Sees competition where cooperation is possible, has difficulty sharing success, tends to break rules to achieve goals, opportunism, sometimes takes excessive risks</a:t>
            </a:r>
            <a:endParaRPr lang="en-GB" sz="2000">
              <a:latin typeface="Raleway" panose="020B0003030101060003" pitchFamily="34" charset="0"/>
            </a:endParaRPr>
          </a:p>
        </p:txBody>
      </p:sp>
      <p:pic>
        <p:nvPicPr>
          <p:cNvPr id="11" name="Afbeelding 10" descr="Afbeeldingsresultaat voor afbeeldingen daphne schippers">
            <a:extLst>
              <a:ext uri="{FF2B5EF4-FFF2-40B4-BE49-F238E27FC236}">
                <a16:creationId xmlns:a16="http://schemas.microsoft.com/office/drawing/2014/main" id="{EC920284-ED73-8242-935C-D3E4BCD08E4B}"/>
              </a:ext>
            </a:extLst>
          </p:cNvPr>
          <p:cNvPicPr/>
          <p:nvPr/>
        </p:nvPicPr>
        <p:blipFill rotWithShape="1">
          <a:blip r:embed="rId6" cstate="print">
            <a:extLst>
              <a:ext uri="{28A0092B-C50C-407E-A947-70E740481C1C}">
                <a14:useLocalDpi xmlns:a14="http://schemas.microsoft.com/office/drawing/2010/main" val="0"/>
              </a:ext>
            </a:extLst>
          </a:blip>
          <a:srcRect l="5759" r="6097"/>
          <a:stretch/>
        </p:blipFill>
        <p:spPr bwMode="auto">
          <a:xfrm>
            <a:off x="10114350" y="208265"/>
            <a:ext cx="1839330" cy="2616623"/>
          </a:xfrm>
          <a:prstGeom prst="rect">
            <a:avLst/>
          </a:prstGeom>
          <a:noFill/>
          <a:ln>
            <a:noFill/>
          </a:ln>
        </p:spPr>
      </p:pic>
    </p:spTree>
    <p:extLst>
      <p:ext uri="{BB962C8B-B14F-4D97-AF65-F5344CB8AC3E}">
        <p14:creationId xmlns:p14="http://schemas.microsoft.com/office/powerpoint/2010/main" val="41209971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4</a:t>
            </a:r>
          </a:p>
        </p:txBody>
      </p:sp>
      <p:pic>
        <p:nvPicPr>
          <p:cNvPr id="3" name="Afbeelding 2"/>
          <p:cNvPicPr>
            <a:picLocks noChangeAspect="1"/>
          </p:cNvPicPr>
          <p:nvPr/>
        </p:nvPicPr>
        <p:blipFill>
          <a:blip r:embed="rId2"/>
          <a:stretch>
            <a:fillRect/>
          </a:stretch>
        </p:blipFill>
        <p:spPr>
          <a:xfrm>
            <a:off x="4533900" y="2019300"/>
            <a:ext cx="3111500" cy="2819400"/>
          </a:xfrm>
          <a:prstGeom prst="rect">
            <a:avLst/>
          </a:prstGeom>
        </p:spPr>
      </p:pic>
    </p:spTree>
    <p:extLst>
      <p:ext uri="{BB962C8B-B14F-4D97-AF65-F5344CB8AC3E}">
        <p14:creationId xmlns:p14="http://schemas.microsoft.com/office/powerpoint/2010/main" val="116930221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5</a:t>
            </a:r>
          </a:p>
        </p:txBody>
      </p:sp>
      <p:pic>
        <p:nvPicPr>
          <p:cNvPr id="3" name="Afbeelding 2"/>
          <p:cNvPicPr>
            <a:picLocks noChangeAspect="1"/>
          </p:cNvPicPr>
          <p:nvPr/>
        </p:nvPicPr>
        <p:blipFill>
          <a:blip r:embed="rId2"/>
          <a:stretch>
            <a:fillRect/>
          </a:stretch>
        </p:blipFill>
        <p:spPr>
          <a:xfrm>
            <a:off x="4533900" y="1981200"/>
            <a:ext cx="3124200" cy="2895600"/>
          </a:xfrm>
          <a:prstGeom prst="rect">
            <a:avLst/>
          </a:prstGeom>
        </p:spPr>
      </p:pic>
    </p:spTree>
    <p:extLst>
      <p:ext uri="{BB962C8B-B14F-4D97-AF65-F5344CB8AC3E}">
        <p14:creationId xmlns:p14="http://schemas.microsoft.com/office/powerpoint/2010/main" val="169752524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6</a:t>
            </a:r>
          </a:p>
        </p:txBody>
      </p:sp>
      <p:pic>
        <p:nvPicPr>
          <p:cNvPr id="3" name="Afbeelding 2"/>
          <p:cNvPicPr>
            <a:picLocks noChangeAspect="1"/>
          </p:cNvPicPr>
          <p:nvPr/>
        </p:nvPicPr>
        <p:blipFill>
          <a:blip r:embed="rId2"/>
          <a:stretch>
            <a:fillRect/>
          </a:stretch>
        </p:blipFill>
        <p:spPr>
          <a:xfrm>
            <a:off x="4546600" y="2108200"/>
            <a:ext cx="3086100" cy="2628900"/>
          </a:xfrm>
          <a:prstGeom prst="rect">
            <a:avLst/>
          </a:prstGeom>
        </p:spPr>
      </p:pic>
    </p:spTree>
    <p:extLst>
      <p:ext uri="{BB962C8B-B14F-4D97-AF65-F5344CB8AC3E}">
        <p14:creationId xmlns:p14="http://schemas.microsoft.com/office/powerpoint/2010/main" val="102330536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7</a:t>
            </a:r>
          </a:p>
        </p:txBody>
      </p:sp>
      <p:pic>
        <p:nvPicPr>
          <p:cNvPr id="3" name="Afbeelding 2"/>
          <p:cNvPicPr>
            <a:picLocks noChangeAspect="1"/>
          </p:cNvPicPr>
          <p:nvPr/>
        </p:nvPicPr>
        <p:blipFill>
          <a:blip r:embed="rId2"/>
          <a:stretch>
            <a:fillRect/>
          </a:stretch>
        </p:blipFill>
        <p:spPr>
          <a:xfrm>
            <a:off x="4483100" y="1981200"/>
            <a:ext cx="3213100" cy="2882900"/>
          </a:xfrm>
          <a:prstGeom prst="rect">
            <a:avLst/>
          </a:prstGeom>
        </p:spPr>
      </p:pic>
      <p:pic>
        <p:nvPicPr>
          <p:cNvPr id="5" name="Afbeelding 4"/>
          <p:cNvPicPr>
            <a:picLocks noChangeAspect="1"/>
          </p:cNvPicPr>
          <p:nvPr/>
        </p:nvPicPr>
        <p:blipFill>
          <a:blip r:embed="rId2"/>
          <a:stretch>
            <a:fillRect/>
          </a:stretch>
        </p:blipFill>
        <p:spPr>
          <a:xfrm>
            <a:off x="4483100" y="1981200"/>
            <a:ext cx="3213100" cy="2882900"/>
          </a:xfrm>
          <a:prstGeom prst="rect">
            <a:avLst/>
          </a:prstGeom>
        </p:spPr>
      </p:pic>
    </p:spTree>
    <p:extLst>
      <p:ext uri="{BB962C8B-B14F-4D97-AF65-F5344CB8AC3E}">
        <p14:creationId xmlns:p14="http://schemas.microsoft.com/office/powerpoint/2010/main" val="80519791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8</a:t>
            </a:r>
          </a:p>
        </p:txBody>
      </p:sp>
      <p:pic>
        <p:nvPicPr>
          <p:cNvPr id="3" name="Afbeelding 2"/>
          <p:cNvPicPr>
            <a:picLocks noChangeAspect="1"/>
          </p:cNvPicPr>
          <p:nvPr/>
        </p:nvPicPr>
        <p:blipFill>
          <a:blip r:embed="rId2"/>
          <a:stretch>
            <a:fillRect/>
          </a:stretch>
        </p:blipFill>
        <p:spPr>
          <a:xfrm>
            <a:off x="4406900" y="1993900"/>
            <a:ext cx="3378200" cy="2857500"/>
          </a:xfrm>
          <a:prstGeom prst="rect">
            <a:avLst/>
          </a:prstGeom>
        </p:spPr>
      </p:pic>
    </p:spTree>
    <p:extLst>
      <p:ext uri="{BB962C8B-B14F-4D97-AF65-F5344CB8AC3E}">
        <p14:creationId xmlns:p14="http://schemas.microsoft.com/office/powerpoint/2010/main" val="119491805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9</a:t>
            </a:r>
          </a:p>
        </p:txBody>
      </p:sp>
      <p:pic>
        <p:nvPicPr>
          <p:cNvPr id="3" name="Afbeelding 2"/>
          <p:cNvPicPr>
            <a:picLocks noChangeAspect="1"/>
          </p:cNvPicPr>
          <p:nvPr/>
        </p:nvPicPr>
        <p:blipFill>
          <a:blip r:embed="rId2"/>
          <a:stretch>
            <a:fillRect/>
          </a:stretch>
        </p:blipFill>
        <p:spPr>
          <a:xfrm>
            <a:off x="4432300" y="1981200"/>
            <a:ext cx="3314700" cy="2882900"/>
          </a:xfrm>
          <a:prstGeom prst="rect">
            <a:avLst/>
          </a:prstGeom>
        </p:spPr>
      </p:pic>
    </p:spTree>
    <p:extLst>
      <p:ext uri="{BB962C8B-B14F-4D97-AF65-F5344CB8AC3E}">
        <p14:creationId xmlns:p14="http://schemas.microsoft.com/office/powerpoint/2010/main" val="344168923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10</a:t>
            </a:r>
          </a:p>
        </p:txBody>
      </p:sp>
      <p:pic>
        <p:nvPicPr>
          <p:cNvPr id="3" name="Afbeelding 2"/>
          <p:cNvPicPr>
            <a:picLocks noChangeAspect="1"/>
          </p:cNvPicPr>
          <p:nvPr/>
        </p:nvPicPr>
        <p:blipFill>
          <a:blip r:embed="rId2"/>
          <a:stretch>
            <a:fillRect/>
          </a:stretch>
        </p:blipFill>
        <p:spPr>
          <a:xfrm>
            <a:off x="4508500" y="2019300"/>
            <a:ext cx="3162300" cy="2806700"/>
          </a:xfrm>
          <a:prstGeom prst="rect">
            <a:avLst/>
          </a:prstGeom>
        </p:spPr>
      </p:pic>
    </p:spTree>
    <p:extLst>
      <p:ext uri="{BB962C8B-B14F-4D97-AF65-F5344CB8AC3E}">
        <p14:creationId xmlns:p14="http://schemas.microsoft.com/office/powerpoint/2010/main" val="272616130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11</a:t>
            </a:r>
          </a:p>
        </p:txBody>
      </p:sp>
      <p:pic>
        <p:nvPicPr>
          <p:cNvPr id="3" name="Afbeelding 2"/>
          <p:cNvPicPr>
            <a:picLocks noChangeAspect="1"/>
          </p:cNvPicPr>
          <p:nvPr/>
        </p:nvPicPr>
        <p:blipFill>
          <a:blip r:embed="rId2"/>
          <a:stretch>
            <a:fillRect/>
          </a:stretch>
        </p:blipFill>
        <p:spPr>
          <a:xfrm>
            <a:off x="4521200" y="2057400"/>
            <a:ext cx="3149600" cy="2730500"/>
          </a:xfrm>
          <a:prstGeom prst="rect">
            <a:avLst/>
          </a:prstGeom>
        </p:spPr>
      </p:pic>
    </p:spTree>
    <p:extLst>
      <p:ext uri="{BB962C8B-B14F-4D97-AF65-F5344CB8AC3E}">
        <p14:creationId xmlns:p14="http://schemas.microsoft.com/office/powerpoint/2010/main" val="378012970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12</a:t>
            </a:r>
          </a:p>
        </p:txBody>
      </p:sp>
      <p:pic>
        <p:nvPicPr>
          <p:cNvPr id="3" name="Afbeelding 2"/>
          <p:cNvPicPr>
            <a:picLocks noChangeAspect="1"/>
          </p:cNvPicPr>
          <p:nvPr/>
        </p:nvPicPr>
        <p:blipFill>
          <a:blip r:embed="rId2"/>
          <a:stretch>
            <a:fillRect/>
          </a:stretch>
        </p:blipFill>
        <p:spPr>
          <a:xfrm>
            <a:off x="4584700" y="2044700"/>
            <a:ext cx="3022600" cy="2768600"/>
          </a:xfrm>
          <a:prstGeom prst="rect">
            <a:avLst/>
          </a:prstGeom>
        </p:spPr>
      </p:pic>
    </p:spTree>
    <p:extLst>
      <p:ext uri="{BB962C8B-B14F-4D97-AF65-F5344CB8AC3E}">
        <p14:creationId xmlns:p14="http://schemas.microsoft.com/office/powerpoint/2010/main" val="15785772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13</a:t>
            </a:r>
          </a:p>
        </p:txBody>
      </p:sp>
      <p:pic>
        <p:nvPicPr>
          <p:cNvPr id="3" name="Afbeelding 2"/>
          <p:cNvPicPr>
            <a:picLocks noChangeAspect="1"/>
          </p:cNvPicPr>
          <p:nvPr/>
        </p:nvPicPr>
        <p:blipFill>
          <a:blip r:embed="rId2"/>
          <a:stretch>
            <a:fillRect/>
          </a:stretch>
        </p:blipFill>
        <p:spPr>
          <a:xfrm>
            <a:off x="4508500" y="1981200"/>
            <a:ext cx="3162300" cy="2882900"/>
          </a:xfrm>
          <a:prstGeom prst="rect">
            <a:avLst/>
          </a:prstGeom>
        </p:spPr>
      </p:pic>
    </p:spTree>
    <p:extLst>
      <p:ext uri="{BB962C8B-B14F-4D97-AF65-F5344CB8AC3E}">
        <p14:creationId xmlns:p14="http://schemas.microsoft.com/office/powerpoint/2010/main" val="1559281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Afbeelding 12" descr="Afbeeldingsresultaat voor afbeeldingen nelson mandela">
            <a:extLst>
              <a:ext uri="{FF2B5EF4-FFF2-40B4-BE49-F238E27FC236}">
                <a16:creationId xmlns:a16="http://schemas.microsoft.com/office/drawing/2014/main" id="{2D9A4D90-1715-7641-A885-C86E5831E1E9}"/>
              </a:ext>
            </a:extLst>
          </p:cNvPr>
          <p:cNvPicPr/>
          <p:nvPr/>
        </p:nvPicPr>
        <p:blipFill rotWithShape="1">
          <a:blip r:embed="rId3" cstate="print">
            <a:extLst>
              <a:ext uri="{28A0092B-C50C-407E-A947-70E740481C1C}">
                <a14:useLocalDpi xmlns:a14="http://schemas.microsoft.com/office/drawing/2010/main" val="0"/>
              </a:ext>
            </a:extLst>
          </a:blip>
          <a:srcRect r="5175"/>
          <a:stretch/>
        </p:blipFill>
        <p:spPr bwMode="auto">
          <a:xfrm>
            <a:off x="9951523" y="193323"/>
            <a:ext cx="2002156" cy="2355572"/>
          </a:xfrm>
          <a:prstGeom prst="rect">
            <a:avLst/>
          </a:prstGeom>
          <a:noFill/>
          <a:ln>
            <a:noFill/>
          </a:ln>
        </p:spPr>
      </p:pic>
      <p:sp>
        <p:nvSpPr>
          <p:cNvPr id="10" name="Rechthoek 9">
            <a:extLst>
              <a:ext uri="{FF2B5EF4-FFF2-40B4-BE49-F238E27FC236}">
                <a16:creationId xmlns:a16="http://schemas.microsoft.com/office/drawing/2014/main" id="{74B0E1C2-400B-4F46-A7A9-08228E6DE568}"/>
              </a:ext>
            </a:extLst>
          </p:cNvPr>
          <p:cNvSpPr/>
          <p:nvPr/>
        </p:nvSpPr>
        <p:spPr>
          <a:xfrm>
            <a:off x="238320" y="208265"/>
            <a:ext cx="1566042" cy="641131"/>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rgbClr val="00B050"/>
                </a:solidFill>
                <a:latin typeface="Raleway" panose="020B0503030101060003" pitchFamily="34" charset="77"/>
              </a:rPr>
              <a:t>GREEN</a:t>
            </a:r>
          </a:p>
        </p:txBody>
      </p:sp>
      <p:sp>
        <p:nvSpPr>
          <p:cNvPr id="5" name="Rectangle 2"/>
          <p:cNvSpPr txBox="1">
            <a:spLocks noChangeArrowheads="1"/>
          </p:cNvSpPr>
          <p:nvPr/>
        </p:nvSpPr>
        <p:spPr>
          <a:xfrm>
            <a:off x="2140208" y="15651"/>
            <a:ext cx="5940152" cy="1709203"/>
          </a:xfrm>
          <a:prstGeom prst="rect">
            <a:avLst/>
          </a:prstGeom>
        </p:spPr>
        <p:txBody>
          <a:bodyPr anchor="ctr">
            <a:normAutofit/>
          </a:bodyPr>
          <a:lstStyle/>
          <a:p>
            <a:pPr algn="ctr">
              <a:defRPr/>
            </a:pPr>
            <a:r>
              <a:rPr lang="en-GB" sz="3200" b="1">
                <a:solidFill>
                  <a:srgbClr val="00B050"/>
                </a:solidFill>
                <a:latin typeface="Raleway SemiBold" panose="020B0703030101060003" pitchFamily="34" charset="0"/>
                <a:cs typeface="Arial" charset="0"/>
              </a:rPr>
              <a:t>Together &amp; Sharing</a:t>
            </a:r>
          </a:p>
          <a:p>
            <a:pPr algn="ctr">
              <a:defRPr/>
            </a:pPr>
            <a:r>
              <a:rPr lang="en-GB" sz="2400" b="1" i="1">
                <a:solidFill>
                  <a:srgbClr val="000066"/>
                </a:solidFill>
                <a:latin typeface="Raleway SemiBold" panose="020B0703030101060003" pitchFamily="34" charset="0"/>
              </a:rPr>
              <a:t>We are all equal, make sure everyone has a good time</a:t>
            </a:r>
            <a:endParaRPr lang="en-GB" sz="2400" b="1" i="1">
              <a:solidFill>
                <a:srgbClr val="13044C"/>
              </a:solidFill>
              <a:latin typeface="Raleway SemiBold" panose="020B0703030101060003" pitchFamily="34" charset="0"/>
            </a:endParaRPr>
          </a:p>
        </p:txBody>
      </p:sp>
      <p:sp>
        <p:nvSpPr>
          <p:cNvPr id="14" name="Rectangle 8"/>
          <p:cNvSpPr>
            <a:spLocks noChangeArrowheads="1"/>
          </p:cNvSpPr>
          <p:nvPr/>
        </p:nvSpPr>
        <p:spPr bwMode="auto">
          <a:xfrm>
            <a:off x="678157" y="1949431"/>
            <a:ext cx="8199143" cy="27888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261938" indent="-261938">
              <a:buBlip>
                <a:blip r:embed="rId4"/>
              </a:buBlip>
            </a:pPr>
            <a:r>
              <a:rPr kumimoji="1" lang="en-GB" sz="2000">
                <a:solidFill>
                  <a:srgbClr val="002060"/>
                </a:solidFill>
                <a:latin typeface="Raleway" panose="020B0003030101060003" pitchFamily="34" charset="0"/>
                <a:cs typeface="Arial" charset="0"/>
              </a:rPr>
              <a:t> Believes that all people are equal at the core</a:t>
            </a:r>
          </a:p>
          <a:p>
            <a:pPr marL="261938" indent="-261938">
              <a:buBlip>
                <a:blip r:embed="rId4"/>
              </a:buBlip>
            </a:pPr>
            <a:r>
              <a:rPr kumimoji="1" lang="en-GB" sz="2000">
                <a:solidFill>
                  <a:srgbClr val="002060"/>
                </a:solidFill>
                <a:latin typeface="Raleway" panose="020B0003030101060003" pitchFamily="34" charset="0"/>
                <a:cs typeface="Arial" charset="0"/>
              </a:rPr>
              <a:t> Would like good harmony in the group</a:t>
            </a:r>
          </a:p>
          <a:p>
            <a:pPr marL="261938" indent="-261938">
              <a:buBlip>
                <a:blip r:embed="rId4"/>
              </a:buBlip>
            </a:pPr>
            <a:r>
              <a:rPr kumimoji="1" lang="en-GB" sz="2000">
                <a:solidFill>
                  <a:srgbClr val="002060"/>
                </a:solidFill>
                <a:latin typeface="Raleway" panose="020B0003030101060003" pitchFamily="34" charset="0"/>
                <a:cs typeface="Arial" charset="0"/>
              </a:rPr>
              <a:t> Is sociable</a:t>
            </a:r>
          </a:p>
          <a:p>
            <a:pPr marL="261938" indent="-261938">
              <a:buBlip>
                <a:blip r:embed="rId4"/>
              </a:buBlip>
            </a:pPr>
            <a:r>
              <a:rPr kumimoji="1" lang="en-GB" sz="2000">
                <a:solidFill>
                  <a:srgbClr val="002060"/>
                </a:solidFill>
                <a:latin typeface="Raleway" panose="020B0003030101060003" pitchFamily="34" charset="0"/>
                <a:cs typeface="Arial" charset="0"/>
              </a:rPr>
              <a:t> Has a good antenna for other people's emotions</a:t>
            </a:r>
          </a:p>
          <a:p>
            <a:pPr marL="261938" indent="-261938">
              <a:buBlip>
                <a:blip r:embed="rId4"/>
              </a:buBlip>
            </a:pPr>
            <a:r>
              <a:rPr kumimoji="1" lang="en-GB" sz="2000">
                <a:solidFill>
                  <a:srgbClr val="002060"/>
                </a:solidFill>
                <a:latin typeface="Raleway" panose="020B0003030101060003" pitchFamily="34" charset="0"/>
                <a:cs typeface="Arial" charset="0"/>
              </a:rPr>
              <a:t> Has an eye for the weak</a:t>
            </a:r>
          </a:p>
          <a:p>
            <a:pPr marL="261938" indent="-261938">
              <a:buBlip>
                <a:blip r:embed="rId4"/>
              </a:buBlip>
            </a:pPr>
            <a:r>
              <a:rPr kumimoji="1" lang="en-GB" sz="2000">
                <a:solidFill>
                  <a:srgbClr val="002060"/>
                </a:solidFill>
                <a:latin typeface="Raleway" panose="020B0003030101060003" pitchFamily="34" charset="0"/>
                <a:cs typeface="Arial" charset="0"/>
              </a:rPr>
              <a:t> Is not looking for recognition, status or reward</a:t>
            </a:r>
          </a:p>
          <a:p>
            <a:pPr marL="261938" indent="-261938">
              <a:buBlip>
                <a:blip r:embed="rId4"/>
              </a:buBlip>
            </a:pPr>
            <a:r>
              <a:rPr kumimoji="1" lang="en-GB" sz="2000">
                <a:solidFill>
                  <a:srgbClr val="002060"/>
                </a:solidFill>
                <a:latin typeface="Raleway" panose="020B0003030101060003" pitchFamily="34" charset="0"/>
                <a:cs typeface="Arial" charset="0"/>
              </a:rPr>
              <a:t> Makes decisions by seeking consensus</a:t>
            </a:r>
          </a:p>
        </p:txBody>
      </p:sp>
      <p:sp>
        <p:nvSpPr>
          <p:cNvPr id="8" name="Tijdelijke aanduiding voor inhoud 8">
            <a:extLst>
              <a:ext uri="{FF2B5EF4-FFF2-40B4-BE49-F238E27FC236}">
                <a16:creationId xmlns:a16="http://schemas.microsoft.com/office/drawing/2014/main" id="{F3357F55-30D5-4F42-A16D-0BF260063B65}"/>
              </a:ext>
            </a:extLst>
          </p:cNvPr>
          <p:cNvSpPr txBox="1">
            <a:spLocks/>
          </p:cNvSpPr>
          <p:nvPr/>
        </p:nvSpPr>
        <p:spPr>
          <a:xfrm>
            <a:off x="400365" y="4475294"/>
            <a:ext cx="11391270" cy="2174439"/>
          </a:xfrm>
          <a:prstGeom prst="rect">
            <a:avLst/>
          </a:prstGeom>
          <a:noFill/>
          <a:ln>
            <a:noFill/>
          </a:ln>
        </p:spPr>
        <p:txBody>
          <a:bodyPr/>
          <a:lstStyle>
            <a:defPPr>
              <a:defRPr lang="nl-NL"/>
            </a:defPPr>
            <a:lvl1pPr marL="342900" indent="-342900">
              <a:spcBef>
                <a:spcPct val="20000"/>
              </a:spcBef>
              <a:buBlip>
                <a:blip r:embed="rId5"/>
              </a:buBlip>
              <a:defRPr sz="2400">
                <a:solidFill>
                  <a:srgbClr val="002060"/>
                </a:solidFill>
                <a:latin typeface="Raleway" panose="020B0503030101060003" pitchFamily="34" charset="0"/>
              </a:defRPr>
            </a:lvl1pPr>
            <a:lvl2pPr marL="685800" indent="-228600" algn="l" defTabSz="914400" rtl="0" eaLnBrk="1" latinLnBrk="0" hangingPunct="1">
              <a:lnSpc>
                <a:spcPct val="90000"/>
              </a:lnSpc>
              <a:spcBef>
                <a:spcPts val="500"/>
              </a:spcBef>
              <a:buFontTx/>
              <a:buBlip>
                <a:blip r:embed="rId6"/>
              </a:buBlip>
              <a:defRPr sz="2400" kern="1200">
                <a:solidFill>
                  <a:srgbClr val="0000FF"/>
                </a:solidFill>
                <a:latin typeface="Raleway" panose="020B0003030101060003" pitchFamily="34" charset="0"/>
                <a:ea typeface="+mn-ea"/>
                <a:cs typeface="+mn-cs"/>
              </a:defRPr>
            </a:lvl2pPr>
            <a:lvl3pPr marL="1143000" indent="-228600" algn="l" defTabSz="914400" rtl="0" eaLnBrk="1" latinLnBrk="0" hangingPunct="1">
              <a:lnSpc>
                <a:spcPct val="90000"/>
              </a:lnSpc>
              <a:spcBef>
                <a:spcPts val="500"/>
              </a:spcBef>
              <a:buFontTx/>
              <a:buBlip>
                <a:blip r:embed="rId6"/>
              </a:buBlip>
              <a:defRPr sz="2000" kern="1200">
                <a:solidFill>
                  <a:srgbClr val="0000FF"/>
                </a:solidFill>
                <a:latin typeface="Raleway" panose="020B00030301010600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FF"/>
                </a:solidFill>
                <a:latin typeface="Raleway" panose="020B00030301010600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FF"/>
                </a:solidFill>
                <a:latin typeface="Raleway" panose="020B00030301010600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a:t>Strength</a:t>
            </a:r>
          </a:p>
          <a:p>
            <a:pPr marL="0" indent="0">
              <a:buNone/>
            </a:pPr>
            <a:r>
              <a:rPr kumimoji="1" lang="en-GB" sz="2000">
                <a:latin typeface="Raleway" panose="020B0003030101060003" pitchFamily="34" charset="0"/>
                <a:cs typeface="Arial" charset="0"/>
              </a:rPr>
              <a:t>is good at creating group spirit and harmony, involves others in activities, coordinates and avoids unnecessary competition</a:t>
            </a:r>
          </a:p>
          <a:p>
            <a:pPr marL="0" indent="0">
              <a:buNone/>
            </a:pPr>
            <a:r>
              <a:rPr lang="en-GB" sz="2000" b="1"/>
              <a:t>Weakness</a:t>
            </a:r>
          </a:p>
          <a:p>
            <a:pPr marL="0" indent="0">
              <a:buNone/>
            </a:pPr>
            <a:r>
              <a:rPr kumimoji="1" lang="en-GB" sz="2000">
                <a:latin typeface="Raleway" panose="020B0003030101060003" pitchFamily="34" charset="0"/>
                <a:cs typeface="Arial" charset="0"/>
              </a:rPr>
              <a:t>finds harmony more important than goals, sometimes compromises too easily, has difficulty with authority and authoritarian decisions, lapses into endless soft discussions</a:t>
            </a:r>
            <a:endParaRPr lang="en-GB" sz="2000">
              <a:latin typeface="Raleway" panose="020B0003030101060003" pitchFamily="34" charset="0"/>
            </a:endParaRPr>
          </a:p>
        </p:txBody>
      </p:sp>
    </p:spTree>
    <p:extLst>
      <p:ext uri="{BB962C8B-B14F-4D97-AF65-F5344CB8AC3E}">
        <p14:creationId xmlns:p14="http://schemas.microsoft.com/office/powerpoint/2010/main" val="287784496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14</a:t>
            </a:r>
          </a:p>
        </p:txBody>
      </p:sp>
      <p:pic>
        <p:nvPicPr>
          <p:cNvPr id="3" name="Afbeelding 2"/>
          <p:cNvPicPr>
            <a:picLocks noChangeAspect="1"/>
          </p:cNvPicPr>
          <p:nvPr/>
        </p:nvPicPr>
        <p:blipFill>
          <a:blip r:embed="rId2"/>
          <a:stretch>
            <a:fillRect/>
          </a:stretch>
        </p:blipFill>
        <p:spPr>
          <a:xfrm>
            <a:off x="4521200" y="1993900"/>
            <a:ext cx="3149600" cy="2870200"/>
          </a:xfrm>
          <a:prstGeom prst="rect">
            <a:avLst/>
          </a:prstGeom>
        </p:spPr>
      </p:pic>
    </p:spTree>
    <p:extLst>
      <p:ext uri="{BB962C8B-B14F-4D97-AF65-F5344CB8AC3E}">
        <p14:creationId xmlns:p14="http://schemas.microsoft.com/office/powerpoint/2010/main" val="240527707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15</a:t>
            </a:r>
          </a:p>
        </p:txBody>
      </p:sp>
      <p:pic>
        <p:nvPicPr>
          <p:cNvPr id="3" name="Afbeelding 2"/>
          <p:cNvPicPr>
            <a:picLocks noChangeAspect="1"/>
          </p:cNvPicPr>
          <p:nvPr/>
        </p:nvPicPr>
        <p:blipFill>
          <a:blip r:embed="rId2"/>
          <a:stretch>
            <a:fillRect/>
          </a:stretch>
        </p:blipFill>
        <p:spPr>
          <a:xfrm>
            <a:off x="4584700" y="1981200"/>
            <a:ext cx="3022600" cy="2882900"/>
          </a:xfrm>
          <a:prstGeom prst="rect">
            <a:avLst/>
          </a:prstGeom>
        </p:spPr>
      </p:pic>
    </p:spTree>
    <p:extLst>
      <p:ext uri="{BB962C8B-B14F-4D97-AF65-F5344CB8AC3E}">
        <p14:creationId xmlns:p14="http://schemas.microsoft.com/office/powerpoint/2010/main" val="357081802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16</a:t>
            </a:r>
          </a:p>
        </p:txBody>
      </p:sp>
      <p:pic>
        <p:nvPicPr>
          <p:cNvPr id="5" name="Afbeelding 4"/>
          <p:cNvPicPr>
            <a:picLocks noChangeAspect="1"/>
          </p:cNvPicPr>
          <p:nvPr/>
        </p:nvPicPr>
        <p:blipFill>
          <a:blip r:embed="rId2"/>
          <a:stretch>
            <a:fillRect/>
          </a:stretch>
        </p:blipFill>
        <p:spPr>
          <a:xfrm>
            <a:off x="4495800" y="1981200"/>
            <a:ext cx="3187700" cy="2882900"/>
          </a:xfrm>
          <a:prstGeom prst="rect">
            <a:avLst/>
          </a:prstGeom>
        </p:spPr>
      </p:pic>
    </p:spTree>
    <p:extLst>
      <p:ext uri="{BB962C8B-B14F-4D97-AF65-F5344CB8AC3E}">
        <p14:creationId xmlns:p14="http://schemas.microsoft.com/office/powerpoint/2010/main" val="1734950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Afbeeldingsresultaat">
            <a:extLst>
              <a:ext uri="{FF2B5EF4-FFF2-40B4-BE49-F238E27FC236}">
                <a16:creationId xmlns:a16="http://schemas.microsoft.com/office/drawing/2014/main" id="{DA57C459-CEB6-5940-AB90-DB73C37CDFC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18226" y="202759"/>
            <a:ext cx="1768637" cy="23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15" name="Picture 2" descr="Afbeeldingsresultaat voor steve jobs">
            <a:extLst>
              <a:ext uri="{FF2B5EF4-FFF2-40B4-BE49-F238E27FC236}">
                <a16:creationId xmlns:a16="http://schemas.microsoft.com/office/drawing/2014/main" id="{FB99C517-C67D-8548-806F-2EFF0DE5F18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7242" r="9066"/>
          <a:stretch/>
        </p:blipFill>
        <p:spPr bwMode="auto">
          <a:xfrm>
            <a:off x="10186863" y="193323"/>
            <a:ext cx="1766816" cy="2367436"/>
          </a:xfrm>
          <a:prstGeom prst="rect">
            <a:avLst/>
          </a:prstGeom>
          <a:noFill/>
          <a:extLst>
            <a:ext uri="{909E8E84-426E-40dd-AFC4-6F175D3DCCD1}">
              <a14:hiddenFill xmlns:a14="http://schemas.microsoft.com/office/drawing/2010/main" xmlns="">
                <a:solidFill>
                  <a:srgbClr val="FFFFFF"/>
                </a:solidFill>
              </a14:hiddenFill>
            </a:ext>
          </a:extLst>
        </p:spPr>
      </p:pic>
      <p:sp>
        <p:nvSpPr>
          <p:cNvPr id="9" name="Rechthoek 8">
            <a:extLst>
              <a:ext uri="{FF2B5EF4-FFF2-40B4-BE49-F238E27FC236}">
                <a16:creationId xmlns:a16="http://schemas.microsoft.com/office/drawing/2014/main" id="{B969C195-3D25-CB45-BC54-3A5CC21F7234}"/>
              </a:ext>
            </a:extLst>
          </p:cNvPr>
          <p:cNvSpPr/>
          <p:nvPr/>
        </p:nvSpPr>
        <p:spPr>
          <a:xfrm>
            <a:off x="238320" y="208265"/>
            <a:ext cx="1566042" cy="641131"/>
          </a:xfrm>
          <a:prstGeom prst="rect">
            <a:avLst/>
          </a:prstGeom>
          <a:no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accent4">
                    <a:lumMod val="60000"/>
                    <a:lumOff val="40000"/>
                  </a:schemeClr>
                </a:solidFill>
                <a:latin typeface="Raleway" panose="020B0503030101060003" pitchFamily="34" charset="77"/>
              </a:rPr>
              <a:t>YELLOW</a:t>
            </a:r>
          </a:p>
        </p:txBody>
      </p:sp>
      <p:sp>
        <p:nvSpPr>
          <p:cNvPr id="5" name="Rectangle 2"/>
          <p:cNvSpPr txBox="1">
            <a:spLocks noChangeArrowheads="1"/>
          </p:cNvSpPr>
          <p:nvPr/>
        </p:nvSpPr>
        <p:spPr>
          <a:xfrm>
            <a:off x="2140208" y="15651"/>
            <a:ext cx="5940152" cy="1709203"/>
          </a:xfrm>
          <a:prstGeom prst="rect">
            <a:avLst/>
          </a:prstGeom>
        </p:spPr>
        <p:txBody>
          <a:bodyPr anchor="ctr">
            <a:normAutofit/>
          </a:bodyPr>
          <a:lstStyle/>
          <a:p>
            <a:pPr algn="ctr">
              <a:defRPr/>
            </a:pPr>
            <a:r>
              <a:rPr lang="en-GB" sz="3200" b="1">
                <a:solidFill>
                  <a:schemeClr val="accent4">
                    <a:lumMod val="60000"/>
                    <a:lumOff val="40000"/>
                  </a:schemeClr>
                </a:solidFill>
                <a:latin typeface="Raleway SemiBold" panose="020B0703030101060003" pitchFamily="34" charset="0"/>
                <a:cs typeface="Arial" charset="0"/>
              </a:rPr>
              <a:t>Logic &amp; Understanding</a:t>
            </a:r>
          </a:p>
          <a:p>
            <a:pPr algn="ctr"/>
            <a:r>
              <a:rPr lang="en-GB" sz="2400" b="1" i="1">
                <a:solidFill>
                  <a:srgbClr val="000066"/>
                </a:solidFill>
                <a:latin typeface="Raleway SemiBold" panose="020B0703030101060003" pitchFamily="34" charset="0"/>
              </a:rPr>
              <a:t>I need to understand how something works first, give me time and freedom!</a:t>
            </a:r>
            <a:endParaRPr lang="en-GB" sz="2400" b="1" i="1">
              <a:solidFill>
                <a:srgbClr val="13044C"/>
              </a:solidFill>
              <a:latin typeface="Raleway SemiBold" panose="020B0703030101060003" pitchFamily="34" charset="0"/>
            </a:endParaRPr>
          </a:p>
        </p:txBody>
      </p:sp>
      <p:sp>
        <p:nvSpPr>
          <p:cNvPr id="14" name="Rectangle 8"/>
          <p:cNvSpPr>
            <a:spLocks noChangeArrowheads="1"/>
          </p:cNvSpPr>
          <p:nvPr/>
        </p:nvSpPr>
        <p:spPr bwMode="auto">
          <a:xfrm>
            <a:off x="678157" y="1949431"/>
            <a:ext cx="9356180" cy="27888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261938" indent="-261938">
              <a:buBlip>
                <a:blip r:embed="rId5"/>
              </a:buBlip>
            </a:pPr>
            <a:r>
              <a:rPr kumimoji="1" lang="en-GB" sz="2000">
                <a:solidFill>
                  <a:srgbClr val="002060"/>
                </a:solidFill>
                <a:latin typeface="Raleway" panose="020B0003030101060003" pitchFamily="34" charset="0"/>
                <a:cs typeface="Arial" charset="0"/>
              </a:rPr>
              <a:t> Wants to gain, know and understand knowledge first</a:t>
            </a:r>
          </a:p>
          <a:p>
            <a:pPr marL="261938" indent="-261938">
              <a:buBlip>
                <a:blip r:embed="rId5"/>
              </a:buBlip>
            </a:pPr>
            <a:r>
              <a:rPr kumimoji="1" lang="en-GB" sz="2000">
                <a:solidFill>
                  <a:srgbClr val="002060"/>
                </a:solidFill>
                <a:latin typeface="Raleway" panose="020B0003030101060003" pitchFamily="34" charset="0"/>
                <a:cs typeface="Arial" charset="0"/>
              </a:rPr>
              <a:t> Is challenged by complexity and thinks in models</a:t>
            </a:r>
          </a:p>
          <a:p>
            <a:pPr marL="261938" indent="-261938">
              <a:buBlip>
                <a:blip r:embed="rId5"/>
              </a:buBlip>
            </a:pPr>
            <a:r>
              <a:rPr kumimoji="1" lang="en-GB" sz="2000">
                <a:solidFill>
                  <a:srgbClr val="002060"/>
                </a:solidFill>
                <a:latin typeface="Raleway" panose="020B0003030101060003" pitchFamily="34" charset="0"/>
                <a:cs typeface="Arial" charset="0"/>
              </a:rPr>
              <a:t> Requires freedom of action and thought</a:t>
            </a:r>
          </a:p>
          <a:p>
            <a:pPr marL="261938" indent="-261938">
              <a:buBlip>
                <a:blip r:embed="rId5"/>
              </a:buBlip>
            </a:pPr>
            <a:r>
              <a:rPr kumimoji="1" lang="en-GB" sz="2000">
                <a:solidFill>
                  <a:srgbClr val="002060"/>
                </a:solidFill>
                <a:latin typeface="Raleway" panose="020B0003030101060003" pitchFamily="34" charset="0"/>
                <a:cs typeface="Arial" charset="0"/>
              </a:rPr>
              <a:t> Is also tolerant towards others and their views</a:t>
            </a:r>
          </a:p>
          <a:p>
            <a:pPr marL="261938" indent="-261938">
              <a:buBlip>
                <a:blip r:embed="rId5"/>
              </a:buBlip>
            </a:pPr>
            <a:r>
              <a:rPr kumimoji="1" lang="en-GB" sz="2000">
                <a:solidFill>
                  <a:srgbClr val="002060"/>
                </a:solidFill>
                <a:latin typeface="Raleway" panose="020B0003030101060003" pitchFamily="34" charset="0"/>
                <a:cs typeface="Arial" charset="0"/>
              </a:rPr>
              <a:t> Knowledge and competence are more important than hierarchy &amp; status</a:t>
            </a:r>
          </a:p>
          <a:p>
            <a:pPr marL="261938" indent="-261938">
              <a:buBlip>
                <a:blip r:embed="rId5"/>
              </a:buBlip>
            </a:pPr>
            <a:r>
              <a:rPr kumimoji="1" lang="en-GB" sz="2000">
                <a:solidFill>
                  <a:srgbClr val="002060"/>
                </a:solidFill>
                <a:latin typeface="Raleway" panose="020B0003030101060003" pitchFamily="34" charset="0"/>
                <a:cs typeface="Arial" charset="0"/>
              </a:rPr>
              <a:t> Likes to do things that have not been done before: new is fun</a:t>
            </a:r>
          </a:p>
          <a:p>
            <a:pPr marL="261938" indent="-261938">
              <a:buBlip>
                <a:blip r:embed="rId5"/>
              </a:buBlip>
            </a:pPr>
            <a:r>
              <a:rPr kumimoji="1" lang="en-GB" sz="2000">
                <a:solidFill>
                  <a:srgbClr val="002060"/>
                </a:solidFill>
                <a:latin typeface="Raleway" panose="020B0003030101060003" pitchFamily="34" charset="0"/>
                <a:cs typeface="Arial" charset="0"/>
              </a:rPr>
              <a:t> Sees new patterns earlier than others, is therefore creative</a:t>
            </a:r>
          </a:p>
        </p:txBody>
      </p:sp>
      <p:sp>
        <p:nvSpPr>
          <p:cNvPr id="8" name="Tijdelijke aanduiding voor inhoud 8">
            <a:extLst>
              <a:ext uri="{FF2B5EF4-FFF2-40B4-BE49-F238E27FC236}">
                <a16:creationId xmlns:a16="http://schemas.microsoft.com/office/drawing/2014/main" id="{F3357F55-30D5-4F42-A16D-0BF260063B65}"/>
              </a:ext>
            </a:extLst>
          </p:cNvPr>
          <p:cNvSpPr txBox="1">
            <a:spLocks/>
          </p:cNvSpPr>
          <p:nvPr/>
        </p:nvSpPr>
        <p:spPr>
          <a:xfrm>
            <a:off x="400365" y="4475294"/>
            <a:ext cx="11391270" cy="2174439"/>
          </a:xfrm>
          <a:prstGeom prst="rect">
            <a:avLst/>
          </a:prstGeom>
          <a:noFill/>
          <a:ln>
            <a:noFill/>
          </a:ln>
        </p:spPr>
        <p:txBody>
          <a:bodyPr/>
          <a:lstStyle>
            <a:defPPr>
              <a:defRPr lang="nl-NL"/>
            </a:defPPr>
            <a:lvl1pPr marL="342900" indent="-342900">
              <a:spcBef>
                <a:spcPct val="20000"/>
              </a:spcBef>
              <a:buBlip>
                <a:blip r:embed="rId6"/>
              </a:buBlip>
              <a:defRPr sz="2400">
                <a:solidFill>
                  <a:srgbClr val="002060"/>
                </a:solidFill>
                <a:latin typeface="Raleway" panose="020B0503030101060003" pitchFamily="34" charset="0"/>
              </a:defRPr>
            </a:lvl1pPr>
            <a:lvl2pPr marL="685800" indent="-228600" algn="l" defTabSz="914400" rtl="0" eaLnBrk="1" latinLnBrk="0" hangingPunct="1">
              <a:lnSpc>
                <a:spcPct val="90000"/>
              </a:lnSpc>
              <a:spcBef>
                <a:spcPts val="500"/>
              </a:spcBef>
              <a:buFontTx/>
              <a:buBlip>
                <a:blip r:embed="rId7"/>
              </a:buBlip>
              <a:defRPr sz="2400" kern="1200">
                <a:solidFill>
                  <a:srgbClr val="0000FF"/>
                </a:solidFill>
                <a:latin typeface="Raleway" panose="020B0003030101060003" pitchFamily="34" charset="0"/>
                <a:ea typeface="+mn-ea"/>
                <a:cs typeface="+mn-cs"/>
              </a:defRPr>
            </a:lvl2pPr>
            <a:lvl3pPr marL="1143000" indent="-228600" algn="l" defTabSz="914400" rtl="0" eaLnBrk="1" latinLnBrk="0" hangingPunct="1">
              <a:lnSpc>
                <a:spcPct val="90000"/>
              </a:lnSpc>
              <a:spcBef>
                <a:spcPts val="500"/>
              </a:spcBef>
              <a:buFontTx/>
              <a:buBlip>
                <a:blip r:embed="rId7"/>
              </a:buBlip>
              <a:defRPr sz="2000" kern="1200">
                <a:solidFill>
                  <a:srgbClr val="0000FF"/>
                </a:solidFill>
                <a:latin typeface="Raleway" panose="020B00030301010600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FF"/>
                </a:solidFill>
                <a:latin typeface="Raleway" panose="020B00030301010600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FF"/>
                </a:solidFill>
                <a:latin typeface="Raleway" panose="020B00030301010600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a:t>Strength</a:t>
            </a:r>
          </a:p>
          <a:p>
            <a:pPr marL="0" indent="0">
              <a:buNone/>
            </a:pPr>
            <a:r>
              <a:rPr kumimoji="1" lang="en-GB" sz="2000">
                <a:latin typeface="Raleway" panose="020B0003030101060003" pitchFamily="34" charset="0"/>
                <a:cs typeface="Arial" charset="0"/>
              </a:rPr>
              <a:t>can handle complex situations, can work quickly due to model-based approach, can work with a lot of uncertainty, can do many things at once</a:t>
            </a:r>
          </a:p>
          <a:p>
            <a:pPr marL="0" indent="0">
              <a:buNone/>
            </a:pPr>
            <a:r>
              <a:rPr lang="en-GB" sz="2000" b="1"/>
              <a:t>Weakness</a:t>
            </a:r>
          </a:p>
          <a:p>
            <a:pPr marL="0" indent="0">
              <a:buNone/>
            </a:pPr>
            <a:r>
              <a:rPr kumimoji="1" lang="en-GB" sz="2000">
                <a:latin typeface="Raleway" panose="020B0003030101060003" pitchFamily="34" charset="0"/>
                <a:cs typeface="Arial" charset="0"/>
              </a:rPr>
              <a:t>wants to understand first and then act, impractical due to tendency to theorise and want to figure everything out first, chaotic and slow for others</a:t>
            </a:r>
          </a:p>
        </p:txBody>
      </p:sp>
    </p:spTree>
    <p:extLst>
      <p:ext uri="{BB962C8B-B14F-4D97-AF65-F5344CB8AC3E}">
        <p14:creationId xmlns:p14="http://schemas.microsoft.com/office/powerpoint/2010/main" val="12022170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3CEE02D5-5095-F542-B49A-B8DA45BE8E71}"/>
              </a:ext>
            </a:extLst>
          </p:cNvPr>
          <p:cNvSpPr/>
          <p:nvPr/>
        </p:nvSpPr>
        <p:spPr>
          <a:xfrm>
            <a:off x="238320" y="202759"/>
            <a:ext cx="1566042" cy="641131"/>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rgbClr val="00B0F0"/>
                </a:solidFill>
                <a:latin typeface="Raleway" panose="020B0503030101060003" pitchFamily="34" charset="77"/>
              </a:rPr>
              <a:t>TURQUOISE</a:t>
            </a:r>
          </a:p>
        </p:txBody>
      </p:sp>
      <p:sp>
        <p:nvSpPr>
          <p:cNvPr id="5" name="Rectangle 2"/>
          <p:cNvSpPr txBox="1">
            <a:spLocks noChangeArrowheads="1"/>
          </p:cNvSpPr>
          <p:nvPr/>
        </p:nvSpPr>
        <p:spPr>
          <a:xfrm>
            <a:off x="2140208" y="15651"/>
            <a:ext cx="5940152" cy="1709203"/>
          </a:xfrm>
          <a:prstGeom prst="rect">
            <a:avLst/>
          </a:prstGeom>
        </p:spPr>
        <p:txBody>
          <a:bodyPr anchor="ctr">
            <a:normAutofit/>
          </a:bodyPr>
          <a:lstStyle/>
          <a:p>
            <a:pPr algn="ctr">
              <a:defRPr/>
            </a:pPr>
            <a:r>
              <a:rPr lang="en-GB" sz="3200" b="1">
                <a:solidFill>
                  <a:srgbClr val="00B0F0"/>
                </a:solidFill>
                <a:latin typeface="Raleway SemiBold" panose="020B0703030101060003" pitchFamily="34" charset="0"/>
                <a:cs typeface="Arial" charset="0"/>
              </a:rPr>
              <a:t>Global &amp; Holistic</a:t>
            </a:r>
          </a:p>
          <a:p>
            <a:pPr algn="ctr">
              <a:defRPr/>
            </a:pPr>
            <a:r>
              <a:rPr lang="en-GB" sz="2400" b="1" i="1">
                <a:solidFill>
                  <a:srgbClr val="000066"/>
                </a:solidFill>
                <a:latin typeface="Raleway SemiBold" panose="020B0703030101060003" pitchFamily="34" charset="0"/>
              </a:rPr>
              <a:t>Everything is connected, we need to make this world a better place</a:t>
            </a:r>
            <a:endParaRPr lang="en-GB" sz="2400" b="1" i="1">
              <a:solidFill>
                <a:srgbClr val="13044C"/>
              </a:solidFill>
              <a:latin typeface="Raleway SemiBold" panose="020B0703030101060003" pitchFamily="34" charset="0"/>
            </a:endParaRPr>
          </a:p>
        </p:txBody>
      </p:sp>
      <p:sp>
        <p:nvSpPr>
          <p:cNvPr id="14" name="Rectangle 8"/>
          <p:cNvSpPr>
            <a:spLocks noChangeArrowheads="1"/>
          </p:cNvSpPr>
          <p:nvPr/>
        </p:nvSpPr>
        <p:spPr bwMode="auto">
          <a:xfrm>
            <a:off x="678157" y="1949431"/>
            <a:ext cx="8199143" cy="27888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261938" indent="-261938">
              <a:buBlip>
                <a:blip r:embed="rId3"/>
              </a:buBlip>
            </a:pPr>
            <a:r>
              <a:rPr kumimoji="1" lang="en-GB" sz="2000">
                <a:solidFill>
                  <a:srgbClr val="002060"/>
                </a:solidFill>
                <a:latin typeface="Raleway" panose="020B0003030101060003" pitchFamily="34" charset="0"/>
                <a:cs typeface="Arial" charset="0"/>
              </a:rPr>
              <a:t> The world is a coherent organism</a:t>
            </a:r>
          </a:p>
          <a:p>
            <a:pPr marL="261938" indent="-261938">
              <a:buBlip>
                <a:blip r:embed="rId3"/>
              </a:buBlip>
            </a:pPr>
            <a:r>
              <a:rPr kumimoji="1" lang="en-GB" sz="2000">
                <a:solidFill>
                  <a:srgbClr val="002060"/>
                </a:solidFill>
                <a:latin typeface="Raleway" panose="020B0003030101060003" pitchFamily="34" charset="0"/>
                <a:cs typeface="Arial" charset="0"/>
              </a:rPr>
              <a:t> In it, everything is interconnected</a:t>
            </a:r>
          </a:p>
          <a:p>
            <a:pPr marL="261938" indent="-261938">
              <a:buBlip>
                <a:blip r:embed="rId3"/>
              </a:buBlip>
            </a:pPr>
            <a:r>
              <a:rPr kumimoji="1" lang="en-GB" sz="2000">
                <a:solidFill>
                  <a:srgbClr val="002060"/>
                </a:solidFill>
                <a:latin typeface="Raleway" panose="020B0003030101060003" pitchFamily="34" charset="0"/>
                <a:cs typeface="Arial" charset="0"/>
              </a:rPr>
              <a:t> Energy and information flow freely through the whole</a:t>
            </a:r>
          </a:p>
          <a:p>
            <a:pPr marL="261938" indent="-261938">
              <a:buBlip>
                <a:blip r:embed="rId3"/>
              </a:buBlip>
            </a:pPr>
            <a:r>
              <a:rPr kumimoji="1" lang="en-GB" sz="2000">
                <a:solidFill>
                  <a:srgbClr val="002060"/>
                </a:solidFill>
                <a:latin typeface="Raleway" panose="020B0003030101060003" pitchFamily="34" charset="0"/>
                <a:cs typeface="Arial" charset="0"/>
              </a:rPr>
              <a:t> Everything is about holistic, intuitive thinking and acting</a:t>
            </a:r>
          </a:p>
          <a:p>
            <a:pPr marL="261938" indent="-261938">
              <a:buBlip>
                <a:blip r:embed="rId3"/>
              </a:buBlip>
            </a:pPr>
            <a:r>
              <a:rPr kumimoji="1" lang="en-GB" sz="2000">
                <a:solidFill>
                  <a:srgbClr val="002060"/>
                </a:solidFill>
                <a:latin typeface="Raleway" panose="020B0003030101060003" pitchFamily="34" charset="0"/>
                <a:cs typeface="Arial" charset="0"/>
              </a:rPr>
              <a:t> Therefore we need to look at everything in a broader framework</a:t>
            </a:r>
          </a:p>
          <a:p>
            <a:pPr marL="261938" indent="-261938">
              <a:buBlip>
                <a:blip r:embed="rId3"/>
              </a:buBlip>
            </a:pPr>
            <a:r>
              <a:rPr kumimoji="1" lang="en-GB" sz="2000">
                <a:solidFill>
                  <a:srgbClr val="002060"/>
                </a:solidFill>
                <a:latin typeface="Raleway" panose="020B0003030101060003" pitchFamily="34" charset="0"/>
                <a:cs typeface="Arial" charset="0"/>
              </a:rPr>
              <a:t> And then pick up the most important issues</a:t>
            </a:r>
          </a:p>
          <a:p>
            <a:pPr marL="261938" indent="-261938">
              <a:buBlip>
                <a:blip r:embed="rId3"/>
              </a:buBlip>
            </a:pPr>
            <a:r>
              <a:rPr kumimoji="1" lang="en-GB" sz="2000">
                <a:solidFill>
                  <a:srgbClr val="002060"/>
                </a:solidFill>
                <a:latin typeface="Raleway" panose="020B0003030101060003" pitchFamily="34" charset="0"/>
                <a:cs typeface="Arial" charset="0"/>
              </a:rPr>
              <a:t> So that we leave the world better for humanity</a:t>
            </a:r>
          </a:p>
        </p:txBody>
      </p:sp>
      <p:sp>
        <p:nvSpPr>
          <p:cNvPr id="8" name="Tijdelijke aanduiding voor inhoud 8">
            <a:extLst>
              <a:ext uri="{FF2B5EF4-FFF2-40B4-BE49-F238E27FC236}">
                <a16:creationId xmlns:a16="http://schemas.microsoft.com/office/drawing/2014/main" id="{F3357F55-30D5-4F42-A16D-0BF260063B65}"/>
              </a:ext>
            </a:extLst>
          </p:cNvPr>
          <p:cNvSpPr txBox="1">
            <a:spLocks/>
          </p:cNvSpPr>
          <p:nvPr/>
        </p:nvSpPr>
        <p:spPr>
          <a:xfrm>
            <a:off x="400365" y="4475294"/>
            <a:ext cx="11391270" cy="2174439"/>
          </a:xfrm>
          <a:prstGeom prst="rect">
            <a:avLst/>
          </a:prstGeom>
          <a:noFill/>
          <a:ln>
            <a:noFill/>
          </a:ln>
        </p:spPr>
        <p:txBody>
          <a:bodyPr/>
          <a:lstStyle>
            <a:defPPr>
              <a:defRPr lang="nl-NL"/>
            </a:defPPr>
            <a:lvl1pPr marL="342900" indent="-342900">
              <a:spcBef>
                <a:spcPct val="20000"/>
              </a:spcBef>
              <a:buBlip>
                <a:blip r:embed="rId4"/>
              </a:buBlip>
              <a:defRPr sz="2400">
                <a:solidFill>
                  <a:srgbClr val="002060"/>
                </a:solidFill>
                <a:latin typeface="Raleway" panose="020B0503030101060003" pitchFamily="34" charset="0"/>
              </a:defRPr>
            </a:lvl1pPr>
            <a:lvl2pPr marL="685800" indent="-228600" algn="l" defTabSz="914400" rtl="0" eaLnBrk="1" latinLnBrk="0" hangingPunct="1">
              <a:lnSpc>
                <a:spcPct val="90000"/>
              </a:lnSpc>
              <a:spcBef>
                <a:spcPts val="500"/>
              </a:spcBef>
              <a:buFontTx/>
              <a:buBlip>
                <a:blip r:embed="rId5"/>
              </a:buBlip>
              <a:defRPr sz="2400" kern="1200">
                <a:solidFill>
                  <a:srgbClr val="0000FF"/>
                </a:solidFill>
                <a:latin typeface="Raleway" panose="020B0003030101060003" pitchFamily="34" charset="0"/>
                <a:ea typeface="+mn-ea"/>
                <a:cs typeface="+mn-cs"/>
              </a:defRPr>
            </a:lvl2pPr>
            <a:lvl3pPr marL="1143000" indent="-228600" algn="l" defTabSz="914400" rtl="0" eaLnBrk="1" latinLnBrk="0" hangingPunct="1">
              <a:lnSpc>
                <a:spcPct val="90000"/>
              </a:lnSpc>
              <a:spcBef>
                <a:spcPts val="500"/>
              </a:spcBef>
              <a:buFontTx/>
              <a:buBlip>
                <a:blip r:embed="rId5"/>
              </a:buBlip>
              <a:defRPr sz="2000" kern="1200">
                <a:solidFill>
                  <a:srgbClr val="0000FF"/>
                </a:solidFill>
                <a:latin typeface="Raleway" panose="020B00030301010600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FF"/>
                </a:solidFill>
                <a:latin typeface="Raleway" panose="020B00030301010600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FF"/>
                </a:solidFill>
                <a:latin typeface="Raleway" panose="020B00030301010600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a:t>Strength</a:t>
            </a:r>
          </a:p>
          <a:p>
            <a:pPr marL="0" indent="0">
              <a:buNone/>
            </a:pPr>
            <a:r>
              <a:rPr lang="en-GB" sz="2000">
                <a:latin typeface="Raleway" panose="020B0003030101060003" pitchFamily="34" charset="0"/>
              </a:rPr>
              <a:t>quickly gets to the heart of complex situations while keeping an eye on the surroundings (helicopter view), does not show any egotism or assertiveness</a:t>
            </a:r>
          </a:p>
          <a:p>
            <a:pPr marL="0" indent="0">
              <a:buNone/>
            </a:pPr>
            <a:r>
              <a:rPr lang="en-GB" sz="2000" b="1"/>
              <a:t>Weakness</a:t>
            </a:r>
          </a:p>
          <a:p>
            <a:pPr marL="0" indent="0">
              <a:buNone/>
            </a:pPr>
            <a:r>
              <a:rPr lang="en-GB" sz="2000">
                <a:latin typeface="Raleway" panose="020B0003030101060003" pitchFamily="34" charset="0"/>
              </a:rPr>
              <a:t>often incomprehensible to others, puts things into perspective so strongly that others may see that as nihilism, does not move when it is not relevant</a:t>
            </a:r>
          </a:p>
        </p:txBody>
      </p:sp>
      <p:pic>
        <p:nvPicPr>
          <p:cNvPr id="12" name="Picture 6" descr="Afbeeldingsresultaat voor gandhi quotes">
            <a:extLst>
              <a:ext uri="{FF2B5EF4-FFF2-40B4-BE49-F238E27FC236}">
                <a16:creationId xmlns:a16="http://schemas.microsoft.com/office/drawing/2014/main" id="{1356DB05-B2FD-954B-BEBD-757F8F62C4C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7354"/>
          <a:stretch/>
        </p:blipFill>
        <p:spPr bwMode="auto">
          <a:xfrm>
            <a:off x="8416205" y="202759"/>
            <a:ext cx="3537473" cy="171892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840227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F398E5-5ACE-E54B-9AFA-F7A607D2BA3B}"/>
              </a:ext>
            </a:extLst>
          </p:cNvPr>
          <p:cNvSpPr>
            <a:spLocks noGrp="1"/>
          </p:cNvSpPr>
          <p:nvPr>
            <p:ph type="title"/>
          </p:nvPr>
        </p:nvSpPr>
        <p:spPr/>
        <p:txBody>
          <a:bodyPr/>
          <a:lstStyle/>
          <a:p>
            <a:r>
              <a:rPr lang="en-US" dirty="0">
                <a:latin typeface="Raleway" panose="020B0503030101060003" pitchFamily="34" charset="77"/>
              </a:rPr>
              <a:t>A brief view on Motivational systems</a:t>
            </a:r>
          </a:p>
        </p:txBody>
      </p:sp>
      <p:sp>
        <p:nvSpPr>
          <p:cNvPr id="4" name="Rechthoek 3">
            <a:extLst>
              <a:ext uri="{FF2B5EF4-FFF2-40B4-BE49-F238E27FC236}">
                <a16:creationId xmlns:a16="http://schemas.microsoft.com/office/drawing/2014/main" id="{55725288-6E7B-3E40-B3FD-0681173EDD6A}"/>
              </a:ext>
            </a:extLst>
          </p:cNvPr>
          <p:cNvSpPr/>
          <p:nvPr/>
        </p:nvSpPr>
        <p:spPr>
          <a:xfrm>
            <a:off x="1876096" y="4390696"/>
            <a:ext cx="1566042" cy="641131"/>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7030A0"/>
                </a:solidFill>
                <a:latin typeface="Raleway" panose="020B0503030101060003" pitchFamily="34" charset="77"/>
              </a:rPr>
              <a:t>PURPLE</a:t>
            </a:r>
          </a:p>
        </p:txBody>
      </p:sp>
      <p:sp>
        <p:nvSpPr>
          <p:cNvPr id="5" name="Rechthoek 4">
            <a:extLst>
              <a:ext uri="{FF2B5EF4-FFF2-40B4-BE49-F238E27FC236}">
                <a16:creationId xmlns:a16="http://schemas.microsoft.com/office/drawing/2014/main" id="{AC4AD932-F5AF-B24D-A65E-62B1DF438546}"/>
              </a:ext>
            </a:extLst>
          </p:cNvPr>
          <p:cNvSpPr/>
          <p:nvPr/>
        </p:nvSpPr>
        <p:spPr>
          <a:xfrm>
            <a:off x="3032233" y="3271346"/>
            <a:ext cx="1566042" cy="64113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C00000"/>
                </a:solidFill>
                <a:latin typeface="Raleway" panose="020B0503030101060003" pitchFamily="34" charset="77"/>
              </a:rPr>
              <a:t>RED</a:t>
            </a:r>
          </a:p>
        </p:txBody>
      </p:sp>
      <p:sp>
        <p:nvSpPr>
          <p:cNvPr id="6" name="Rechthoek 5">
            <a:extLst>
              <a:ext uri="{FF2B5EF4-FFF2-40B4-BE49-F238E27FC236}">
                <a16:creationId xmlns:a16="http://schemas.microsoft.com/office/drawing/2014/main" id="{80BFEBA5-EB38-EC42-90F7-8B3FF1EA7792}"/>
              </a:ext>
            </a:extLst>
          </p:cNvPr>
          <p:cNvSpPr/>
          <p:nvPr/>
        </p:nvSpPr>
        <p:spPr>
          <a:xfrm>
            <a:off x="4167351" y="4390697"/>
            <a:ext cx="1566042" cy="641131"/>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0070C0"/>
                </a:solidFill>
                <a:latin typeface="Raleway" panose="020B0503030101060003" pitchFamily="34" charset="77"/>
              </a:rPr>
              <a:t>BLUE</a:t>
            </a:r>
          </a:p>
        </p:txBody>
      </p:sp>
      <p:sp>
        <p:nvSpPr>
          <p:cNvPr id="7" name="Rechthoek 6">
            <a:extLst>
              <a:ext uri="{FF2B5EF4-FFF2-40B4-BE49-F238E27FC236}">
                <a16:creationId xmlns:a16="http://schemas.microsoft.com/office/drawing/2014/main" id="{BBF180C5-CCF3-2444-BCB3-9388DD23EA6E}"/>
              </a:ext>
            </a:extLst>
          </p:cNvPr>
          <p:cNvSpPr/>
          <p:nvPr/>
        </p:nvSpPr>
        <p:spPr>
          <a:xfrm>
            <a:off x="5323488" y="3271345"/>
            <a:ext cx="1566042" cy="641131"/>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accent2"/>
                </a:solidFill>
                <a:latin typeface="Raleway" panose="020B0503030101060003" pitchFamily="34" charset="77"/>
              </a:rPr>
              <a:t>ORANGE</a:t>
            </a:r>
          </a:p>
        </p:txBody>
      </p:sp>
      <p:sp>
        <p:nvSpPr>
          <p:cNvPr id="8" name="Rechthoek 7">
            <a:extLst>
              <a:ext uri="{FF2B5EF4-FFF2-40B4-BE49-F238E27FC236}">
                <a16:creationId xmlns:a16="http://schemas.microsoft.com/office/drawing/2014/main" id="{174B9815-6660-A04C-A9BF-13DC4ECE52F0}"/>
              </a:ext>
            </a:extLst>
          </p:cNvPr>
          <p:cNvSpPr/>
          <p:nvPr/>
        </p:nvSpPr>
        <p:spPr>
          <a:xfrm>
            <a:off x="6458606" y="4390696"/>
            <a:ext cx="1566042" cy="641131"/>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00B050"/>
                </a:solidFill>
                <a:latin typeface="Raleway" panose="020B0503030101060003" pitchFamily="34" charset="77"/>
              </a:rPr>
              <a:t>GREEN</a:t>
            </a:r>
          </a:p>
        </p:txBody>
      </p:sp>
      <p:sp>
        <p:nvSpPr>
          <p:cNvPr id="9" name="Rechthoek 8">
            <a:extLst>
              <a:ext uri="{FF2B5EF4-FFF2-40B4-BE49-F238E27FC236}">
                <a16:creationId xmlns:a16="http://schemas.microsoft.com/office/drawing/2014/main" id="{CFCCDEE1-2E6D-4B45-9479-4BA0A746AE9B}"/>
              </a:ext>
            </a:extLst>
          </p:cNvPr>
          <p:cNvSpPr/>
          <p:nvPr/>
        </p:nvSpPr>
        <p:spPr>
          <a:xfrm>
            <a:off x="7614743" y="3273972"/>
            <a:ext cx="1566042" cy="641131"/>
          </a:xfrm>
          <a:prstGeom prst="rect">
            <a:avLst/>
          </a:prstGeom>
          <a:no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accent4">
                    <a:lumMod val="60000"/>
                    <a:lumOff val="40000"/>
                  </a:schemeClr>
                </a:solidFill>
                <a:latin typeface="Raleway" panose="020B0503030101060003" pitchFamily="34" charset="77"/>
              </a:rPr>
              <a:t>YELLOW</a:t>
            </a:r>
          </a:p>
        </p:txBody>
      </p:sp>
      <p:sp>
        <p:nvSpPr>
          <p:cNvPr id="10" name="Rechthoek 9">
            <a:extLst>
              <a:ext uri="{FF2B5EF4-FFF2-40B4-BE49-F238E27FC236}">
                <a16:creationId xmlns:a16="http://schemas.microsoft.com/office/drawing/2014/main" id="{8A4DF093-958D-1842-8187-06FB5AB36B33}"/>
              </a:ext>
            </a:extLst>
          </p:cNvPr>
          <p:cNvSpPr/>
          <p:nvPr/>
        </p:nvSpPr>
        <p:spPr>
          <a:xfrm>
            <a:off x="8749861" y="4390696"/>
            <a:ext cx="1566042" cy="641131"/>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00B0F0"/>
                </a:solidFill>
                <a:latin typeface="Raleway" panose="020B0503030101060003" pitchFamily="34" charset="77"/>
              </a:rPr>
              <a:t>TURQUOISE</a:t>
            </a:r>
          </a:p>
        </p:txBody>
      </p:sp>
      <p:cxnSp>
        <p:nvCxnSpPr>
          <p:cNvPr id="14" name="Rechte verbindingslijn met pijl 13">
            <a:extLst>
              <a:ext uri="{FF2B5EF4-FFF2-40B4-BE49-F238E27FC236}">
                <a16:creationId xmlns:a16="http://schemas.microsoft.com/office/drawing/2014/main" id="{03DCDC29-C120-F447-AAB1-6A7F83A19F98}"/>
              </a:ext>
            </a:extLst>
          </p:cNvPr>
          <p:cNvCxnSpPr/>
          <p:nvPr/>
        </p:nvCxnSpPr>
        <p:spPr>
          <a:xfrm flipV="1">
            <a:off x="5439102" y="4014947"/>
            <a:ext cx="215462" cy="262759"/>
          </a:xfrm>
          <a:prstGeom prst="straightConnector1">
            <a:avLst/>
          </a:prstGeom>
          <a:ln w="1905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Rechte verbindingslijn met pijl 14">
            <a:extLst>
              <a:ext uri="{FF2B5EF4-FFF2-40B4-BE49-F238E27FC236}">
                <a16:creationId xmlns:a16="http://schemas.microsoft.com/office/drawing/2014/main" id="{862E1A18-BFF6-DD4C-9A53-6B6695990DA2}"/>
              </a:ext>
            </a:extLst>
          </p:cNvPr>
          <p:cNvCxnSpPr/>
          <p:nvPr/>
        </p:nvCxnSpPr>
        <p:spPr>
          <a:xfrm flipV="1">
            <a:off x="3147847" y="4014947"/>
            <a:ext cx="215462" cy="262759"/>
          </a:xfrm>
          <a:prstGeom prst="straightConnector1">
            <a:avLst/>
          </a:prstGeom>
          <a:ln w="1905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Rechte verbindingslijn met pijl 15">
            <a:extLst>
              <a:ext uri="{FF2B5EF4-FFF2-40B4-BE49-F238E27FC236}">
                <a16:creationId xmlns:a16="http://schemas.microsoft.com/office/drawing/2014/main" id="{D1F9B31D-83DC-154E-994A-3DF8178B2F40}"/>
              </a:ext>
            </a:extLst>
          </p:cNvPr>
          <p:cNvCxnSpPr/>
          <p:nvPr/>
        </p:nvCxnSpPr>
        <p:spPr>
          <a:xfrm flipV="1">
            <a:off x="7730357" y="4005749"/>
            <a:ext cx="215462" cy="262759"/>
          </a:xfrm>
          <a:prstGeom prst="straightConnector1">
            <a:avLst/>
          </a:prstGeom>
          <a:ln w="1905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Rechte verbindingslijn met pijl 16">
            <a:extLst>
              <a:ext uri="{FF2B5EF4-FFF2-40B4-BE49-F238E27FC236}">
                <a16:creationId xmlns:a16="http://schemas.microsoft.com/office/drawing/2014/main" id="{68C8C30F-7953-014D-8F6F-0C669332376B}"/>
              </a:ext>
            </a:extLst>
          </p:cNvPr>
          <p:cNvCxnSpPr>
            <a:cxnSpLocks/>
          </p:cNvCxnSpPr>
          <p:nvPr/>
        </p:nvCxnSpPr>
        <p:spPr>
          <a:xfrm>
            <a:off x="4275082" y="4014947"/>
            <a:ext cx="215462" cy="262759"/>
          </a:xfrm>
          <a:prstGeom prst="straightConnector1">
            <a:avLst/>
          </a:prstGeom>
          <a:ln w="1905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Rechte verbindingslijn met pijl 18">
            <a:extLst>
              <a:ext uri="{FF2B5EF4-FFF2-40B4-BE49-F238E27FC236}">
                <a16:creationId xmlns:a16="http://schemas.microsoft.com/office/drawing/2014/main" id="{7C08D677-829A-FB4D-BDD0-FEA33BEE08C1}"/>
              </a:ext>
            </a:extLst>
          </p:cNvPr>
          <p:cNvCxnSpPr>
            <a:cxnSpLocks/>
          </p:cNvCxnSpPr>
          <p:nvPr/>
        </p:nvCxnSpPr>
        <p:spPr>
          <a:xfrm>
            <a:off x="6600496" y="4014947"/>
            <a:ext cx="215462" cy="262759"/>
          </a:xfrm>
          <a:prstGeom prst="straightConnector1">
            <a:avLst/>
          </a:prstGeom>
          <a:ln w="1905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Rechte verbindingslijn met pijl 19">
            <a:extLst>
              <a:ext uri="{FF2B5EF4-FFF2-40B4-BE49-F238E27FC236}">
                <a16:creationId xmlns:a16="http://schemas.microsoft.com/office/drawing/2014/main" id="{EC13963A-FF02-304E-8A5A-0400B5AB70C4}"/>
              </a:ext>
            </a:extLst>
          </p:cNvPr>
          <p:cNvCxnSpPr>
            <a:cxnSpLocks/>
          </p:cNvCxnSpPr>
          <p:nvPr/>
        </p:nvCxnSpPr>
        <p:spPr>
          <a:xfrm>
            <a:off x="8891751" y="4014947"/>
            <a:ext cx="215462" cy="262759"/>
          </a:xfrm>
          <a:prstGeom prst="straightConnector1">
            <a:avLst/>
          </a:prstGeom>
          <a:ln w="1905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 name="Rechthoekige driehoek 21">
            <a:extLst>
              <a:ext uri="{FF2B5EF4-FFF2-40B4-BE49-F238E27FC236}">
                <a16:creationId xmlns:a16="http://schemas.microsoft.com/office/drawing/2014/main" id="{25C57554-8749-194B-B819-D8AEEF5156E4}"/>
              </a:ext>
            </a:extLst>
          </p:cNvPr>
          <p:cNvSpPr/>
          <p:nvPr/>
        </p:nvSpPr>
        <p:spPr>
          <a:xfrm>
            <a:off x="1876096" y="5591507"/>
            <a:ext cx="8439807" cy="504497"/>
          </a:xfrm>
          <a:prstGeom prst="rtTriangle">
            <a:avLst/>
          </a:prstGeom>
          <a:solidFill>
            <a:schemeClr val="bg2"/>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hthoekige driehoek 22">
            <a:extLst>
              <a:ext uri="{FF2B5EF4-FFF2-40B4-BE49-F238E27FC236}">
                <a16:creationId xmlns:a16="http://schemas.microsoft.com/office/drawing/2014/main" id="{6A59B48B-D4B9-894A-B020-D74A4FE19B56}"/>
              </a:ext>
            </a:extLst>
          </p:cNvPr>
          <p:cNvSpPr/>
          <p:nvPr/>
        </p:nvSpPr>
        <p:spPr>
          <a:xfrm flipH="1">
            <a:off x="1876095" y="2024392"/>
            <a:ext cx="8439807" cy="504497"/>
          </a:xfrm>
          <a:prstGeom prst="rtTriangle">
            <a:avLst/>
          </a:prstGeom>
          <a:solidFill>
            <a:schemeClr val="bg2"/>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kstvak 23">
            <a:extLst>
              <a:ext uri="{FF2B5EF4-FFF2-40B4-BE49-F238E27FC236}">
                <a16:creationId xmlns:a16="http://schemas.microsoft.com/office/drawing/2014/main" id="{1F8F3F9C-E041-7C4D-9C2D-62AB4BC2D7BE}"/>
              </a:ext>
            </a:extLst>
          </p:cNvPr>
          <p:cNvSpPr txBox="1"/>
          <p:nvPr/>
        </p:nvSpPr>
        <p:spPr>
          <a:xfrm>
            <a:off x="5181428" y="6123543"/>
            <a:ext cx="2133918" cy="369332"/>
          </a:xfrm>
          <a:prstGeom prst="rect">
            <a:avLst/>
          </a:prstGeom>
          <a:noFill/>
        </p:spPr>
        <p:txBody>
          <a:bodyPr wrap="none" rtlCol="0">
            <a:spAutoFit/>
          </a:bodyPr>
          <a:lstStyle/>
          <a:p>
            <a:r>
              <a:rPr lang="en-US" dirty="0">
                <a:solidFill>
                  <a:schemeClr val="tx1">
                    <a:lumMod val="65000"/>
                    <a:lumOff val="35000"/>
                  </a:schemeClr>
                </a:solidFill>
                <a:latin typeface="Raleway" panose="020B0503030101060003" pitchFamily="34" charset="77"/>
              </a:rPr>
              <a:t>Immediate Impact</a:t>
            </a:r>
          </a:p>
        </p:txBody>
      </p:sp>
      <p:sp>
        <p:nvSpPr>
          <p:cNvPr id="25" name="Tekstvak 24">
            <a:extLst>
              <a:ext uri="{FF2B5EF4-FFF2-40B4-BE49-F238E27FC236}">
                <a16:creationId xmlns:a16="http://schemas.microsoft.com/office/drawing/2014/main" id="{6F7BC263-1D6F-D943-A168-16C2C5BA4179}"/>
              </a:ext>
            </a:extLst>
          </p:cNvPr>
          <p:cNvSpPr txBox="1"/>
          <p:nvPr/>
        </p:nvSpPr>
        <p:spPr>
          <a:xfrm>
            <a:off x="5394523" y="1839726"/>
            <a:ext cx="1402948" cy="369332"/>
          </a:xfrm>
          <a:prstGeom prst="rect">
            <a:avLst/>
          </a:prstGeom>
          <a:noFill/>
        </p:spPr>
        <p:txBody>
          <a:bodyPr wrap="none" rtlCol="0">
            <a:spAutoFit/>
          </a:bodyPr>
          <a:lstStyle/>
          <a:p>
            <a:r>
              <a:rPr lang="en-US" dirty="0">
                <a:solidFill>
                  <a:schemeClr val="tx1">
                    <a:lumMod val="65000"/>
                    <a:lumOff val="35000"/>
                  </a:schemeClr>
                </a:solidFill>
                <a:latin typeface="Raleway" panose="020B0503030101060003" pitchFamily="34" charset="77"/>
              </a:rPr>
              <a:t>Complexity</a:t>
            </a:r>
          </a:p>
        </p:txBody>
      </p:sp>
      <p:sp>
        <p:nvSpPr>
          <p:cNvPr id="26" name="Tekstvak 25">
            <a:extLst>
              <a:ext uri="{FF2B5EF4-FFF2-40B4-BE49-F238E27FC236}">
                <a16:creationId xmlns:a16="http://schemas.microsoft.com/office/drawing/2014/main" id="{87CBC876-AAAB-8341-A06D-8B167B63EBA7}"/>
              </a:ext>
            </a:extLst>
          </p:cNvPr>
          <p:cNvSpPr txBox="1"/>
          <p:nvPr/>
        </p:nvSpPr>
        <p:spPr>
          <a:xfrm>
            <a:off x="461689" y="3414380"/>
            <a:ext cx="984565" cy="307777"/>
          </a:xfrm>
          <a:prstGeom prst="rect">
            <a:avLst/>
          </a:prstGeom>
          <a:noFill/>
        </p:spPr>
        <p:txBody>
          <a:bodyPr wrap="none" rtlCol="0">
            <a:spAutoFit/>
          </a:bodyPr>
          <a:lstStyle/>
          <a:p>
            <a:pPr algn="ctr"/>
            <a:r>
              <a:rPr lang="en-US" sz="1400" dirty="0">
                <a:solidFill>
                  <a:schemeClr val="tx1">
                    <a:lumMod val="65000"/>
                    <a:lumOff val="35000"/>
                  </a:schemeClr>
                </a:solidFill>
                <a:latin typeface="Raleway" panose="020B0503030101060003" pitchFamily="34" charset="77"/>
              </a:rPr>
              <a:t>Individual</a:t>
            </a:r>
          </a:p>
        </p:txBody>
      </p:sp>
      <p:sp>
        <p:nvSpPr>
          <p:cNvPr id="27" name="Tekstvak 26">
            <a:extLst>
              <a:ext uri="{FF2B5EF4-FFF2-40B4-BE49-F238E27FC236}">
                <a16:creationId xmlns:a16="http://schemas.microsoft.com/office/drawing/2014/main" id="{84DA8533-480D-9A44-A875-F66158C35266}"/>
              </a:ext>
            </a:extLst>
          </p:cNvPr>
          <p:cNvSpPr txBox="1"/>
          <p:nvPr/>
        </p:nvSpPr>
        <p:spPr>
          <a:xfrm>
            <a:off x="601951" y="4527330"/>
            <a:ext cx="700834" cy="307777"/>
          </a:xfrm>
          <a:prstGeom prst="rect">
            <a:avLst/>
          </a:prstGeom>
          <a:noFill/>
        </p:spPr>
        <p:txBody>
          <a:bodyPr wrap="none" rtlCol="0">
            <a:spAutoFit/>
          </a:bodyPr>
          <a:lstStyle/>
          <a:p>
            <a:pPr algn="ctr"/>
            <a:r>
              <a:rPr lang="en-US" sz="1400" dirty="0">
                <a:solidFill>
                  <a:schemeClr val="tx1">
                    <a:lumMod val="65000"/>
                    <a:lumOff val="35000"/>
                  </a:schemeClr>
                </a:solidFill>
                <a:latin typeface="Raleway" panose="020B0503030101060003" pitchFamily="34" charset="77"/>
              </a:rPr>
              <a:t>Group</a:t>
            </a:r>
          </a:p>
        </p:txBody>
      </p:sp>
      <p:sp>
        <p:nvSpPr>
          <p:cNvPr id="28" name="Tekstvak 27">
            <a:extLst>
              <a:ext uri="{FF2B5EF4-FFF2-40B4-BE49-F238E27FC236}">
                <a16:creationId xmlns:a16="http://schemas.microsoft.com/office/drawing/2014/main" id="{2D9F266A-9C9F-E747-8B21-4136288D49FA}"/>
              </a:ext>
            </a:extLst>
          </p:cNvPr>
          <p:cNvSpPr txBox="1"/>
          <p:nvPr/>
        </p:nvSpPr>
        <p:spPr>
          <a:xfrm>
            <a:off x="1980886" y="5144817"/>
            <a:ext cx="1356462" cy="307777"/>
          </a:xfrm>
          <a:prstGeom prst="rect">
            <a:avLst/>
          </a:prstGeom>
          <a:noFill/>
        </p:spPr>
        <p:txBody>
          <a:bodyPr wrap="none" rtlCol="0">
            <a:spAutoFit/>
          </a:bodyPr>
          <a:lstStyle/>
          <a:p>
            <a:r>
              <a:rPr lang="en-US" sz="1400">
                <a:solidFill>
                  <a:schemeClr val="tx1">
                    <a:lumMod val="65000"/>
                    <a:lumOff val="35000"/>
                  </a:schemeClr>
                </a:solidFill>
                <a:latin typeface="Raleway" panose="020B0503030101060003" pitchFamily="34" charset="77"/>
              </a:rPr>
              <a:t>Safety &amp; Trust</a:t>
            </a:r>
          </a:p>
        </p:txBody>
      </p:sp>
      <p:sp>
        <p:nvSpPr>
          <p:cNvPr id="29" name="Tekstvak 28">
            <a:extLst>
              <a:ext uri="{FF2B5EF4-FFF2-40B4-BE49-F238E27FC236}">
                <a16:creationId xmlns:a16="http://schemas.microsoft.com/office/drawing/2014/main" id="{1DCDA2F1-21DF-C044-9CA1-B19F45E5108F}"/>
              </a:ext>
            </a:extLst>
          </p:cNvPr>
          <p:cNvSpPr txBox="1"/>
          <p:nvPr/>
        </p:nvSpPr>
        <p:spPr>
          <a:xfrm>
            <a:off x="4178159" y="5144816"/>
            <a:ext cx="1555234" cy="307777"/>
          </a:xfrm>
          <a:prstGeom prst="rect">
            <a:avLst/>
          </a:prstGeom>
          <a:noFill/>
        </p:spPr>
        <p:txBody>
          <a:bodyPr wrap="none" rtlCol="0">
            <a:spAutoFit/>
          </a:bodyPr>
          <a:lstStyle/>
          <a:p>
            <a:r>
              <a:rPr lang="en-US" sz="1400">
                <a:solidFill>
                  <a:schemeClr val="tx1">
                    <a:lumMod val="65000"/>
                    <a:lumOff val="35000"/>
                  </a:schemeClr>
                </a:solidFill>
                <a:latin typeface="Raleway" panose="020B0503030101060003" pitchFamily="34" charset="77"/>
              </a:rPr>
              <a:t>Order &amp; Security</a:t>
            </a:r>
          </a:p>
        </p:txBody>
      </p:sp>
      <p:sp>
        <p:nvSpPr>
          <p:cNvPr id="30" name="Tekstvak 29">
            <a:extLst>
              <a:ext uri="{FF2B5EF4-FFF2-40B4-BE49-F238E27FC236}">
                <a16:creationId xmlns:a16="http://schemas.microsoft.com/office/drawing/2014/main" id="{6D45B74F-C321-BE45-ACF2-5278ECFAE8BB}"/>
              </a:ext>
            </a:extLst>
          </p:cNvPr>
          <p:cNvSpPr txBox="1"/>
          <p:nvPr/>
        </p:nvSpPr>
        <p:spPr>
          <a:xfrm>
            <a:off x="6346189" y="5142540"/>
            <a:ext cx="1790875" cy="307777"/>
          </a:xfrm>
          <a:prstGeom prst="rect">
            <a:avLst/>
          </a:prstGeom>
          <a:noFill/>
        </p:spPr>
        <p:txBody>
          <a:bodyPr wrap="none" rtlCol="0">
            <a:spAutoFit/>
          </a:bodyPr>
          <a:lstStyle/>
          <a:p>
            <a:r>
              <a:rPr lang="en-US" sz="1400">
                <a:solidFill>
                  <a:schemeClr val="tx1">
                    <a:lumMod val="65000"/>
                    <a:lumOff val="35000"/>
                  </a:schemeClr>
                </a:solidFill>
                <a:latin typeface="Raleway" panose="020B0503030101060003" pitchFamily="34" charset="77"/>
              </a:rPr>
              <a:t>Together &amp; Sharing</a:t>
            </a:r>
          </a:p>
        </p:txBody>
      </p:sp>
      <p:sp>
        <p:nvSpPr>
          <p:cNvPr id="31" name="Tekstvak 30">
            <a:extLst>
              <a:ext uri="{FF2B5EF4-FFF2-40B4-BE49-F238E27FC236}">
                <a16:creationId xmlns:a16="http://schemas.microsoft.com/office/drawing/2014/main" id="{4AD1F780-16CB-9B4E-AFC0-B2B09014B150}"/>
              </a:ext>
            </a:extLst>
          </p:cNvPr>
          <p:cNvSpPr txBox="1"/>
          <p:nvPr/>
        </p:nvSpPr>
        <p:spPr>
          <a:xfrm>
            <a:off x="8765478" y="5148498"/>
            <a:ext cx="1550424" cy="307777"/>
          </a:xfrm>
          <a:prstGeom prst="rect">
            <a:avLst/>
          </a:prstGeom>
          <a:noFill/>
        </p:spPr>
        <p:txBody>
          <a:bodyPr wrap="none" rtlCol="0">
            <a:spAutoFit/>
          </a:bodyPr>
          <a:lstStyle/>
          <a:p>
            <a:r>
              <a:rPr lang="en-US" sz="1400">
                <a:solidFill>
                  <a:schemeClr val="tx1">
                    <a:lumMod val="65000"/>
                    <a:lumOff val="35000"/>
                  </a:schemeClr>
                </a:solidFill>
                <a:latin typeface="Raleway" panose="020B0503030101060003" pitchFamily="34" charset="77"/>
              </a:rPr>
              <a:t>Global &amp; Holistic</a:t>
            </a:r>
          </a:p>
        </p:txBody>
      </p:sp>
      <p:sp>
        <p:nvSpPr>
          <p:cNvPr id="32" name="Tekstvak 31">
            <a:extLst>
              <a:ext uri="{FF2B5EF4-FFF2-40B4-BE49-F238E27FC236}">
                <a16:creationId xmlns:a16="http://schemas.microsoft.com/office/drawing/2014/main" id="{B18A192F-A32E-0C45-88F1-38088EE45338}"/>
              </a:ext>
            </a:extLst>
          </p:cNvPr>
          <p:cNvSpPr txBox="1"/>
          <p:nvPr/>
        </p:nvSpPr>
        <p:spPr>
          <a:xfrm>
            <a:off x="2985539" y="2861099"/>
            <a:ext cx="1659429" cy="307777"/>
          </a:xfrm>
          <a:prstGeom prst="rect">
            <a:avLst/>
          </a:prstGeom>
          <a:noFill/>
        </p:spPr>
        <p:txBody>
          <a:bodyPr wrap="none" rtlCol="0">
            <a:spAutoFit/>
          </a:bodyPr>
          <a:lstStyle/>
          <a:p>
            <a:r>
              <a:rPr lang="en-US" sz="1400">
                <a:solidFill>
                  <a:schemeClr val="tx1">
                    <a:lumMod val="65000"/>
                    <a:lumOff val="35000"/>
                  </a:schemeClr>
                </a:solidFill>
                <a:latin typeface="Raleway" panose="020B0503030101060003" pitchFamily="34" charset="77"/>
              </a:rPr>
              <a:t>Speed &amp; Strength</a:t>
            </a:r>
          </a:p>
        </p:txBody>
      </p:sp>
      <p:sp>
        <p:nvSpPr>
          <p:cNvPr id="33" name="Tekstvak 32">
            <a:extLst>
              <a:ext uri="{FF2B5EF4-FFF2-40B4-BE49-F238E27FC236}">
                <a16:creationId xmlns:a16="http://schemas.microsoft.com/office/drawing/2014/main" id="{2EFEA98A-45D8-0E4E-8222-7E3076FED7A9}"/>
              </a:ext>
            </a:extLst>
          </p:cNvPr>
          <p:cNvSpPr txBox="1"/>
          <p:nvPr/>
        </p:nvSpPr>
        <p:spPr>
          <a:xfrm>
            <a:off x="5220597" y="2867654"/>
            <a:ext cx="1750800" cy="307777"/>
          </a:xfrm>
          <a:prstGeom prst="rect">
            <a:avLst/>
          </a:prstGeom>
          <a:noFill/>
        </p:spPr>
        <p:txBody>
          <a:bodyPr wrap="none" rtlCol="0">
            <a:spAutoFit/>
          </a:bodyPr>
          <a:lstStyle/>
          <a:p>
            <a:r>
              <a:rPr lang="en-US" sz="1400">
                <a:solidFill>
                  <a:schemeClr val="tx1">
                    <a:lumMod val="65000"/>
                    <a:lumOff val="35000"/>
                  </a:schemeClr>
                </a:solidFill>
                <a:latin typeface="Raleway" panose="020B0503030101060003" pitchFamily="34" charset="77"/>
              </a:rPr>
              <a:t>Competition &amp; Win</a:t>
            </a:r>
          </a:p>
        </p:txBody>
      </p:sp>
      <p:sp>
        <p:nvSpPr>
          <p:cNvPr id="34" name="Tekstvak 33">
            <a:extLst>
              <a:ext uri="{FF2B5EF4-FFF2-40B4-BE49-F238E27FC236}">
                <a16:creationId xmlns:a16="http://schemas.microsoft.com/office/drawing/2014/main" id="{17BC60FA-2542-684A-97CD-0EBAE442F6C4}"/>
              </a:ext>
            </a:extLst>
          </p:cNvPr>
          <p:cNvSpPr txBox="1"/>
          <p:nvPr/>
        </p:nvSpPr>
        <p:spPr>
          <a:xfrm>
            <a:off x="7390116" y="2858456"/>
            <a:ext cx="2015295" cy="307777"/>
          </a:xfrm>
          <a:prstGeom prst="rect">
            <a:avLst/>
          </a:prstGeom>
          <a:noFill/>
        </p:spPr>
        <p:txBody>
          <a:bodyPr wrap="none" rtlCol="0">
            <a:spAutoFit/>
          </a:bodyPr>
          <a:lstStyle/>
          <a:p>
            <a:r>
              <a:rPr lang="en-US" sz="1400">
                <a:solidFill>
                  <a:schemeClr val="tx1">
                    <a:lumMod val="65000"/>
                    <a:lumOff val="35000"/>
                  </a:schemeClr>
                </a:solidFill>
                <a:latin typeface="Raleway" panose="020B0503030101060003" pitchFamily="34" charset="77"/>
              </a:rPr>
              <a:t>Understanding &amp; Free</a:t>
            </a:r>
          </a:p>
        </p:txBody>
      </p:sp>
      <p:sp>
        <p:nvSpPr>
          <p:cNvPr id="35" name="Tekstvak 34">
            <a:extLst>
              <a:ext uri="{FF2B5EF4-FFF2-40B4-BE49-F238E27FC236}">
                <a16:creationId xmlns:a16="http://schemas.microsoft.com/office/drawing/2014/main" id="{2F70F37E-4440-B34E-AFAD-D752F31637E5}"/>
              </a:ext>
            </a:extLst>
          </p:cNvPr>
          <p:cNvSpPr txBox="1"/>
          <p:nvPr/>
        </p:nvSpPr>
        <p:spPr>
          <a:xfrm>
            <a:off x="10615102" y="4449651"/>
            <a:ext cx="1192955" cy="523220"/>
          </a:xfrm>
          <a:prstGeom prst="rect">
            <a:avLst/>
          </a:prstGeom>
          <a:noFill/>
        </p:spPr>
        <p:txBody>
          <a:bodyPr wrap="none" rtlCol="0">
            <a:spAutoFit/>
          </a:bodyPr>
          <a:lstStyle/>
          <a:p>
            <a:pPr algn="ctr"/>
            <a:r>
              <a:rPr lang="en-US" sz="1400">
                <a:solidFill>
                  <a:schemeClr val="tx1">
                    <a:lumMod val="65000"/>
                    <a:lumOff val="35000"/>
                  </a:schemeClr>
                </a:solidFill>
                <a:latin typeface="Raleway" panose="020B0503030101060003" pitchFamily="34" charset="77"/>
              </a:rPr>
              <a:t>Adjusting </a:t>
            </a:r>
            <a:br>
              <a:rPr lang="en-US" sz="1400">
                <a:solidFill>
                  <a:schemeClr val="tx1">
                    <a:lumMod val="65000"/>
                    <a:lumOff val="35000"/>
                  </a:schemeClr>
                </a:solidFill>
                <a:latin typeface="Raleway" panose="020B0503030101060003" pitchFamily="34" charset="77"/>
              </a:rPr>
            </a:br>
            <a:r>
              <a:rPr lang="en-US" sz="1400">
                <a:solidFill>
                  <a:schemeClr val="tx1">
                    <a:lumMod val="65000"/>
                    <a:lumOff val="35000"/>
                  </a:schemeClr>
                </a:solidFill>
                <a:latin typeface="Raleway" panose="020B0503030101060003" pitchFamily="34" charset="77"/>
              </a:rPr>
              <a:t>to the world</a:t>
            </a:r>
          </a:p>
        </p:txBody>
      </p:sp>
      <p:sp>
        <p:nvSpPr>
          <p:cNvPr id="36" name="Tekstvak 35">
            <a:extLst>
              <a:ext uri="{FF2B5EF4-FFF2-40B4-BE49-F238E27FC236}">
                <a16:creationId xmlns:a16="http://schemas.microsoft.com/office/drawing/2014/main" id="{37EF2422-70F4-234A-A9A5-BAC039139992}"/>
              </a:ext>
            </a:extLst>
          </p:cNvPr>
          <p:cNvSpPr txBox="1"/>
          <p:nvPr/>
        </p:nvSpPr>
        <p:spPr>
          <a:xfrm>
            <a:off x="10722501" y="3429000"/>
            <a:ext cx="978152" cy="523220"/>
          </a:xfrm>
          <a:prstGeom prst="rect">
            <a:avLst/>
          </a:prstGeom>
          <a:noFill/>
        </p:spPr>
        <p:txBody>
          <a:bodyPr wrap="none" rtlCol="0">
            <a:spAutoFit/>
          </a:bodyPr>
          <a:lstStyle/>
          <a:p>
            <a:pPr algn="ctr"/>
            <a:r>
              <a:rPr lang="en-US" sz="1400">
                <a:solidFill>
                  <a:schemeClr val="tx1">
                    <a:lumMod val="65000"/>
                    <a:lumOff val="35000"/>
                  </a:schemeClr>
                </a:solidFill>
                <a:latin typeface="Raleway" panose="020B0503030101060003" pitchFamily="34" charset="77"/>
              </a:rPr>
              <a:t>Changing</a:t>
            </a:r>
            <a:br>
              <a:rPr lang="en-US" sz="1400">
                <a:solidFill>
                  <a:schemeClr val="tx1">
                    <a:lumMod val="65000"/>
                    <a:lumOff val="35000"/>
                  </a:schemeClr>
                </a:solidFill>
                <a:latin typeface="Raleway" panose="020B0503030101060003" pitchFamily="34" charset="77"/>
              </a:rPr>
            </a:br>
            <a:r>
              <a:rPr lang="en-US" sz="1400">
                <a:solidFill>
                  <a:schemeClr val="tx1">
                    <a:lumMod val="65000"/>
                    <a:lumOff val="35000"/>
                  </a:schemeClr>
                </a:solidFill>
                <a:latin typeface="Raleway" panose="020B0503030101060003" pitchFamily="34" charset="77"/>
              </a:rPr>
              <a:t>the world</a:t>
            </a:r>
          </a:p>
        </p:txBody>
      </p:sp>
    </p:spTree>
    <p:extLst>
      <p:ext uri="{BB962C8B-B14F-4D97-AF65-F5344CB8AC3E}">
        <p14:creationId xmlns:p14="http://schemas.microsoft.com/office/powerpoint/2010/main" val="1591491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dissolve">
                                      <p:cBhvr>
                                        <p:cTn id="13" dur="500"/>
                                        <p:tgtEl>
                                          <p:spTgt spid="32"/>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dissolve">
                                      <p:cBhvr>
                                        <p:cTn id="18" dur="500"/>
                                        <p:tgtEl>
                                          <p:spTgt spid="17"/>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dissolve">
                                      <p:cBhvr>
                                        <p:cTn id="21" dur="500"/>
                                        <p:tgtEl>
                                          <p:spTgt spid="6"/>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dissolve">
                                      <p:cBhvr>
                                        <p:cTn id="24" dur="500"/>
                                        <p:tgtEl>
                                          <p:spTgt spid="29"/>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dissolve">
                                      <p:cBhvr>
                                        <p:cTn id="29" dur="500"/>
                                        <p:tgtEl>
                                          <p:spTgt spid="14"/>
                                        </p:tgtEl>
                                      </p:cBhvr>
                                    </p:animEffect>
                                  </p:childTnLst>
                                </p:cTn>
                              </p:par>
                              <p:par>
                                <p:cTn id="30" presetID="9" presetClass="entr" presetSubtype="0"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dissolve">
                                      <p:cBhvr>
                                        <p:cTn id="32" dur="500"/>
                                        <p:tgtEl>
                                          <p:spTgt spid="7"/>
                                        </p:tgtEl>
                                      </p:cBhvr>
                                    </p:animEffect>
                                  </p:childTnLst>
                                </p:cTn>
                              </p:par>
                              <p:par>
                                <p:cTn id="33" presetID="9" presetClass="entr" presetSubtype="0" fill="hold" grpId="0" nodeType="with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dissolve">
                                      <p:cBhvr>
                                        <p:cTn id="35" dur="500"/>
                                        <p:tgtEl>
                                          <p:spTgt spid="33"/>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nodeType="click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dissolve">
                                      <p:cBhvr>
                                        <p:cTn id="40" dur="500"/>
                                        <p:tgtEl>
                                          <p:spTgt spid="19"/>
                                        </p:tgtEl>
                                      </p:cBhvr>
                                    </p:animEffect>
                                  </p:childTnLst>
                                </p:cTn>
                              </p:par>
                              <p:par>
                                <p:cTn id="41" presetID="9" presetClass="entr" presetSubtype="0"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dissolve">
                                      <p:cBhvr>
                                        <p:cTn id="43" dur="500"/>
                                        <p:tgtEl>
                                          <p:spTgt spid="8"/>
                                        </p:tgtEl>
                                      </p:cBhvr>
                                    </p:animEffect>
                                  </p:childTnLst>
                                </p:cTn>
                              </p:par>
                              <p:par>
                                <p:cTn id="44" presetID="9" presetClass="entr" presetSubtype="0" fill="hold" grpId="0" nodeType="with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dissolve">
                                      <p:cBhvr>
                                        <p:cTn id="46" dur="500"/>
                                        <p:tgtEl>
                                          <p:spTgt spid="30"/>
                                        </p:tgtEl>
                                      </p:cBhvr>
                                    </p:animEffect>
                                  </p:childTnLst>
                                </p:cTn>
                              </p:par>
                            </p:childTnLst>
                          </p:cTn>
                        </p:par>
                      </p:childTnLst>
                    </p:cTn>
                  </p:par>
                  <p:par>
                    <p:cTn id="47" fill="hold">
                      <p:stCondLst>
                        <p:cond delay="indefinite"/>
                      </p:stCondLst>
                      <p:childTnLst>
                        <p:par>
                          <p:cTn id="48" fill="hold">
                            <p:stCondLst>
                              <p:cond delay="0"/>
                            </p:stCondLst>
                            <p:childTnLst>
                              <p:par>
                                <p:cTn id="49" presetID="9" presetClass="entr" presetSubtype="0" fill="hold" nodeType="click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dissolve">
                                      <p:cBhvr>
                                        <p:cTn id="51" dur="500"/>
                                        <p:tgtEl>
                                          <p:spTgt spid="16"/>
                                        </p:tgtEl>
                                      </p:cBhvr>
                                    </p:animEffect>
                                  </p:childTnLst>
                                </p:cTn>
                              </p:par>
                              <p:par>
                                <p:cTn id="52" presetID="9" presetClass="entr" presetSubtype="0" fill="hold" grpId="0" nodeType="with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dissolve">
                                      <p:cBhvr>
                                        <p:cTn id="54" dur="500"/>
                                        <p:tgtEl>
                                          <p:spTgt spid="9"/>
                                        </p:tgtEl>
                                      </p:cBhvr>
                                    </p:animEffect>
                                  </p:childTnLst>
                                </p:cTn>
                              </p:par>
                              <p:par>
                                <p:cTn id="55" presetID="9" presetClass="entr" presetSubtype="0" fill="hold" grpId="0" nodeType="with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dissolve">
                                      <p:cBhvr>
                                        <p:cTn id="57" dur="500"/>
                                        <p:tgtEl>
                                          <p:spTgt spid="34"/>
                                        </p:tgtEl>
                                      </p:cBhvr>
                                    </p:animEffect>
                                  </p:childTnLst>
                                </p:cTn>
                              </p:par>
                            </p:childTnLst>
                          </p:cTn>
                        </p:par>
                      </p:childTnLst>
                    </p:cTn>
                  </p:par>
                  <p:par>
                    <p:cTn id="58" fill="hold">
                      <p:stCondLst>
                        <p:cond delay="indefinite"/>
                      </p:stCondLst>
                      <p:childTnLst>
                        <p:par>
                          <p:cTn id="59" fill="hold">
                            <p:stCondLst>
                              <p:cond delay="0"/>
                            </p:stCondLst>
                            <p:childTnLst>
                              <p:par>
                                <p:cTn id="60" presetID="9" presetClass="entr" presetSubtype="0" fill="hold"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dissolve">
                                      <p:cBhvr>
                                        <p:cTn id="62" dur="500"/>
                                        <p:tgtEl>
                                          <p:spTgt spid="20"/>
                                        </p:tgtEl>
                                      </p:cBhvr>
                                    </p:animEffect>
                                  </p:childTnLst>
                                </p:cTn>
                              </p:par>
                              <p:par>
                                <p:cTn id="63" presetID="9" presetClass="entr" presetSubtype="0" fill="hold" grpId="0" nodeType="withEffect">
                                  <p:stCondLst>
                                    <p:cond delay="0"/>
                                  </p:stCondLst>
                                  <p:childTnLst>
                                    <p:set>
                                      <p:cBhvr>
                                        <p:cTn id="64" dur="1" fill="hold">
                                          <p:stCondLst>
                                            <p:cond delay="0"/>
                                          </p:stCondLst>
                                        </p:cTn>
                                        <p:tgtEl>
                                          <p:spTgt spid="10"/>
                                        </p:tgtEl>
                                        <p:attrNameLst>
                                          <p:attrName>style.visibility</p:attrName>
                                        </p:attrNameLst>
                                      </p:cBhvr>
                                      <p:to>
                                        <p:strVal val="visible"/>
                                      </p:to>
                                    </p:set>
                                    <p:animEffect transition="in" filter="dissolve">
                                      <p:cBhvr>
                                        <p:cTn id="65" dur="500"/>
                                        <p:tgtEl>
                                          <p:spTgt spid="10"/>
                                        </p:tgtEl>
                                      </p:cBhvr>
                                    </p:animEffect>
                                  </p:childTnLst>
                                </p:cTn>
                              </p:par>
                              <p:par>
                                <p:cTn id="66" presetID="9" presetClass="entr" presetSubtype="0" fill="hold" grpId="0" nodeType="withEffect">
                                  <p:stCondLst>
                                    <p:cond delay="0"/>
                                  </p:stCondLst>
                                  <p:childTnLst>
                                    <p:set>
                                      <p:cBhvr>
                                        <p:cTn id="67" dur="1" fill="hold">
                                          <p:stCondLst>
                                            <p:cond delay="0"/>
                                          </p:stCondLst>
                                        </p:cTn>
                                        <p:tgtEl>
                                          <p:spTgt spid="31"/>
                                        </p:tgtEl>
                                        <p:attrNameLst>
                                          <p:attrName>style.visibility</p:attrName>
                                        </p:attrNameLst>
                                      </p:cBhvr>
                                      <p:to>
                                        <p:strVal val="visible"/>
                                      </p:to>
                                    </p:set>
                                    <p:animEffect transition="in" filter="dissolve">
                                      <p:cBhvr>
                                        <p:cTn id="68" dur="500"/>
                                        <p:tgtEl>
                                          <p:spTgt spid="31"/>
                                        </p:tgtEl>
                                      </p:cBhvr>
                                    </p:animEffect>
                                  </p:childTnLst>
                                </p:cTn>
                              </p:par>
                            </p:childTnLst>
                          </p:cTn>
                        </p:par>
                      </p:childTnLst>
                    </p:cTn>
                  </p:par>
                  <p:par>
                    <p:cTn id="69" fill="hold">
                      <p:stCondLst>
                        <p:cond delay="indefinite"/>
                      </p:stCondLst>
                      <p:childTnLst>
                        <p:par>
                          <p:cTn id="70" fill="hold">
                            <p:stCondLst>
                              <p:cond delay="0"/>
                            </p:stCondLst>
                            <p:childTnLst>
                              <p:par>
                                <p:cTn id="71" presetID="9" presetClass="entr" presetSubtype="0" fill="hold" grpId="0" nodeType="clickEffect">
                                  <p:stCondLst>
                                    <p:cond delay="0"/>
                                  </p:stCondLst>
                                  <p:childTnLst>
                                    <p:set>
                                      <p:cBhvr>
                                        <p:cTn id="72" dur="1" fill="hold">
                                          <p:stCondLst>
                                            <p:cond delay="0"/>
                                          </p:stCondLst>
                                        </p:cTn>
                                        <p:tgtEl>
                                          <p:spTgt spid="26"/>
                                        </p:tgtEl>
                                        <p:attrNameLst>
                                          <p:attrName>style.visibility</p:attrName>
                                        </p:attrNameLst>
                                      </p:cBhvr>
                                      <p:to>
                                        <p:strVal val="visible"/>
                                      </p:to>
                                    </p:set>
                                    <p:animEffect transition="in" filter="dissolve">
                                      <p:cBhvr>
                                        <p:cTn id="73" dur="500"/>
                                        <p:tgtEl>
                                          <p:spTgt spid="26"/>
                                        </p:tgtEl>
                                      </p:cBhvr>
                                    </p:animEffect>
                                  </p:childTnLst>
                                </p:cTn>
                              </p:par>
                              <p:par>
                                <p:cTn id="74" presetID="9" presetClass="entr" presetSubtype="0" fill="hold" grpId="0" nodeType="withEffect">
                                  <p:stCondLst>
                                    <p:cond delay="0"/>
                                  </p:stCondLst>
                                  <p:childTnLst>
                                    <p:set>
                                      <p:cBhvr>
                                        <p:cTn id="75" dur="1" fill="hold">
                                          <p:stCondLst>
                                            <p:cond delay="0"/>
                                          </p:stCondLst>
                                        </p:cTn>
                                        <p:tgtEl>
                                          <p:spTgt spid="36"/>
                                        </p:tgtEl>
                                        <p:attrNameLst>
                                          <p:attrName>style.visibility</p:attrName>
                                        </p:attrNameLst>
                                      </p:cBhvr>
                                      <p:to>
                                        <p:strVal val="visible"/>
                                      </p:to>
                                    </p:set>
                                    <p:animEffect transition="in" filter="dissolve">
                                      <p:cBhvr>
                                        <p:cTn id="76" dur="500"/>
                                        <p:tgtEl>
                                          <p:spTgt spid="36"/>
                                        </p:tgtEl>
                                      </p:cBhvr>
                                    </p:animEffect>
                                  </p:childTnLst>
                                </p:cTn>
                              </p:par>
                            </p:childTnLst>
                          </p:cTn>
                        </p:par>
                      </p:childTnLst>
                    </p:cTn>
                  </p:par>
                  <p:par>
                    <p:cTn id="77" fill="hold">
                      <p:stCondLst>
                        <p:cond delay="indefinite"/>
                      </p:stCondLst>
                      <p:childTnLst>
                        <p:par>
                          <p:cTn id="78" fill="hold">
                            <p:stCondLst>
                              <p:cond delay="0"/>
                            </p:stCondLst>
                            <p:childTnLst>
                              <p:par>
                                <p:cTn id="79" presetID="9" presetClass="entr" presetSubtype="0" fill="hold" grpId="0" nodeType="clickEffect">
                                  <p:stCondLst>
                                    <p:cond delay="0"/>
                                  </p:stCondLst>
                                  <p:childTnLst>
                                    <p:set>
                                      <p:cBhvr>
                                        <p:cTn id="80" dur="1" fill="hold">
                                          <p:stCondLst>
                                            <p:cond delay="0"/>
                                          </p:stCondLst>
                                        </p:cTn>
                                        <p:tgtEl>
                                          <p:spTgt spid="27"/>
                                        </p:tgtEl>
                                        <p:attrNameLst>
                                          <p:attrName>style.visibility</p:attrName>
                                        </p:attrNameLst>
                                      </p:cBhvr>
                                      <p:to>
                                        <p:strVal val="visible"/>
                                      </p:to>
                                    </p:set>
                                    <p:animEffect transition="in" filter="dissolve">
                                      <p:cBhvr>
                                        <p:cTn id="81" dur="500"/>
                                        <p:tgtEl>
                                          <p:spTgt spid="27"/>
                                        </p:tgtEl>
                                      </p:cBhvr>
                                    </p:animEffect>
                                  </p:childTnLst>
                                </p:cTn>
                              </p:par>
                              <p:par>
                                <p:cTn id="82" presetID="9" presetClass="entr" presetSubtype="0" fill="hold" grpId="0" nodeType="withEffect">
                                  <p:stCondLst>
                                    <p:cond delay="0"/>
                                  </p:stCondLst>
                                  <p:childTnLst>
                                    <p:set>
                                      <p:cBhvr>
                                        <p:cTn id="83" dur="1" fill="hold">
                                          <p:stCondLst>
                                            <p:cond delay="0"/>
                                          </p:stCondLst>
                                        </p:cTn>
                                        <p:tgtEl>
                                          <p:spTgt spid="35"/>
                                        </p:tgtEl>
                                        <p:attrNameLst>
                                          <p:attrName>style.visibility</p:attrName>
                                        </p:attrNameLst>
                                      </p:cBhvr>
                                      <p:to>
                                        <p:strVal val="visible"/>
                                      </p:to>
                                    </p:set>
                                    <p:animEffect transition="in" filter="dissolve">
                                      <p:cBhvr>
                                        <p:cTn id="84" dur="500"/>
                                        <p:tgtEl>
                                          <p:spTgt spid="35"/>
                                        </p:tgtEl>
                                      </p:cBhvr>
                                    </p:animEffect>
                                  </p:childTnLst>
                                </p:cTn>
                              </p:par>
                            </p:childTnLst>
                          </p:cTn>
                        </p:par>
                      </p:childTnLst>
                    </p:cTn>
                  </p:par>
                  <p:par>
                    <p:cTn id="85" fill="hold">
                      <p:stCondLst>
                        <p:cond delay="indefinite"/>
                      </p:stCondLst>
                      <p:childTnLst>
                        <p:par>
                          <p:cTn id="86" fill="hold">
                            <p:stCondLst>
                              <p:cond delay="0"/>
                            </p:stCondLst>
                            <p:childTnLst>
                              <p:par>
                                <p:cTn id="87" presetID="9" presetClass="entr" presetSubtype="0" fill="hold" grpId="0" nodeType="clickEffect">
                                  <p:stCondLst>
                                    <p:cond delay="0"/>
                                  </p:stCondLst>
                                  <p:childTnLst>
                                    <p:set>
                                      <p:cBhvr>
                                        <p:cTn id="88" dur="1" fill="hold">
                                          <p:stCondLst>
                                            <p:cond delay="0"/>
                                          </p:stCondLst>
                                        </p:cTn>
                                        <p:tgtEl>
                                          <p:spTgt spid="25"/>
                                        </p:tgtEl>
                                        <p:attrNameLst>
                                          <p:attrName>style.visibility</p:attrName>
                                        </p:attrNameLst>
                                      </p:cBhvr>
                                      <p:to>
                                        <p:strVal val="visible"/>
                                      </p:to>
                                    </p:set>
                                    <p:animEffect transition="in" filter="dissolve">
                                      <p:cBhvr>
                                        <p:cTn id="89" dur="500"/>
                                        <p:tgtEl>
                                          <p:spTgt spid="25"/>
                                        </p:tgtEl>
                                      </p:cBhvr>
                                    </p:animEffect>
                                  </p:childTnLst>
                                </p:cTn>
                              </p:par>
                              <p:par>
                                <p:cTn id="90" presetID="9" presetClass="entr" presetSubtype="0" fill="hold" grpId="0" nodeType="withEffect">
                                  <p:stCondLst>
                                    <p:cond delay="0"/>
                                  </p:stCondLst>
                                  <p:childTnLst>
                                    <p:set>
                                      <p:cBhvr>
                                        <p:cTn id="91" dur="1" fill="hold">
                                          <p:stCondLst>
                                            <p:cond delay="0"/>
                                          </p:stCondLst>
                                        </p:cTn>
                                        <p:tgtEl>
                                          <p:spTgt spid="23"/>
                                        </p:tgtEl>
                                        <p:attrNameLst>
                                          <p:attrName>style.visibility</p:attrName>
                                        </p:attrNameLst>
                                      </p:cBhvr>
                                      <p:to>
                                        <p:strVal val="visible"/>
                                      </p:to>
                                    </p:set>
                                    <p:animEffect transition="in" filter="dissolve">
                                      <p:cBhvr>
                                        <p:cTn id="92" dur="500"/>
                                        <p:tgtEl>
                                          <p:spTgt spid="23"/>
                                        </p:tgtEl>
                                      </p:cBhvr>
                                    </p:animEffect>
                                  </p:childTnLst>
                                </p:cTn>
                              </p:par>
                            </p:childTnLst>
                          </p:cTn>
                        </p:par>
                      </p:childTnLst>
                    </p:cTn>
                  </p:par>
                  <p:par>
                    <p:cTn id="93" fill="hold">
                      <p:stCondLst>
                        <p:cond delay="indefinite"/>
                      </p:stCondLst>
                      <p:childTnLst>
                        <p:par>
                          <p:cTn id="94" fill="hold">
                            <p:stCondLst>
                              <p:cond delay="0"/>
                            </p:stCondLst>
                            <p:childTnLst>
                              <p:par>
                                <p:cTn id="95" presetID="9" presetClass="entr" presetSubtype="0" fill="hold" grpId="0" nodeType="clickEffect">
                                  <p:stCondLst>
                                    <p:cond delay="0"/>
                                  </p:stCondLst>
                                  <p:childTnLst>
                                    <p:set>
                                      <p:cBhvr>
                                        <p:cTn id="96" dur="1" fill="hold">
                                          <p:stCondLst>
                                            <p:cond delay="0"/>
                                          </p:stCondLst>
                                        </p:cTn>
                                        <p:tgtEl>
                                          <p:spTgt spid="24"/>
                                        </p:tgtEl>
                                        <p:attrNameLst>
                                          <p:attrName>style.visibility</p:attrName>
                                        </p:attrNameLst>
                                      </p:cBhvr>
                                      <p:to>
                                        <p:strVal val="visible"/>
                                      </p:to>
                                    </p:set>
                                    <p:animEffect transition="in" filter="dissolve">
                                      <p:cBhvr>
                                        <p:cTn id="97" dur="500"/>
                                        <p:tgtEl>
                                          <p:spTgt spid="24"/>
                                        </p:tgtEl>
                                      </p:cBhvr>
                                    </p:animEffect>
                                  </p:childTnLst>
                                </p:cTn>
                              </p:par>
                              <p:par>
                                <p:cTn id="98" presetID="9" presetClass="entr" presetSubtype="0" fill="hold" grpId="0" nodeType="withEffect">
                                  <p:stCondLst>
                                    <p:cond delay="0"/>
                                  </p:stCondLst>
                                  <p:childTnLst>
                                    <p:set>
                                      <p:cBhvr>
                                        <p:cTn id="99" dur="1" fill="hold">
                                          <p:stCondLst>
                                            <p:cond delay="0"/>
                                          </p:stCondLst>
                                        </p:cTn>
                                        <p:tgtEl>
                                          <p:spTgt spid="22"/>
                                        </p:tgtEl>
                                        <p:attrNameLst>
                                          <p:attrName>style.visibility</p:attrName>
                                        </p:attrNameLst>
                                      </p:cBhvr>
                                      <p:to>
                                        <p:strVal val="visible"/>
                                      </p:to>
                                    </p:set>
                                    <p:animEffect transition="in" filter="dissolve">
                                      <p:cBhvr>
                                        <p:cTn id="10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22" grpId="0" animBg="1"/>
      <p:bldP spid="23" grpId="0" animBg="1"/>
      <p:bldP spid="24" grpId="0"/>
      <p:bldP spid="25" grpId="0"/>
      <p:bldP spid="26" grpId="0"/>
      <p:bldP spid="27" grpId="0"/>
      <p:bldP spid="29" grpId="0"/>
      <p:bldP spid="30" grpId="0"/>
      <p:bldP spid="31" grpId="0"/>
      <p:bldP spid="32" grpId="0"/>
      <p:bldP spid="33" grpId="0"/>
      <p:bldP spid="34" grpId="0"/>
      <p:bldP spid="35" grpId="0"/>
      <p:bldP spid="3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69" name="Afbeelding 3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672263" y="1125539"/>
            <a:ext cx="1420812" cy="1609725"/>
          </a:xfrm>
          <a:prstGeom prst="rect">
            <a:avLst/>
          </a:prstGeom>
          <a:noFill/>
          <a:ln w="9525">
            <a:noFill/>
            <a:miter lim="800000"/>
            <a:headEnd/>
            <a:tailEnd/>
          </a:ln>
        </p:spPr>
      </p:pic>
      <p:pic>
        <p:nvPicPr>
          <p:cNvPr id="58370" name="Afbeelding 22"/>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4008439" y="1341439"/>
            <a:ext cx="1863725" cy="1550987"/>
          </a:xfrm>
          <a:prstGeom prst="rect">
            <a:avLst/>
          </a:prstGeom>
          <a:noFill/>
          <a:ln w="9525">
            <a:noFill/>
            <a:miter lim="800000"/>
            <a:headEnd/>
            <a:tailEnd/>
          </a:ln>
        </p:spPr>
      </p:pic>
      <p:pic>
        <p:nvPicPr>
          <p:cNvPr id="58371" name="Afbeelding 5"/>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56138" y="4076701"/>
            <a:ext cx="1541462" cy="1673225"/>
          </a:xfrm>
          <a:prstGeom prst="rect">
            <a:avLst/>
          </a:prstGeom>
          <a:noFill/>
          <a:ln w="9525">
            <a:noFill/>
            <a:miter lim="800000"/>
            <a:headEnd/>
            <a:tailEnd/>
          </a:ln>
        </p:spPr>
      </p:pic>
      <p:pic>
        <p:nvPicPr>
          <p:cNvPr id="58372" name="Afbeelding 4"/>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79875" y="2781301"/>
            <a:ext cx="1912938" cy="3508375"/>
          </a:xfrm>
          <a:prstGeom prst="rect">
            <a:avLst/>
          </a:prstGeom>
          <a:noFill/>
          <a:ln w="9525">
            <a:noFill/>
            <a:miter lim="800000"/>
            <a:headEnd/>
            <a:tailEnd/>
          </a:ln>
        </p:spPr>
      </p:pic>
      <p:pic>
        <p:nvPicPr>
          <p:cNvPr id="58373" name="Afbeelding 3"/>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6456363" y="2205039"/>
            <a:ext cx="1287462" cy="1558925"/>
          </a:xfrm>
          <a:prstGeom prst="rect">
            <a:avLst/>
          </a:prstGeom>
          <a:noFill/>
          <a:ln w="9525">
            <a:noFill/>
            <a:miter lim="800000"/>
            <a:headEnd/>
            <a:tailEnd/>
          </a:ln>
        </p:spPr>
      </p:pic>
      <p:pic>
        <p:nvPicPr>
          <p:cNvPr id="58374" name="Afbeelding 2"/>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5664200" y="3500438"/>
            <a:ext cx="2501900" cy="3168650"/>
          </a:xfrm>
          <a:prstGeom prst="rect">
            <a:avLst/>
          </a:prstGeom>
          <a:noFill/>
          <a:ln w="9525">
            <a:noFill/>
            <a:miter lim="800000"/>
            <a:headEnd/>
            <a:tailEnd/>
          </a:ln>
        </p:spPr>
      </p:pic>
      <p:pic>
        <p:nvPicPr>
          <p:cNvPr id="58375" name="Afbeelding 1"/>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5735639" y="4797425"/>
            <a:ext cx="1595437" cy="1779588"/>
          </a:xfrm>
          <a:prstGeom prst="rect">
            <a:avLst/>
          </a:prstGeom>
          <a:noFill/>
          <a:ln w="9525">
            <a:noFill/>
            <a:miter lim="800000"/>
            <a:headEnd/>
            <a:tailEnd/>
          </a:ln>
        </p:spPr>
      </p:pic>
      <p:sp>
        <p:nvSpPr>
          <p:cNvPr id="58376" name="Titel 13"/>
          <p:cNvSpPr>
            <a:spLocks noGrp="1"/>
          </p:cNvSpPr>
          <p:nvPr>
            <p:ph type="title"/>
          </p:nvPr>
        </p:nvSpPr>
        <p:spPr/>
        <p:txBody>
          <a:bodyPr>
            <a:normAutofit/>
          </a:bodyPr>
          <a:lstStyle/>
          <a:p>
            <a:pPr eaLnBrk="1" hangingPunct="1"/>
            <a:r>
              <a:rPr lang="en-US" sz="2600" dirty="0"/>
              <a:t>Motivation Systems - development</a:t>
            </a:r>
            <a:endParaRPr lang="en-GB" sz="2600" dirty="0"/>
          </a:p>
        </p:txBody>
      </p:sp>
      <p:sp>
        <p:nvSpPr>
          <p:cNvPr id="24" name="Rechthoek 23"/>
          <p:cNvSpPr/>
          <p:nvPr/>
        </p:nvSpPr>
        <p:spPr>
          <a:xfrm>
            <a:off x="7608888" y="2852739"/>
            <a:ext cx="2584450" cy="738187"/>
          </a:xfrm>
          <a:prstGeom prst="rect">
            <a:avLst/>
          </a:prstGeom>
          <a:effectLst/>
        </p:spPr>
        <p:txBody>
          <a:bodyPr>
            <a:spAutoFit/>
          </a:bodyPr>
          <a:lstStyle/>
          <a:p>
            <a:pPr algn="ctr">
              <a:defRPr/>
            </a:pPr>
            <a:r>
              <a:rPr lang="en-US" sz="1400"/>
              <a:t>Groups, peers, feeling</a:t>
            </a:r>
          </a:p>
          <a:p>
            <a:pPr algn="ctr">
              <a:defRPr/>
            </a:pPr>
            <a:r>
              <a:rPr lang="en-US" sz="1400"/>
              <a:t>Who am I? Do I fit in?</a:t>
            </a:r>
          </a:p>
          <a:p>
            <a:pPr algn="ctr">
              <a:defRPr/>
            </a:pPr>
            <a:r>
              <a:rPr lang="en-US" sz="1400">
                <a:solidFill>
                  <a:srgbClr val="C00000"/>
                </a:solidFill>
              </a:rPr>
              <a:t>14-18 year</a:t>
            </a:r>
            <a:endParaRPr lang="en-GB" sz="1400">
              <a:solidFill>
                <a:srgbClr val="C00000"/>
              </a:solidFill>
            </a:endParaRPr>
          </a:p>
        </p:txBody>
      </p:sp>
      <p:sp>
        <p:nvSpPr>
          <p:cNvPr id="26" name="Rechthoek 25"/>
          <p:cNvSpPr/>
          <p:nvPr/>
        </p:nvSpPr>
        <p:spPr>
          <a:xfrm>
            <a:off x="2040731" y="1284289"/>
            <a:ext cx="2914650" cy="739775"/>
          </a:xfrm>
          <a:prstGeom prst="rect">
            <a:avLst/>
          </a:prstGeom>
          <a:effectLst/>
        </p:spPr>
        <p:txBody>
          <a:bodyPr>
            <a:spAutoFit/>
          </a:bodyPr>
          <a:lstStyle/>
          <a:p>
            <a:pPr algn="ctr">
              <a:defRPr/>
            </a:pPr>
            <a:r>
              <a:rPr lang="en-US" sz="1400" dirty="0"/>
              <a:t>Own opinion, autonomy </a:t>
            </a:r>
          </a:p>
          <a:p>
            <a:pPr algn="ctr">
              <a:defRPr/>
            </a:pPr>
            <a:r>
              <a:rPr lang="en-US" sz="1400" dirty="0"/>
              <a:t>Can I make my life useful? </a:t>
            </a:r>
          </a:p>
          <a:p>
            <a:pPr algn="ctr">
              <a:defRPr/>
            </a:pPr>
            <a:r>
              <a:rPr lang="en-US" sz="1400" dirty="0">
                <a:solidFill>
                  <a:srgbClr val="C00000"/>
                </a:solidFill>
              </a:rPr>
              <a:t>18-21 year</a:t>
            </a:r>
            <a:endParaRPr lang="en-GB" sz="1400" dirty="0">
              <a:solidFill>
                <a:srgbClr val="C00000"/>
              </a:solidFill>
            </a:endParaRPr>
          </a:p>
        </p:txBody>
      </p:sp>
      <p:sp>
        <p:nvSpPr>
          <p:cNvPr id="27" name="Rechthoek 26"/>
          <p:cNvSpPr/>
          <p:nvPr/>
        </p:nvSpPr>
        <p:spPr>
          <a:xfrm>
            <a:off x="2146301" y="2945608"/>
            <a:ext cx="2489200" cy="738187"/>
          </a:xfrm>
          <a:prstGeom prst="rect">
            <a:avLst/>
          </a:prstGeom>
          <a:effectLst/>
        </p:spPr>
        <p:txBody>
          <a:bodyPr>
            <a:spAutoFit/>
          </a:bodyPr>
          <a:lstStyle/>
          <a:p>
            <a:pPr algn="ctr">
              <a:defRPr/>
            </a:pPr>
            <a:r>
              <a:rPr lang="en-US" sz="1400" dirty="0"/>
              <a:t>Competition, winning</a:t>
            </a:r>
          </a:p>
          <a:p>
            <a:pPr algn="ctr">
              <a:defRPr/>
            </a:pPr>
            <a:r>
              <a:rPr lang="en-US" sz="1400" dirty="0"/>
              <a:t>Am I important?</a:t>
            </a:r>
          </a:p>
          <a:p>
            <a:pPr algn="ctr">
              <a:defRPr/>
            </a:pPr>
            <a:r>
              <a:rPr lang="en-US" sz="1400" dirty="0">
                <a:solidFill>
                  <a:srgbClr val="C00000"/>
                </a:solidFill>
              </a:rPr>
              <a:t>8-14 year</a:t>
            </a:r>
            <a:endParaRPr lang="en-GB" sz="1400" dirty="0">
              <a:solidFill>
                <a:srgbClr val="C00000"/>
              </a:solidFill>
            </a:endParaRPr>
          </a:p>
        </p:txBody>
      </p:sp>
      <p:sp>
        <p:nvSpPr>
          <p:cNvPr id="28" name="Rechthoek 27"/>
          <p:cNvSpPr/>
          <p:nvPr/>
        </p:nvSpPr>
        <p:spPr>
          <a:xfrm>
            <a:off x="8040688" y="1484314"/>
            <a:ext cx="2159000" cy="739775"/>
          </a:xfrm>
          <a:prstGeom prst="rect">
            <a:avLst/>
          </a:prstGeom>
          <a:effectLst/>
        </p:spPr>
        <p:txBody>
          <a:bodyPr>
            <a:spAutoFit/>
          </a:bodyPr>
          <a:lstStyle/>
          <a:p>
            <a:pPr algn="ctr">
              <a:defRPr/>
            </a:pPr>
            <a:r>
              <a:rPr lang="en-US" sz="1400"/>
              <a:t>Inspiration, meaning </a:t>
            </a:r>
          </a:p>
          <a:p>
            <a:pPr algn="ctr">
              <a:defRPr/>
            </a:pPr>
            <a:r>
              <a:rPr lang="en-US" sz="1400"/>
              <a:t>Am I really meaningful?</a:t>
            </a:r>
          </a:p>
          <a:p>
            <a:pPr algn="ctr">
              <a:defRPr/>
            </a:pPr>
            <a:r>
              <a:rPr lang="en-US" sz="1400">
                <a:solidFill>
                  <a:srgbClr val="C00000"/>
                </a:solidFill>
              </a:rPr>
              <a:t>21 year and older</a:t>
            </a:r>
            <a:endParaRPr lang="en-GB" sz="1400">
              <a:solidFill>
                <a:srgbClr val="C00000"/>
              </a:solidFill>
            </a:endParaRPr>
          </a:p>
        </p:txBody>
      </p:sp>
      <p:sp>
        <p:nvSpPr>
          <p:cNvPr id="29" name="Rechthoek 28"/>
          <p:cNvSpPr/>
          <p:nvPr/>
        </p:nvSpPr>
        <p:spPr>
          <a:xfrm>
            <a:off x="7535864" y="5300664"/>
            <a:ext cx="2695575" cy="739775"/>
          </a:xfrm>
          <a:prstGeom prst="rect">
            <a:avLst/>
          </a:prstGeom>
          <a:effectLst/>
        </p:spPr>
        <p:txBody>
          <a:bodyPr>
            <a:spAutoFit/>
          </a:bodyPr>
          <a:lstStyle/>
          <a:p>
            <a:pPr algn="ctr">
              <a:defRPr/>
            </a:pPr>
            <a:r>
              <a:rPr lang="en-US" sz="1400" dirty="0"/>
              <a:t>Security and safety </a:t>
            </a:r>
            <a:endParaRPr lang="en-GB" sz="1400" dirty="0"/>
          </a:p>
          <a:p>
            <a:pPr algn="ctr">
              <a:defRPr/>
            </a:pPr>
            <a:r>
              <a:rPr lang="en-US" sz="1400" dirty="0"/>
              <a:t>Should I be there?</a:t>
            </a:r>
          </a:p>
          <a:p>
            <a:pPr algn="ctr">
              <a:defRPr/>
            </a:pPr>
            <a:r>
              <a:rPr lang="en-US" sz="1400" dirty="0">
                <a:solidFill>
                  <a:srgbClr val="C00000"/>
                </a:solidFill>
              </a:rPr>
              <a:t>Until 1 year</a:t>
            </a:r>
          </a:p>
        </p:txBody>
      </p:sp>
      <p:sp>
        <p:nvSpPr>
          <p:cNvPr id="30" name="Rechthoek 29"/>
          <p:cNvSpPr/>
          <p:nvPr/>
        </p:nvSpPr>
        <p:spPr>
          <a:xfrm>
            <a:off x="2588825" y="4535488"/>
            <a:ext cx="2089150" cy="739775"/>
          </a:xfrm>
          <a:prstGeom prst="rect">
            <a:avLst/>
          </a:prstGeom>
          <a:effectLst/>
        </p:spPr>
        <p:txBody>
          <a:bodyPr>
            <a:spAutoFit/>
          </a:bodyPr>
          <a:lstStyle/>
          <a:p>
            <a:pPr algn="ctr">
              <a:defRPr/>
            </a:pPr>
            <a:r>
              <a:rPr lang="en-US" sz="1400"/>
              <a:t>Discover self </a:t>
            </a:r>
            <a:endParaRPr lang="en-GB" sz="1400"/>
          </a:p>
          <a:p>
            <a:pPr algn="ctr">
              <a:defRPr/>
            </a:pPr>
            <a:r>
              <a:rPr lang="en-US" sz="1400"/>
              <a:t>May I be who I am?</a:t>
            </a:r>
          </a:p>
          <a:p>
            <a:pPr algn="ctr">
              <a:defRPr/>
            </a:pPr>
            <a:r>
              <a:rPr lang="en-US" sz="1400">
                <a:solidFill>
                  <a:srgbClr val="C00000"/>
                </a:solidFill>
              </a:rPr>
              <a:t>1-3 year</a:t>
            </a:r>
            <a:endParaRPr lang="en-GB" sz="1400">
              <a:solidFill>
                <a:srgbClr val="C00000"/>
              </a:solidFill>
            </a:endParaRPr>
          </a:p>
        </p:txBody>
      </p:sp>
      <p:sp>
        <p:nvSpPr>
          <p:cNvPr id="31" name="Rechthoek 30"/>
          <p:cNvSpPr/>
          <p:nvPr/>
        </p:nvSpPr>
        <p:spPr>
          <a:xfrm>
            <a:off x="7535864" y="4076701"/>
            <a:ext cx="2663825" cy="739775"/>
          </a:xfrm>
          <a:prstGeom prst="rect">
            <a:avLst/>
          </a:prstGeom>
          <a:effectLst/>
        </p:spPr>
        <p:txBody>
          <a:bodyPr>
            <a:spAutoFit/>
          </a:bodyPr>
          <a:lstStyle/>
          <a:p>
            <a:pPr algn="ctr">
              <a:defRPr/>
            </a:pPr>
            <a:r>
              <a:rPr lang="en-US" sz="1400"/>
              <a:t>Loyalty, rules and standards </a:t>
            </a:r>
            <a:endParaRPr lang="en-GB" sz="1400"/>
          </a:p>
          <a:p>
            <a:pPr algn="ctr">
              <a:defRPr/>
            </a:pPr>
            <a:r>
              <a:rPr lang="en-US" sz="1400"/>
              <a:t>Am I good enough?</a:t>
            </a:r>
          </a:p>
          <a:p>
            <a:pPr algn="ctr">
              <a:defRPr/>
            </a:pPr>
            <a:r>
              <a:rPr lang="en-US" sz="1400">
                <a:solidFill>
                  <a:srgbClr val="C00000"/>
                </a:solidFill>
              </a:rPr>
              <a:t>3-8 year</a:t>
            </a:r>
            <a:endParaRPr lang="en-GB" sz="1400">
              <a:solidFill>
                <a:srgbClr val="C00000"/>
              </a:solidFill>
            </a:endParaRPr>
          </a:p>
        </p:txBody>
      </p:sp>
      <p:sp>
        <p:nvSpPr>
          <p:cNvPr id="58391" name="Line 9"/>
          <p:cNvSpPr>
            <a:spLocks noChangeShapeType="1"/>
          </p:cNvSpPr>
          <p:nvPr/>
        </p:nvSpPr>
        <p:spPr bwMode="auto">
          <a:xfrm flipH="1" flipV="1">
            <a:off x="5664200" y="5084763"/>
            <a:ext cx="457200" cy="457200"/>
          </a:xfrm>
          <a:prstGeom prst="line">
            <a:avLst/>
          </a:prstGeom>
          <a:noFill/>
          <a:ln w="57150">
            <a:solidFill>
              <a:schemeClr val="tx1"/>
            </a:solidFill>
            <a:round/>
            <a:headEnd/>
            <a:tailEnd type="triangle" w="med" len="med"/>
          </a:ln>
        </p:spPr>
        <p:txBody>
          <a:bodyPr wrap="none" anchor="ctr"/>
          <a:lstStyle/>
          <a:p>
            <a:endParaRPr lang="nl-NL"/>
          </a:p>
        </p:txBody>
      </p:sp>
      <p:sp>
        <p:nvSpPr>
          <p:cNvPr id="58392" name="Line 9_"/>
          <p:cNvSpPr>
            <a:spLocks noChangeShapeType="1"/>
          </p:cNvSpPr>
          <p:nvPr/>
        </p:nvSpPr>
        <p:spPr bwMode="auto">
          <a:xfrm flipH="1" flipV="1">
            <a:off x="5519738" y="3500439"/>
            <a:ext cx="1033462" cy="530225"/>
          </a:xfrm>
          <a:prstGeom prst="line">
            <a:avLst/>
          </a:prstGeom>
          <a:noFill/>
          <a:ln w="57150">
            <a:solidFill>
              <a:schemeClr val="tx1"/>
            </a:solidFill>
            <a:round/>
            <a:headEnd/>
            <a:tailEnd type="triangle" w="med" len="med"/>
          </a:ln>
        </p:spPr>
        <p:txBody>
          <a:bodyPr wrap="none" anchor="ctr"/>
          <a:lstStyle/>
          <a:p>
            <a:endParaRPr lang="nl-NL"/>
          </a:p>
        </p:txBody>
      </p:sp>
      <p:sp>
        <p:nvSpPr>
          <p:cNvPr id="58393" name="Line 9__"/>
          <p:cNvSpPr>
            <a:spLocks noChangeShapeType="1"/>
          </p:cNvSpPr>
          <p:nvPr/>
        </p:nvSpPr>
        <p:spPr bwMode="auto">
          <a:xfrm flipV="1">
            <a:off x="5689600" y="4149725"/>
            <a:ext cx="838200" cy="528638"/>
          </a:xfrm>
          <a:prstGeom prst="line">
            <a:avLst/>
          </a:prstGeom>
          <a:noFill/>
          <a:ln w="57150">
            <a:solidFill>
              <a:schemeClr val="tx1"/>
            </a:solidFill>
            <a:round/>
            <a:headEnd/>
            <a:tailEnd type="triangle" w="med" len="med"/>
          </a:ln>
        </p:spPr>
        <p:txBody>
          <a:bodyPr wrap="none" anchor="ctr"/>
          <a:lstStyle/>
          <a:p>
            <a:endParaRPr lang="nl-NL"/>
          </a:p>
        </p:txBody>
      </p:sp>
      <p:sp>
        <p:nvSpPr>
          <p:cNvPr id="58394" name="Line 9___"/>
          <p:cNvSpPr>
            <a:spLocks noChangeShapeType="1"/>
          </p:cNvSpPr>
          <p:nvPr/>
        </p:nvSpPr>
        <p:spPr bwMode="auto">
          <a:xfrm flipV="1">
            <a:off x="5519739" y="2924175"/>
            <a:ext cx="1271587" cy="457200"/>
          </a:xfrm>
          <a:prstGeom prst="line">
            <a:avLst/>
          </a:prstGeom>
          <a:noFill/>
          <a:ln w="57150">
            <a:solidFill>
              <a:schemeClr val="tx1"/>
            </a:solidFill>
            <a:round/>
            <a:headEnd/>
            <a:tailEnd type="triangle" w="med" len="med"/>
          </a:ln>
        </p:spPr>
        <p:txBody>
          <a:bodyPr wrap="none" anchor="ctr"/>
          <a:lstStyle/>
          <a:p>
            <a:endParaRPr lang="nl-NL"/>
          </a:p>
        </p:txBody>
      </p:sp>
      <p:sp>
        <p:nvSpPr>
          <p:cNvPr id="58395" name="Line 9____"/>
          <p:cNvSpPr>
            <a:spLocks noChangeShapeType="1"/>
          </p:cNvSpPr>
          <p:nvPr/>
        </p:nvSpPr>
        <p:spPr bwMode="auto">
          <a:xfrm flipH="1" flipV="1">
            <a:off x="5519738" y="2060575"/>
            <a:ext cx="1249362" cy="673100"/>
          </a:xfrm>
          <a:prstGeom prst="line">
            <a:avLst/>
          </a:prstGeom>
          <a:noFill/>
          <a:ln w="57150">
            <a:solidFill>
              <a:schemeClr val="tx1"/>
            </a:solidFill>
            <a:round/>
            <a:headEnd/>
            <a:tailEnd type="triangle" w="med" len="med"/>
          </a:ln>
        </p:spPr>
        <p:txBody>
          <a:bodyPr wrap="none" anchor="ctr"/>
          <a:lstStyle/>
          <a:p>
            <a:endParaRPr lang="nl-NL"/>
          </a:p>
        </p:txBody>
      </p:sp>
      <p:sp>
        <p:nvSpPr>
          <p:cNvPr id="58396" name="Line 9_____"/>
          <p:cNvSpPr>
            <a:spLocks noChangeShapeType="1"/>
          </p:cNvSpPr>
          <p:nvPr/>
        </p:nvSpPr>
        <p:spPr bwMode="auto">
          <a:xfrm flipV="1">
            <a:off x="5591175" y="1484313"/>
            <a:ext cx="1271588" cy="457200"/>
          </a:xfrm>
          <a:prstGeom prst="line">
            <a:avLst/>
          </a:prstGeom>
          <a:noFill/>
          <a:ln w="57150">
            <a:solidFill>
              <a:schemeClr val="tx1"/>
            </a:solidFill>
            <a:round/>
            <a:headEnd/>
            <a:tailEnd type="triangle" w="med" len="med"/>
          </a:ln>
        </p:spPr>
        <p:txBody>
          <a:bodyPr wrap="none" anchor="ctr"/>
          <a:lstStyle/>
          <a:p>
            <a:endParaRPr lang="nl-NL"/>
          </a:p>
        </p:txBody>
      </p:sp>
    </p:spTree>
    <p:extLst>
      <p:ext uri="{BB962C8B-B14F-4D97-AF65-F5344CB8AC3E}">
        <p14:creationId xmlns:p14="http://schemas.microsoft.com/office/powerpoint/2010/main" val="9572269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5135392" y="4685526"/>
            <a:ext cx="1087157" cy="307777"/>
          </a:xfrm>
          <a:prstGeom prst="rect">
            <a:avLst/>
          </a:prstGeom>
          <a:noFill/>
        </p:spPr>
        <p:txBody>
          <a:bodyPr wrap="none" rtlCol="0">
            <a:spAutoFit/>
          </a:bodyPr>
          <a:lstStyle/>
          <a:p>
            <a:r>
              <a:rPr lang="nl-NL" sz="1400" dirty="0" err="1">
                <a:solidFill>
                  <a:srgbClr val="002060"/>
                </a:solidFill>
                <a:latin typeface="Raleway" panose="020B0003030101060003" pitchFamily="34" charset="0"/>
              </a:rPr>
              <a:t>Realisation</a:t>
            </a:r>
            <a:endParaRPr lang="nl-NL" sz="1400" dirty="0">
              <a:solidFill>
                <a:srgbClr val="002060"/>
              </a:solidFill>
              <a:latin typeface="Raleway" panose="020B0003030101060003" pitchFamily="34" charset="0"/>
            </a:endParaRPr>
          </a:p>
        </p:txBody>
      </p:sp>
      <p:sp>
        <p:nvSpPr>
          <p:cNvPr id="5" name="Tekstvak 4"/>
          <p:cNvSpPr txBox="1"/>
          <p:nvPr/>
        </p:nvSpPr>
        <p:spPr>
          <a:xfrm>
            <a:off x="5116323" y="2317986"/>
            <a:ext cx="1040670" cy="307777"/>
          </a:xfrm>
          <a:prstGeom prst="rect">
            <a:avLst/>
          </a:prstGeom>
          <a:noFill/>
        </p:spPr>
        <p:txBody>
          <a:bodyPr wrap="none" rtlCol="0">
            <a:spAutoFit/>
          </a:bodyPr>
          <a:lstStyle/>
          <a:p>
            <a:r>
              <a:rPr lang="nl-NL" sz="1400" dirty="0" err="1">
                <a:solidFill>
                  <a:srgbClr val="002060"/>
                </a:solidFill>
                <a:latin typeface="Raleway" panose="020B0003030101060003" pitchFamily="34" charset="0"/>
              </a:rPr>
              <a:t>Inspiration</a:t>
            </a:r>
            <a:endParaRPr lang="nl-NL" sz="1400" dirty="0">
              <a:solidFill>
                <a:srgbClr val="002060"/>
              </a:solidFill>
              <a:latin typeface="Raleway" panose="020B0003030101060003" pitchFamily="34" charset="0"/>
            </a:endParaRPr>
          </a:p>
        </p:txBody>
      </p:sp>
      <p:sp>
        <p:nvSpPr>
          <p:cNvPr id="7" name="Zeshoek 6"/>
          <p:cNvSpPr/>
          <p:nvPr/>
        </p:nvSpPr>
        <p:spPr>
          <a:xfrm>
            <a:off x="4351637" y="2630346"/>
            <a:ext cx="2476670" cy="2046651"/>
          </a:xfrm>
          <a:prstGeom prst="hexagon">
            <a:avLst>
              <a:gd name="adj" fmla="val 32148"/>
              <a:gd name="vf" fmla="val 115470"/>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nl-NL" sz="1400" dirty="0">
              <a:solidFill>
                <a:srgbClr val="002060"/>
              </a:solidFill>
              <a:latin typeface="Raleway" panose="020B0003030101060003" pitchFamily="34" charset="0"/>
            </a:endParaRPr>
          </a:p>
        </p:txBody>
      </p:sp>
      <p:sp>
        <p:nvSpPr>
          <p:cNvPr id="6" name="Trapezium 5"/>
          <p:cNvSpPr/>
          <p:nvPr/>
        </p:nvSpPr>
        <p:spPr>
          <a:xfrm>
            <a:off x="4104429" y="5005480"/>
            <a:ext cx="2942912" cy="1521833"/>
          </a:xfrm>
          <a:prstGeom prst="trapezoid">
            <a:avLst>
              <a:gd name="adj" fmla="val 56245"/>
            </a:avLst>
          </a:prstGeom>
          <a:solidFill>
            <a:srgbClr val="660066"/>
          </a:solidFill>
          <a:ln/>
        </p:spPr>
        <p:style>
          <a:lnRef idx="1">
            <a:schemeClr val="accent1"/>
          </a:lnRef>
          <a:fillRef idx="3">
            <a:schemeClr val="accent1"/>
          </a:fillRef>
          <a:effectRef idx="2">
            <a:schemeClr val="accent1"/>
          </a:effectRef>
          <a:fontRef idx="minor">
            <a:schemeClr val="lt1"/>
          </a:fontRef>
        </p:style>
        <p:txBody>
          <a:bodyPr/>
          <a:lstStyle/>
          <a:p>
            <a:endParaRPr lang="nl-NL" dirty="0">
              <a:solidFill>
                <a:schemeClr val="bg1"/>
              </a:solidFill>
              <a:latin typeface="Raleway" panose="020B0003030101060003" pitchFamily="34" charset="0"/>
            </a:endParaRPr>
          </a:p>
        </p:txBody>
      </p:sp>
      <p:sp>
        <p:nvSpPr>
          <p:cNvPr id="13" name="Trapezium 12"/>
          <p:cNvSpPr/>
          <p:nvPr/>
        </p:nvSpPr>
        <p:spPr>
          <a:xfrm rot="3557362">
            <a:off x="2270346" y="3987182"/>
            <a:ext cx="2942912" cy="1521833"/>
          </a:xfrm>
          <a:prstGeom prst="trapezoid">
            <a:avLst>
              <a:gd name="adj" fmla="val 56245"/>
            </a:avLst>
          </a:prstGeom>
          <a:solidFill>
            <a:srgbClr val="FF0000"/>
          </a:solidFill>
          <a:ln/>
        </p:spPr>
        <p:style>
          <a:lnRef idx="1">
            <a:schemeClr val="accent1"/>
          </a:lnRef>
          <a:fillRef idx="3">
            <a:schemeClr val="accent1"/>
          </a:fillRef>
          <a:effectRef idx="2">
            <a:schemeClr val="accent1"/>
          </a:effectRef>
          <a:fontRef idx="minor">
            <a:schemeClr val="lt1"/>
          </a:fontRef>
        </p:style>
        <p:txBody>
          <a:bodyPr/>
          <a:lstStyle/>
          <a:p>
            <a:endParaRPr lang="nl-NL">
              <a:solidFill>
                <a:srgbClr val="002060"/>
              </a:solidFill>
              <a:latin typeface="Raleway" panose="020B0003030101060003" pitchFamily="34" charset="0"/>
            </a:endParaRPr>
          </a:p>
        </p:txBody>
      </p:sp>
      <p:sp>
        <p:nvSpPr>
          <p:cNvPr id="12" name="Trapezium 11"/>
          <p:cNvSpPr/>
          <p:nvPr/>
        </p:nvSpPr>
        <p:spPr>
          <a:xfrm rot="7176906">
            <a:off x="2236244" y="1844416"/>
            <a:ext cx="2942912" cy="1521833"/>
          </a:xfrm>
          <a:prstGeom prst="trapezoid">
            <a:avLst>
              <a:gd name="adj" fmla="val 56245"/>
            </a:avLst>
          </a:prstGeom>
          <a:solidFill>
            <a:srgbClr val="FFFF00"/>
          </a:solidFill>
          <a:ln/>
        </p:spPr>
        <p:style>
          <a:lnRef idx="1">
            <a:schemeClr val="accent1"/>
          </a:lnRef>
          <a:fillRef idx="3">
            <a:schemeClr val="accent1"/>
          </a:fillRef>
          <a:effectRef idx="2">
            <a:schemeClr val="accent1"/>
          </a:effectRef>
          <a:fontRef idx="minor">
            <a:schemeClr val="lt1"/>
          </a:fontRef>
        </p:style>
        <p:txBody>
          <a:bodyPr/>
          <a:lstStyle/>
          <a:p>
            <a:endParaRPr lang="nl-NL">
              <a:solidFill>
                <a:srgbClr val="002060"/>
              </a:solidFill>
              <a:latin typeface="Raleway" panose="020B0003030101060003" pitchFamily="34" charset="0"/>
            </a:endParaRPr>
          </a:p>
        </p:txBody>
      </p:sp>
      <p:sp>
        <p:nvSpPr>
          <p:cNvPr id="11" name="Trapezium 10"/>
          <p:cNvSpPr/>
          <p:nvPr/>
        </p:nvSpPr>
        <p:spPr>
          <a:xfrm rot="10800000">
            <a:off x="4058842" y="771699"/>
            <a:ext cx="2942912" cy="1521833"/>
          </a:xfrm>
          <a:prstGeom prst="trapezoid">
            <a:avLst>
              <a:gd name="adj" fmla="val 56245"/>
            </a:avLst>
          </a:prstGeom>
          <a:solidFill>
            <a:srgbClr val="00FFFF"/>
          </a:solidFill>
          <a:ln/>
        </p:spPr>
        <p:style>
          <a:lnRef idx="1">
            <a:schemeClr val="accent1"/>
          </a:lnRef>
          <a:fillRef idx="3">
            <a:schemeClr val="accent1"/>
          </a:fillRef>
          <a:effectRef idx="2">
            <a:schemeClr val="accent1"/>
          </a:effectRef>
          <a:fontRef idx="minor">
            <a:schemeClr val="lt1"/>
          </a:fontRef>
        </p:style>
        <p:txBody>
          <a:bodyPr/>
          <a:lstStyle/>
          <a:p>
            <a:endParaRPr lang="nl-NL">
              <a:solidFill>
                <a:srgbClr val="002060"/>
              </a:solidFill>
              <a:latin typeface="Raleway" panose="020B0003030101060003" pitchFamily="34" charset="0"/>
            </a:endParaRPr>
          </a:p>
        </p:txBody>
      </p:sp>
      <p:sp>
        <p:nvSpPr>
          <p:cNvPr id="10" name="Trapezium 9"/>
          <p:cNvSpPr/>
          <p:nvPr/>
        </p:nvSpPr>
        <p:spPr>
          <a:xfrm rot="14244922">
            <a:off x="5903623" y="1824764"/>
            <a:ext cx="2942912" cy="1521833"/>
          </a:xfrm>
          <a:prstGeom prst="trapezoid">
            <a:avLst>
              <a:gd name="adj" fmla="val 56245"/>
            </a:avLst>
          </a:prstGeom>
          <a:solidFill>
            <a:srgbClr val="008000"/>
          </a:solidFill>
          <a:ln/>
        </p:spPr>
        <p:style>
          <a:lnRef idx="1">
            <a:schemeClr val="accent1"/>
          </a:lnRef>
          <a:fillRef idx="3">
            <a:schemeClr val="accent1"/>
          </a:fillRef>
          <a:effectRef idx="2">
            <a:schemeClr val="accent1"/>
          </a:effectRef>
          <a:fontRef idx="minor">
            <a:schemeClr val="lt1"/>
          </a:fontRef>
        </p:style>
        <p:txBody>
          <a:bodyPr/>
          <a:lstStyle/>
          <a:p>
            <a:endParaRPr lang="nl-NL">
              <a:solidFill>
                <a:schemeClr val="bg1"/>
              </a:solidFill>
              <a:latin typeface="Raleway" panose="020B0003030101060003" pitchFamily="34" charset="0"/>
            </a:endParaRPr>
          </a:p>
        </p:txBody>
      </p:sp>
      <p:sp>
        <p:nvSpPr>
          <p:cNvPr id="9" name="Trapezium 8"/>
          <p:cNvSpPr/>
          <p:nvPr/>
        </p:nvSpPr>
        <p:spPr>
          <a:xfrm rot="18023803">
            <a:off x="5919415" y="3945107"/>
            <a:ext cx="2942912" cy="1521833"/>
          </a:xfrm>
          <a:prstGeom prst="trapezoid">
            <a:avLst>
              <a:gd name="adj" fmla="val 56245"/>
            </a:avLst>
          </a:prstGeom>
          <a:solidFill>
            <a:srgbClr val="0000FF"/>
          </a:solidFill>
          <a:ln/>
        </p:spPr>
        <p:style>
          <a:lnRef idx="1">
            <a:schemeClr val="accent1"/>
          </a:lnRef>
          <a:fillRef idx="3">
            <a:schemeClr val="accent1"/>
          </a:fillRef>
          <a:effectRef idx="2">
            <a:schemeClr val="accent1"/>
          </a:effectRef>
          <a:fontRef idx="minor">
            <a:schemeClr val="lt1"/>
          </a:fontRef>
        </p:style>
        <p:txBody>
          <a:bodyPr/>
          <a:lstStyle/>
          <a:p>
            <a:endParaRPr lang="nl-NL">
              <a:solidFill>
                <a:srgbClr val="002060"/>
              </a:solidFill>
              <a:latin typeface="Raleway" panose="020B0003030101060003" pitchFamily="34" charset="0"/>
            </a:endParaRPr>
          </a:p>
        </p:txBody>
      </p:sp>
      <p:sp>
        <p:nvSpPr>
          <p:cNvPr id="19" name="Tekstvak 18"/>
          <p:cNvSpPr txBox="1"/>
          <p:nvPr/>
        </p:nvSpPr>
        <p:spPr>
          <a:xfrm>
            <a:off x="2776313" y="3526900"/>
            <a:ext cx="984565" cy="307777"/>
          </a:xfrm>
          <a:prstGeom prst="rect">
            <a:avLst/>
          </a:prstGeom>
          <a:noFill/>
        </p:spPr>
        <p:txBody>
          <a:bodyPr wrap="none" rtlCol="0">
            <a:spAutoFit/>
          </a:bodyPr>
          <a:lstStyle/>
          <a:p>
            <a:r>
              <a:rPr lang="nl-NL" sz="1400" dirty="0" err="1">
                <a:solidFill>
                  <a:srgbClr val="002060"/>
                </a:solidFill>
                <a:latin typeface="Raleway" panose="020B0003030101060003" pitchFamily="34" charset="0"/>
              </a:rPr>
              <a:t>Individual</a:t>
            </a:r>
            <a:endParaRPr lang="nl-NL" sz="1400" dirty="0">
              <a:solidFill>
                <a:srgbClr val="002060"/>
              </a:solidFill>
              <a:latin typeface="Raleway" panose="020B0003030101060003" pitchFamily="34" charset="0"/>
            </a:endParaRPr>
          </a:p>
        </p:txBody>
      </p:sp>
      <p:sp>
        <p:nvSpPr>
          <p:cNvPr id="20" name="Tekstvak 19"/>
          <p:cNvSpPr txBox="1"/>
          <p:nvPr/>
        </p:nvSpPr>
        <p:spPr>
          <a:xfrm>
            <a:off x="7444474" y="3496385"/>
            <a:ext cx="700833" cy="307777"/>
          </a:xfrm>
          <a:prstGeom prst="rect">
            <a:avLst/>
          </a:prstGeom>
          <a:noFill/>
        </p:spPr>
        <p:txBody>
          <a:bodyPr wrap="none" rtlCol="0">
            <a:spAutoFit/>
          </a:bodyPr>
          <a:lstStyle/>
          <a:p>
            <a:r>
              <a:rPr lang="nl-NL" sz="1400" dirty="0">
                <a:solidFill>
                  <a:srgbClr val="002060"/>
                </a:solidFill>
                <a:latin typeface="Raleway" panose="020B0003030101060003" pitchFamily="34" charset="0"/>
              </a:rPr>
              <a:t>Group</a:t>
            </a:r>
          </a:p>
        </p:txBody>
      </p:sp>
      <p:cxnSp>
        <p:nvCxnSpPr>
          <p:cNvPr id="29" name="Rechte verbindingslijn 28">
            <a:extLst>
              <a:ext uri="{FF2B5EF4-FFF2-40B4-BE49-F238E27FC236}">
                <a16:creationId xmlns:a16="http://schemas.microsoft.com/office/drawing/2014/main" id="{EF5D292C-5351-40C5-9661-C91F96E1698E}"/>
              </a:ext>
            </a:extLst>
          </p:cNvPr>
          <p:cNvCxnSpPr>
            <a:cxnSpLocks/>
          </p:cNvCxnSpPr>
          <p:nvPr/>
        </p:nvCxnSpPr>
        <p:spPr>
          <a:xfrm>
            <a:off x="2336122" y="1784406"/>
            <a:ext cx="6550425" cy="3726947"/>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kstvak 29">
            <a:extLst>
              <a:ext uri="{FF2B5EF4-FFF2-40B4-BE49-F238E27FC236}">
                <a16:creationId xmlns:a16="http://schemas.microsoft.com/office/drawing/2014/main" id="{61B93EB5-9175-4270-A657-FD0B1AC700B4}"/>
              </a:ext>
            </a:extLst>
          </p:cNvPr>
          <p:cNvSpPr txBox="1"/>
          <p:nvPr/>
        </p:nvSpPr>
        <p:spPr>
          <a:xfrm>
            <a:off x="8674462" y="5621873"/>
            <a:ext cx="856325" cy="307777"/>
          </a:xfrm>
          <a:prstGeom prst="rect">
            <a:avLst/>
          </a:prstGeom>
          <a:noFill/>
        </p:spPr>
        <p:txBody>
          <a:bodyPr wrap="none" rtlCol="0">
            <a:spAutoFit/>
          </a:bodyPr>
          <a:lstStyle/>
          <a:p>
            <a:r>
              <a:rPr lang="nl-NL" sz="1400" dirty="0" err="1">
                <a:solidFill>
                  <a:srgbClr val="002060"/>
                </a:solidFill>
                <a:latin typeface="Raleway" panose="020B0003030101060003" pitchFamily="34" charset="0"/>
              </a:rPr>
              <a:t>Rational</a:t>
            </a:r>
            <a:endParaRPr lang="nl-NL" sz="1400" dirty="0">
              <a:solidFill>
                <a:srgbClr val="002060"/>
              </a:solidFill>
              <a:latin typeface="Raleway" panose="020B0003030101060003" pitchFamily="34" charset="0"/>
            </a:endParaRPr>
          </a:p>
        </p:txBody>
      </p:sp>
      <p:cxnSp>
        <p:nvCxnSpPr>
          <p:cNvPr id="31" name="Rechte verbindingslijn 30">
            <a:extLst>
              <a:ext uri="{FF2B5EF4-FFF2-40B4-BE49-F238E27FC236}">
                <a16:creationId xmlns:a16="http://schemas.microsoft.com/office/drawing/2014/main" id="{951C4318-13E5-4237-BD2A-83B7969B6840}"/>
              </a:ext>
            </a:extLst>
          </p:cNvPr>
          <p:cNvCxnSpPr>
            <a:cxnSpLocks/>
          </p:cNvCxnSpPr>
          <p:nvPr/>
        </p:nvCxnSpPr>
        <p:spPr>
          <a:xfrm flipV="1">
            <a:off x="2396459" y="1616986"/>
            <a:ext cx="6278003" cy="4081727"/>
          </a:xfrm>
          <a:prstGeom prst="line">
            <a:avLst/>
          </a:prstGeom>
        </p:spPr>
        <p:style>
          <a:lnRef idx="1">
            <a:schemeClr val="accent1"/>
          </a:lnRef>
          <a:fillRef idx="0">
            <a:schemeClr val="accent1"/>
          </a:fillRef>
          <a:effectRef idx="0">
            <a:schemeClr val="accent1"/>
          </a:effectRef>
          <a:fontRef idx="minor">
            <a:schemeClr val="tx1"/>
          </a:fontRef>
        </p:style>
      </p:cxnSp>
      <p:sp>
        <p:nvSpPr>
          <p:cNvPr id="35" name="Tekstvak 34">
            <a:extLst>
              <a:ext uri="{FF2B5EF4-FFF2-40B4-BE49-F238E27FC236}">
                <a16:creationId xmlns:a16="http://schemas.microsoft.com/office/drawing/2014/main" id="{00550E4B-173D-4CC5-A6E9-241025BC83DF}"/>
              </a:ext>
            </a:extLst>
          </p:cNvPr>
          <p:cNvSpPr txBox="1"/>
          <p:nvPr/>
        </p:nvSpPr>
        <p:spPr>
          <a:xfrm>
            <a:off x="8603781" y="1279517"/>
            <a:ext cx="1023037" cy="307777"/>
          </a:xfrm>
          <a:prstGeom prst="rect">
            <a:avLst/>
          </a:prstGeom>
          <a:noFill/>
        </p:spPr>
        <p:txBody>
          <a:bodyPr wrap="none" rtlCol="0">
            <a:spAutoFit/>
          </a:bodyPr>
          <a:lstStyle/>
          <a:p>
            <a:r>
              <a:rPr lang="nl-NL" sz="1400" dirty="0" err="1">
                <a:solidFill>
                  <a:srgbClr val="002060"/>
                </a:solidFill>
                <a:latin typeface="Raleway" panose="020B0003030101060003" pitchFamily="34" charset="0"/>
              </a:rPr>
              <a:t>Emotional</a:t>
            </a:r>
            <a:endParaRPr lang="nl-NL" sz="1400" dirty="0">
              <a:solidFill>
                <a:srgbClr val="002060"/>
              </a:solidFill>
              <a:latin typeface="Raleway" panose="020B0003030101060003" pitchFamily="34" charset="0"/>
            </a:endParaRPr>
          </a:p>
        </p:txBody>
      </p:sp>
      <p:cxnSp>
        <p:nvCxnSpPr>
          <p:cNvPr id="37" name="Rechte verbindingslijn 36">
            <a:extLst>
              <a:ext uri="{FF2B5EF4-FFF2-40B4-BE49-F238E27FC236}">
                <a16:creationId xmlns:a16="http://schemas.microsoft.com/office/drawing/2014/main" id="{43AEC0AE-3791-416E-BCE6-1ACD4215D7EE}"/>
              </a:ext>
            </a:extLst>
          </p:cNvPr>
          <p:cNvCxnSpPr>
            <a:cxnSpLocks/>
          </p:cNvCxnSpPr>
          <p:nvPr/>
        </p:nvCxnSpPr>
        <p:spPr>
          <a:xfrm flipV="1">
            <a:off x="5560272" y="273774"/>
            <a:ext cx="42293" cy="6590900"/>
          </a:xfrm>
          <a:prstGeom prst="line">
            <a:avLst/>
          </a:prstGeom>
        </p:spPr>
        <p:style>
          <a:lnRef idx="1">
            <a:schemeClr val="accent1"/>
          </a:lnRef>
          <a:fillRef idx="0">
            <a:schemeClr val="accent1"/>
          </a:fillRef>
          <a:effectRef idx="0">
            <a:schemeClr val="accent1"/>
          </a:effectRef>
          <a:fontRef idx="minor">
            <a:schemeClr val="tx1"/>
          </a:fontRef>
        </p:style>
      </p:cxnSp>
      <p:sp>
        <p:nvSpPr>
          <p:cNvPr id="41" name="Tekstvak 40">
            <a:extLst>
              <a:ext uri="{FF2B5EF4-FFF2-40B4-BE49-F238E27FC236}">
                <a16:creationId xmlns:a16="http://schemas.microsoft.com/office/drawing/2014/main" id="{7E5AE2AA-8F4E-477F-AEBE-82259301C921}"/>
              </a:ext>
            </a:extLst>
          </p:cNvPr>
          <p:cNvSpPr txBox="1"/>
          <p:nvPr/>
        </p:nvSpPr>
        <p:spPr>
          <a:xfrm>
            <a:off x="5611334" y="171685"/>
            <a:ext cx="877163" cy="307777"/>
          </a:xfrm>
          <a:prstGeom prst="rect">
            <a:avLst/>
          </a:prstGeom>
          <a:noFill/>
        </p:spPr>
        <p:txBody>
          <a:bodyPr wrap="none" rtlCol="0">
            <a:spAutoFit/>
          </a:bodyPr>
          <a:lstStyle/>
          <a:p>
            <a:r>
              <a:rPr lang="nl-NL" sz="1400" dirty="0" err="1">
                <a:solidFill>
                  <a:srgbClr val="002060"/>
                </a:solidFill>
                <a:latin typeface="Raleway" panose="020B0003030101060003" pitchFamily="34" charset="0"/>
              </a:rPr>
              <a:t>Purpose</a:t>
            </a:r>
            <a:endParaRPr lang="nl-NL" sz="1400" dirty="0">
              <a:solidFill>
                <a:srgbClr val="002060"/>
              </a:solidFill>
              <a:latin typeface="Raleway" panose="020B0003030101060003" pitchFamily="34" charset="0"/>
            </a:endParaRPr>
          </a:p>
        </p:txBody>
      </p:sp>
      <p:sp>
        <p:nvSpPr>
          <p:cNvPr id="2" name="Titel 1">
            <a:extLst>
              <a:ext uri="{FF2B5EF4-FFF2-40B4-BE49-F238E27FC236}">
                <a16:creationId xmlns:a16="http://schemas.microsoft.com/office/drawing/2014/main" id="{1A4B880A-7A19-334A-AE84-32DAEE38A1B3}"/>
              </a:ext>
            </a:extLst>
          </p:cNvPr>
          <p:cNvSpPr>
            <a:spLocks noGrp="1"/>
          </p:cNvSpPr>
          <p:nvPr>
            <p:ph type="title"/>
          </p:nvPr>
        </p:nvSpPr>
        <p:spPr/>
        <p:txBody>
          <a:bodyPr/>
          <a:lstStyle/>
          <a:p>
            <a:r>
              <a:rPr lang="nl-NL" dirty="0"/>
              <a:t>MMI model</a:t>
            </a:r>
          </a:p>
        </p:txBody>
      </p:sp>
    </p:spTree>
    <p:extLst>
      <p:ext uri="{BB962C8B-B14F-4D97-AF65-F5344CB8AC3E}">
        <p14:creationId xmlns:p14="http://schemas.microsoft.com/office/powerpoint/2010/main" val="1237568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animBg="1"/>
      <p:bldP spid="19" grpId="0"/>
      <p:bldP spid="20" grpId="0"/>
      <p:bldP spid="30" grpId="0"/>
      <p:bldP spid="35" grpId="0"/>
      <p:bldP spid="4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p:txBody>
          <a:bodyPr>
            <a:normAutofit/>
          </a:bodyPr>
          <a:lstStyle/>
          <a:p>
            <a:r>
              <a:rPr lang="nl-NL" sz="2600" dirty="0"/>
              <a:t>Agenda</a:t>
            </a:r>
            <a:endParaRPr lang="en-GB" sz="2600" dirty="0"/>
          </a:p>
        </p:txBody>
      </p:sp>
      <p:sp>
        <p:nvSpPr>
          <p:cNvPr id="21506" name="Content Placeholder 2"/>
          <p:cNvSpPr>
            <a:spLocks noGrp="1"/>
          </p:cNvSpPr>
          <p:nvPr>
            <p:ph idx="1"/>
          </p:nvPr>
        </p:nvSpPr>
        <p:spPr>
          <a:xfrm>
            <a:off x="1676398" y="1105989"/>
            <a:ext cx="7219245" cy="5207725"/>
          </a:xfrm>
        </p:spPr>
        <p:txBody>
          <a:bodyPr>
            <a:normAutofit/>
          </a:bodyPr>
          <a:lstStyle/>
          <a:p>
            <a:pPr marL="0" indent="0">
              <a:buNone/>
            </a:pPr>
            <a:endParaRPr lang="en-US" dirty="0">
              <a:solidFill>
                <a:schemeClr val="accent5">
                  <a:lumMod val="50000"/>
                </a:schemeClr>
              </a:solidFill>
            </a:endParaRPr>
          </a:p>
        </p:txBody>
      </p:sp>
    </p:spTree>
    <p:extLst>
      <p:ext uri="{BB962C8B-B14F-4D97-AF65-F5344CB8AC3E}">
        <p14:creationId xmlns:p14="http://schemas.microsoft.com/office/powerpoint/2010/main" val="31496286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hoek 7"/>
          <p:cNvSpPr/>
          <p:nvPr/>
        </p:nvSpPr>
        <p:spPr>
          <a:xfrm>
            <a:off x="5591944" y="44624"/>
            <a:ext cx="6120680" cy="1080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p:cNvPicPr>
            <a:picLocks noChangeAspect="1"/>
          </p:cNvPicPr>
          <p:nvPr/>
        </p:nvPicPr>
        <p:blipFill rotWithShape="1">
          <a:blip r:embed="rId2"/>
          <a:srcRect b="10899"/>
          <a:stretch/>
        </p:blipFill>
        <p:spPr>
          <a:xfrm>
            <a:off x="2275298" y="415659"/>
            <a:ext cx="2535500" cy="2728137"/>
          </a:xfrm>
          <a:prstGeom prst="rect">
            <a:avLst/>
          </a:prstGeom>
        </p:spPr>
      </p:pic>
      <p:pic>
        <p:nvPicPr>
          <p:cNvPr id="6" name="Afbeelding 5"/>
          <p:cNvPicPr>
            <a:picLocks noChangeAspect="1"/>
          </p:cNvPicPr>
          <p:nvPr/>
        </p:nvPicPr>
        <p:blipFill rotWithShape="1">
          <a:blip r:embed="rId3"/>
          <a:srcRect b="9266"/>
          <a:stretch/>
        </p:blipFill>
        <p:spPr>
          <a:xfrm>
            <a:off x="4943301" y="395416"/>
            <a:ext cx="2535500" cy="2748380"/>
          </a:xfrm>
          <a:prstGeom prst="rect">
            <a:avLst/>
          </a:prstGeom>
        </p:spPr>
      </p:pic>
      <p:pic>
        <p:nvPicPr>
          <p:cNvPr id="7" name="Afbeelding 6"/>
          <p:cNvPicPr>
            <a:picLocks noChangeAspect="1"/>
          </p:cNvPicPr>
          <p:nvPr/>
        </p:nvPicPr>
        <p:blipFill rotWithShape="1">
          <a:blip r:embed="rId4"/>
          <a:srcRect b="10538"/>
          <a:stretch/>
        </p:blipFill>
        <p:spPr>
          <a:xfrm>
            <a:off x="7611304" y="395416"/>
            <a:ext cx="2404353" cy="2739210"/>
          </a:xfrm>
          <a:prstGeom prst="rect">
            <a:avLst/>
          </a:prstGeom>
        </p:spPr>
      </p:pic>
      <p:pic>
        <p:nvPicPr>
          <p:cNvPr id="10" name="Afbeelding 9"/>
          <p:cNvPicPr>
            <a:picLocks noChangeAspect="1"/>
          </p:cNvPicPr>
          <p:nvPr/>
        </p:nvPicPr>
        <p:blipFill rotWithShape="1">
          <a:blip r:embed="rId5"/>
          <a:srcRect b="9942"/>
          <a:stretch/>
        </p:blipFill>
        <p:spPr>
          <a:xfrm>
            <a:off x="689770" y="3468048"/>
            <a:ext cx="2404353" cy="2767290"/>
          </a:xfrm>
          <a:prstGeom prst="rect">
            <a:avLst/>
          </a:prstGeom>
        </p:spPr>
      </p:pic>
      <p:pic>
        <p:nvPicPr>
          <p:cNvPr id="14" name="Afbeelding 13"/>
          <p:cNvPicPr>
            <a:picLocks noChangeAspect="1"/>
          </p:cNvPicPr>
          <p:nvPr/>
        </p:nvPicPr>
        <p:blipFill rotWithShape="1">
          <a:blip r:embed="rId6"/>
          <a:srcRect b="10377"/>
          <a:stretch/>
        </p:blipFill>
        <p:spPr>
          <a:xfrm>
            <a:off x="3455961" y="3500992"/>
            <a:ext cx="2360637" cy="2734346"/>
          </a:xfrm>
          <a:prstGeom prst="rect">
            <a:avLst/>
          </a:prstGeom>
        </p:spPr>
      </p:pic>
      <p:pic>
        <p:nvPicPr>
          <p:cNvPr id="18" name="Afbeelding 17"/>
          <p:cNvPicPr>
            <a:picLocks noChangeAspect="1"/>
          </p:cNvPicPr>
          <p:nvPr/>
        </p:nvPicPr>
        <p:blipFill rotWithShape="1">
          <a:blip r:embed="rId7"/>
          <a:srcRect b="10654"/>
          <a:stretch/>
        </p:blipFill>
        <p:spPr>
          <a:xfrm>
            <a:off x="6178436" y="3494588"/>
            <a:ext cx="2316922" cy="2745419"/>
          </a:xfrm>
          <a:prstGeom prst="rect">
            <a:avLst/>
          </a:prstGeom>
        </p:spPr>
      </p:pic>
      <p:pic>
        <p:nvPicPr>
          <p:cNvPr id="19" name="Afbeelding 18"/>
          <p:cNvPicPr>
            <a:picLocks noChangeAspect="1"/>
          </p:cNvPicPr>
          <p:nvPr/>
        </p:nvPicPr>
        <p:blipFill rotWithShape="1">
          <a:blip r:embed="rId8"/>
          <a:srcRect b="10904"/>
          <a:stretch/>
        </p:blipFill>
        <p:spPr>
          <a:xfrm>
            <a:off x="8857196" y="3499289"/>
            <a:ext cx="2316922" cy="2737751"/>
          </a:xfrm>
          <a:prstGeom prst="rect">
            <a:avLst/>
          </a:prstGeom>
        </p:spPr>
      </p:pic>
    </p:spTree>
    <p:extLst>
      <p:ext uri="{BB962C8B-B14F-4D97-AF65-F5344CB8AC3E}">
        <p14:creationId xmlns:p14="http://schemas.microsoft.com/office/powerpoint/2010/main" val="3937150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p:cNvSpPr/>
          <p:nvPr/>
        </p:nvSpPr>
        <p:spPr>
          <a:xfrm>
            <a:off x="5591944" y="44624"/>
            <a:ext cx="6120680" cy="1080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 name="Afbeelding 1"/>
          <p:cNvPicPr>
            <a:picLocks noChangeAspect="1"/>
          </p:cNvPicPr>
          <p:nvPr/>
        </p:nvPicPr>
        <p:blipFill rotWithShape="1">
          <a:blip r:embed="rId2"/>
          <a:srcRect b="10393"/>
          <a:stretch/>
        </p:blipFill>
        <p:spPr>
          <a:xfrm>
            <a:off x="2350806" y="297302"/>
            <a:ext cx="2486046" cy="2796174"/>
          </a:xfrm>
          <a:prstGeom prst="rect">
            <a:avLst/>
          </a:prstGeom>
        </p:spPr>
      </p:pic>
      <p:pic>
        <p:nvPicPr>
          <p:cNvPr id="8" name="Afbeelding 7"/>
          <p:cNvPicPr>
            <a:picLocks noChangeAspect="1"/>
          </p:cNvPicPr>
          <p:nvPr/>
        </p:nvPicPr>
        <p:blipFill rotWithShape="1">
          <a:blip r:embed="rId3"/>
          <a:srcRect b="11307"/>
          <a:stretch/>
        </p:blipFill>
        <p:spPr>
          <a:xfrm>
            <a:off x="5045524" y="352774"/>
            <a:ext cx="2441650" cy="2777480"/>
          </a:xfrm>
          <a:prstGeom prst="rect">
            <a:avLst/>
          </a:prstGeom>
        </p:spPr>
      </p:pic>
      <p:pic>
        <p:nvPicPr>
          <p:cNvPr id="14" name="Afbeelding 13"/>
          <p:cNvPicPr>
            <a:picLocks noChangeAspect="1"/>
          </p:cNvPicPr>
          <p:nvPr/>
        </p:nvPicPr>
        <p:blipFill rotWithShape="1">
          <a:blip r:embed="rId4"/>
          <a:srcRect b="10241"/>
          <a:stretch/>
        </p:blipFill>
        <p:spPr>
          <a:xfrm>
            <a:off x="7695846" y="349296"/>
            <a:ext cx="2441650" cy="2780958"/>
          </a:xfrm>
          <a:prstGeom prst="rect">
            <a:avLst/>
          </a:prstGeom>
        </p:spPr>
      </p:pic>
      <p:pic>
        <p:nvPicPr>
          <p:cNvPr id="15" name="Afbeelding 14"/>
          <p:cNvPicPr>
            <a:picLocks noChangeAspect="1"/>
          </p:cNvPicPr>
          <p:nvPr/>
        </p:nvPicPr>
        <p:blipFill rotWithShape="1">
          <a:blip r:embed="rId5"/>
          <a:srcRect b="7594"/>
          <a:stretch/>
        </p:blipFill>
        <p:spPr>
          <a:xfrm>
            <a:off x="943507" y="3446187"/>
            <a:ext cx="2530438" cy="2821936"/>
          </a:xfrm>
          <a:prstGeom prst="rect">
            <a:avLst/>
          </a:prstGeom>
        </p:spPr>
      </p:pic>
      <p:pic>
        <p:nvPicPr>
          <p:cNvPr id="16" name="Afbeelding 15"/>
          <p:cNvPicPr>
            <a:picLocks noChangeAspect="1"/>
          </p:cNvPicPr>
          <p:nvPr/>
        </p:nvPicPr>
        <p:blipFill rotWithShape="1">
          <a:blip r:embed="rId6"/>
          <a:srcRect b="10772"/>
          <a:stretch/>
        </p:blipFill>
        <p:spPr>
          <a:xfrm>
            <a:off x="3616026" y="3469949"/>
            <a:ext cx="2486044" cy="2774412"/>
          </a:xfrm>
          <a:prstGeom prst="rect">
            <a:avLst/>
          </a:prstGeom>
        </p:spPr>
      </p:pic>
      <p:pic>
        <p:nvPicPr>
          <p:cNvPr id="17" name="Afbeelding 16"/>
          <p:cNvPicPr>
            <a:picLocks noChangeAspect="1"/>
          </p:cNvPicPr>
          <p:nvPr/>
        </p:nvPicPr>
        <p:blipFill rotWithShape="1">
          <a:blip r:embed="rId7"/>
          <a:srcRect b="9551"/>
          <a:stretch/>
        </p:blipFill>
        <p:spPr>
          <a:xfrm>
            <a:off x="6244152" y="3446187"/>
            <a:ext cx="2486044" cy="2772216"/>
          </a:xfrm>
          <a:prstGeom prst="rect">
            <a:avLst/>
          </a:prstGeom>
        </p:spPr>
      </p:pic>
      <p:pic>
        <p:nvPicPr>
          <p:cNvPr id="18" name="Afbeelding 17"/>
          <p:cNvPicPr>
            <a:picLocks noChangeAspect="1"/>
          </p:cNvPicPr>
          <p:nvPr/>
        </p:nvPicPr>
        <p:blipFill rotWithShape="1">
          <a:blip r:embed="rId8"/>
          <a:srcRect b="9790"/>
          <a:stretch/>
        </p:blipFill>
        <p:spPr>
          <a:xfrm>
            <a:off x="8872277" y="3469949"/>
            <a:ext cx="2530438" cy="2784936"/>
          </a:xfrm>
          <a:prstGeom prst="rect">
            <a:avLst/>
          </a:prstGeom>
        </p:spPr>
      </p:pic>
    </p:spTree>
    <p:extLst>
      <p:ext uri="{BB962C8B-B14F-4D97-AF65-F5344CB8AC3E}">
        <p14:creationId xmlns:p14="http://schemas.microsoft.com/office/powerpoint/2010/main" val="12553000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hthoek 3"/>
          <p:cNvSpPr>
            <a:spLocks noChangeArrowheads="1"/>
          </p:cNvSpPr>
          <p:nvPr/>
        </p:nvSpPr>
        <p:spPr bwMode="auto">
          <a:xfrm>
            <a:off x="4562175" y="685801"/>
            <a:ext cx="3069238" cy="584775"/>
          </a:xfrm>
          <a:prstGeom prst="rect">
            <a:avLst/>
          </a:prstGeom>
          <a:noFill/>
          <a:ln w="9525">
            <a:noFill/>
            <a:miter lim="800000"/>
            <a:headEnd/>
            <a:tailEnd/>
          </a:ln>
        </p:spPr>
        <p:txBody>
          <a:bodyPr wrap="none">
            <a:spAutoFit/>
          </a:bodyPr>
          <a:lstStyle/>
          <a:p>
            <a:pPr algn="ctr">
              <a:spcBef>
                <a:spcPct val="20000"/>
              </a:spcBef>
              <a:buFont typeface="Arial" charset="0"/>
              <a:buNone/>
            </a:pPr>
            <a:r>
              <a:rPr lang="nl-NL" sz="3200" b="1">
                <a:solidFill>
                  <a:srgbClr val="002060"/>
                </a:solidFill>
              </a:rPr>
              <a:t>Theory of Graves</a:t>
            </a:r>
            <a:endParaRPr lang="en-GB" sz="3200" b="1">
              <a:solidFill>
                <a:srgbClr val="002060"/>
              </a:solidFill>
              <a:cs typeface="Helvetica" pitchFamily="34" charset="0"/>
            </a:endParaRPr>
          </a:p>
        </p:txBody>
      </p:sp>
      <p:sp>
        <p:nvSpPr>
          <p:cNvPr id="23554" name="Rechthoek 4"/>
          <p:cNvSpPr>
            <a:spLocks noChangeArrowheads="1"/>
          </p:cNvSpPr>
          <p:nvPr/>
        </p:nvSpPr>
        <p:spPr bwMode="auto">
          <a:xfrm>
            <a:off x="3810000" y="5157788"/>
            <a:ext cx="4572000" cy="519112"/>
          </a:xfrm>
          <a:prstGeom prst="rect">
            <a:avLst/>
          </a:prstGeom>
          <a:noFill/>
          <a:ln w="9525">
            <a:noFill/>
            <a:miter lim="800000"/>
            <a:headEnd/>
            <a:tailEnd/>
          </a:ln>
        </p:spPr>
        <p:txBody>
          <a:bodyPr>
            <a:spAutoFit/>
          </a:bodyPr>
          <a:lstStyle/>
          <a:p>
            <a:pPr algn="ctr">
              <a:spcBef>
                <a:spcPct val="20000"/>
              </a:spcBef>
              <a:buFont typeface="Arial" charset="0"/>
              <a:buNone/>
            </a:pPr>
            <a:r>
              <a:rPr lang="nl-NL" sz="2800" b="1" dirty="0">
                <a:solidFill>
                  <a:srgbClr val="002060"/>
                </a:solidFill>
              </a:rPr>
              <a:t>Part 1: back-up slides </a:t>
            </a:r>
          </a:p>
        </p:txBody>
      </p:sp>
      <p:pic>
        <p:nvPicPr>
          <p:cNvPr id="5" name="Afbeelding 4" descr="Afbeelding met tekening, teken&#10;&#10;Automatisch gegenereerde beschrijving">
            <a:extLst>
              <a:ext uri="{FF2B5EF4-FFF2-40B4-BE49-F238E27FC236}">
                <a16:creationId xmlns:a16="http://schemas.microsoft.com/office/drawing/2014/main" id="{5CFC9568-600B-C541-B2AF-07B52DB2C7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21688" y="2322006"/>
            <a:ext cx="8348624" cy="1784352"/>
          </a:xfrm>
          <a:prstGeom prst="rect">
            <a:avLst/>
          </a:prstGeom>
        </p:spPr>
      </p:pic>
    </p:spTree>
    <p:extLst>
      <p:ext uri="{BB962C8B-B14F-4D97-AF65-F5344CB8AC3E}">
        <p14:creationId xmlns:p14="http://schemas.microsoft.com/office/powerpoint/2010/main" val="1880717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Time focus</a:t>
            </a:r>
          </a:p>
        </p:txBody>
      </p:sp>
      <p:sp>
        <p:nvSpPr>
          <p:cNvPr id="4" name="Tijdelijke aanduiding voor dianummer 3"/>
          <p:cNvSpPr>
            <a:spLocks noGrp="1"/>
          </p:cNvSpPr>
          <p:nvPr>
            <p:ph type="sldNum" sz="quarter" idx="12"/>
          </p:nvPr>
        </p:nvSpPr>
        <p:spPr/>
        <p:txBody>
          <a:bodyPr/>
          <a:lstStyle/>
          <a:p>
            <a:fld id="{13DB1372-D60B-4ED6-9BCE-C735C647572F}" type="slidenum">
              <a:rPr lang="nl-NL" smtClean="0">
                <a:latin typeface="Raleway" panose="020B0503030101060003" pitchFamily="34" charset="0"/>
              </a:rPr>
              <a:pPr/>
              <a:t>23</a:t>
            </a:fld>
            <a:endParaRPr lang="nl-NL">
              <a:latin typeface="Raleway" panose="020B0503030101060003" pitchFamily="34" charset="0"/>
            </a:endParaRPr>
          </a:p>
        </p:txBody>
      </p:sp>
      <p:sp>
        <p:nvSpPr>
          <p:cNvPr id="21" name="Tekstvak 20"/>
          <p:cNvSpPr txBox="1"/>
          <p:nvPr/>
        </p:nvSpPr>
        <p:spPr>
          <a:xfrm>
            <a:off x="13123901" y="1988840"/>
            <a:ext cx="184731" cy="369332"/>
          </a:xfrm>
          <a:prstGeom prst="rect">
            <a:avLst/>
          </a:prstGeom>
          <a:noFill/>
        </p:spPr>
        <p:txBody>
          <a:bodyPr wrap="none" rtlCol="0">
            <a:spAutoFit/>
          </a:bodyPr>
          <a:lstStyle/>
          <a:p>
            <a:endParaRPr lang="nl-NL">
              <a:latin typeface="Raleway" panose="020B0503030101060003" pitchFamily="34" charset="0"/>
            </a:endParaRPr>
          </a:p>
        </p:txBody>
      </p:sp>
      <p:cxnSp>
        <p:nvCxnSpPr>
          <p:cNvPr id="8" name="Rechte verbindingslijn met pijl 7">
            <a:extLst>
              <a:ext uri="{FF2B5EF4-FFF2-40B4-BE49-F238E27FC236}">
                <a16:creationId xmlns:a16="http://schemas.microsoft.com/office/drawing/2014/main" id="{5E598DE6-820F-47B8-BEDB-12F0383B33D6}"/>
              </a:ext>
            </a:extLst>
          </p:cNvPr>
          <p:cNvCxnSpPr/>
          <p:nvPr/>
        </p:nvCxnSpPr>
        <p:spPr>
          <a:xfrm>
            <a:off x="2086252" y="2450237"/>
            <a:ext cx="3888420" cy="0"/>
          </a:xfrm>
          <a:prstGeom prst="straightConnector1">
            <a:avLst/>
          </a:prstGeom>
          <a:ln w="76200">
            <a:solidFill>
              <a:srgbClr val="7030A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Text Box 2">
            <a:extLst>
              <a:ext uri="{FF2B5EF4-FFF2-40B4-BE49-F238E27FC236}">
                <a16:creationId xmlns:a16="http://schemas.microsoft.com/office/drawing/2014/main" id="{446E2C52-FF56-4EE6-86D6-46F6A8A17039}"/>
              </a:ext>
            </a:extLst>
          </p:cNvPr>
          <p:cNvSpPr txBox="1">
            <a:spLocks noChangeArrowheads="1"/>
          </p:cNvSpPr>
          <p:nvPr/>
        </p:nvSpPr>
        <p:spPr bwMode="auto">
          <a:xfrm>
            <a:off x="1337004" y="1547242"/>
            <a:ext cx="1172373"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nl-NL" sz="2800" b="1" dirty="0" err="1">
                <a:solidFill>
                  <a:srgbClr val="000066"/>
                </a:solidFill>
                <a:latin typeface="+mj-lt"/>
              </a:rPr>
              <a:t>history</a:t>
            </a:r>
            <a:endParaRPr lang="nl-NL" sz="2800" b="1" dirty="0">
              <a:solidFill>
                <a:srgbClr val="000066"/>
              </a:solidFill>
              <a:latin typeface="+mj-lt"/>
            </a:endParaRPr>
          </a:p>
        </p:txBody>
      </p:sp>
      <p:sp>
        <p:nvSpPr>
          <p:cNvPr id="19" name="Text Box 2">
            <a:extLst>
              <a:ext uri="{FF2B5EF4-FFF2-40B4-BE49-F238E27FC236}">
                <a16:creationId xmlns:a16="http://schemas.microsoft.com/office/drawing/2014/main" id="{7F2542A5-4696-4B0B-8946-33FABE5AA429}"/>
              </a:ext>
            </a:extLst>
          </p:cNvPr>
          <p:cNvSpPr txBox="1">
            <a:spLocks noChangeArrowheads="1"/>
          </p:cNvSpPr>
          <p:nvPr/>
        </p:nvSpPr>
        <p:spPr bwMode="auto">
          <a:xfrm>
            <a:off x="5416871" y="1547242"/>
            <a:ext cx="808106"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nl-NL" sz="2800" b="1" dirty="0" err="1">
                <a:solidFill>
                  <a:srgbClr val="000066"/>
                </a:solidFill>
                <a:latin typeface="+mj-lt"/>
              </a:rPr>
              <a:t>now</a:t>
            </a:r>
            <a:endParaRPr lang="nl-NL" sz="2800" b="1" dirty="0">
              <a:solidFill>
                <a:srgbClr val="000066"/>
              </a:solidFill>
              <a:latin typeface="+mj-lt"/>
            </a:endParaRPr>
          </a:p>
        </p:txBody>
      </p:sp>
      <p:sp>
        <p:nvSpPr>
          <p:cNvPr id="20" name="Text Box 2">
            <a:extLst>
              <a:ext uri="{FF2B5EF4-FFF2-40B4-BE49-F238E27FC236}">
                <a16:creationId xmlns:a16="http://schemas.microsoft.com/office/drawing/2014/main" id="{75966C15-7A91-42FA-96F9-58F2CED1DE34}"/>
              </a:ext>
            </a:extLst>
          </p:cNvPr>
          <p:cNvSpPr txBox="1">
            <a:spLocks noChangeArrowheads="1"/>
          </p:cNvSpPr>
          <p:nvPr/>
        </p:nvSpPr>
        <p:spPr bwMode="auto">
          <a:xfrm>
            <a:off x="9442854" y="1547242"/>
            <a:ext cx="1078693"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nl-NL" sz="2800" b="1" dirty="0" err="1">
                <a:solidFill>
                  <a:srgbClr val="000066"/>
                </a:solidFill>
                <a:latin typeface="+mj-lt"/>
              </a:rPr>
              <a:t>future</a:t>
            </a:r>
            <a:endParaRPr lang="nl-NL" sz="2800" b="1" dirty="0">
              <a:solidFill>
                <a:srgbClr val="000066"/>
              </a:solidFill>
              <a:latin typeface="+mj-lt"/>
            </a:endParaRPr>
          </a:p>
        </p:txBody>
      </p:sp>
      <p:cxnSp>
        <p:nvCxnSpPr>
          <p:cNvPr id="26" name="Rechte verbindingslijn met pijl 25">
            <a:extLst>
              <a:ext uri="{FF2B5EF4-FFF2-40B4-BE49-F238E27FC236}">
                <a16:creationId xmlns:a16="http://schemas.microsoft.com/office/drawing/2014/main" id="{0645A8C2-2293-4E18-84D7-BB40F3ED75C7}"/>
              </a:ext>
            </a:extLst>
          </p:cNvPr>
          <p:cNvCxnSpPr>
            <a:cxnSpLocks/>
          </p:cNvCxnSpPr>
          <p:nvPr/>
        </p:nvCxnSpPr>
        <p:spPr>
          <a:xfrm>
            <a:off x="5362113" y="2957744"/>
            <a:ext cx="887767" cy="0"/>
          </a:xfrm>
          <a:prstGeom prst="straightConnector1">
            <a:avLst/>
          </a:prstGeom>
          <a:ln w="762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Rechte verbindingslijn met pijl 26">
            <a:extLst>
              <a:ext uri="{FF2B5EF4-FFF2-40B4-BE49-F238E27FC236}">
                <a16:creationId xmlns:a16="http://schemas.microsoft.com/office/drawing/2014/main" id="{80C499B3-01DE-4AAC-B5B1-D34461F69C04}"/>
              </a:ext>
            </a:extLst>
          </p:cNvPr>
          <p:cNvCxnSpPr>
            <a:cxnSpLocks/>
          </p:cNvCxnSpPr>
          <p:nvPr/>
        </p:nvCxnSpPr>
        <p:spPr>
          <a:xfrm>
            <a:off x="2086252" y="3430480"/>
            <a:ext cx="4714043" cy="0"/>
          </a:xfrm>
          <a:prstGeom prst="straightConnector1">
            <a:avLst/>
          </a:prstGeom>
          <a:ln w="76200">
            <a:solidFill>
              <a:srgbClr val="00206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Rechte verbindingslijn met pijl 27">
            <a:extLst>
              <a:ext uri="{FF2B5EF4-FFF2-40B4-BE49-F238E27FC236}">
                <a16:creationId xmlns:a16="http://schemas.microsoft.com/office/drawing/2014/main" id="{C99DB9EE-47F6-424D-A8E4-6AFBF41A4EB6}"/>
              </a:ext>
            </a:extLst>
          </p:cNvPr>
          <p:cNvCxnSpPr>
            <a:cxnSpLocks/>
          </p:cNvCxnSpPr>
          <p:nvPr/>
        </p:nvCxnSpPr>
        <p:spPr>
          <a:xfrm>
            <a:off x="5708342" y="3925410"/>
            <a:ext cx="2902258" cy="0"/>
          </a:xfrm>
          <a:prstGeom prst="straightConnector1">
            <a:avLst/>
          </a:prstGeom>
          <a:ln w="762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Rechte verbindingslijn met pijl 28">
            <a:extLst>
              <a:ext uri="{FF2B5EF4-FFF2-40B4-BE49-F238E27FC236}">
                <a16:creationId xmlns:a16="http://schemas.microsoft.com/office/drawing/2014/main" id="{F975B9F0-6ACE-485C-8B73-9DCA5C391A6A}"/>
              </a:ext>
            </a:extLst>
          </p:cNvPr>
          <p:cNvCxnSpPr>
            <a:cxnSpLocks/>
          </p:cNvCxnSpPr>
          <p:nvPr/>
        </p:nvCxnSpPr>
        <p:spPr>
          <a:xfrm>
            <a:off x="4208016" y="4413681"/>
            <a:ext cx="3506679" cy="0"/>
          </a:xfrm>
          <a:prstGeom prst="straightConnector1">
            <a:avLst/>
          </a:prstGeom>
          <a:ln w="76200">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Rechte verbindingslijn met pijl 29">
            <a:extLst>
              <a:ext uri="{FF2B5EF4-FFF2-40B4-BE49-F238E27FC236}">
                <a16:creationId xmlns:a16="http://schemas.microsoft.com/office/drawing/2014/main" id="{CE59015F-0016-43AD-B804-E71F992513C9}"/>
              </a:ext>
            </a:extLst>
          </p:cNvPr>
          <p:cNvCxnSpPr>
            <a:cxnSpLocks/>
          </p:cNvCxnSpPr>
          <p:nvPr/>
        </p:nvCxnSpPr>
        <p:spPr>
          <a:xfrm>
            <a:off x="5708342" y="4928586"/>
            <a:ext cx="4944862" cy="0"/>
          </a:xfrm>
          <a:prstGeom prst="straightConnector1">
            <a:avLst/>
          </a:prstGeom>
          <a:ln w="76200">
            <a:solidFill>
              <a:srgbClr val="FFFF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Rechte verbindingslijn met pijl 30">
            <a:extLst>
              <a:ext uri="{FF2B5EF4-FFF2-40B4-BE49-F238E27FC236}">
                <a16:creationId xmlns:a16="http://schemas.microsoft.com/office/drawing/2014/main" id="{5CE3CA22-1809-43BF-884B-9CE1392F4AAF}"/>
              </a:ext>
            </a:extLst>
          </p:cNvPr>
          <p:cNvCxnSpPr>
            <a:cxnSpLocks/>
          </p:cNvCxnSpPr>
          <p:nvPr/>
        </p:nvCxnSpPr>
        <p:spPr>
          <a:xfrm>
            <a:off x="5708342" y="5434613"/>
            <a:ext cx="4944862" cy="0"/>
          </a:xfrm>
          <a:prstGeom prst="straightConnector1">
            <a:avLst/>
          </a:prstGeom>
          <a:ln w="76200">
            <a:solidFill>
              <a:srgbClr val="12D4DE"/>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98915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96F6FF2B-22F5-4C10-9B00-DC03946DED01}"/>
              </a:ext>
            </a:extLst>
          </p:cNvPr>
          <p:cNvPicPr>
            <a:picLocks noChangeAspect="1"/>
          </p:cNvPicPr>
          <p:nvPr/>
        </p:nvPicPr>
        <p:blipFill rotWithShape="1">
          <a:blip r:embed="rId2"/>
          <a:srcRect l="44272" t="19547" r="7524" b="21683"/>
          <a:stretch/>
        </p:blipFill>
        <p:spPr>
          <a:xfrm>
            <a:off x="2059618" y="1056442"/>
            <a:ext cx="7599285" cy="5211594"/>
          </a:xfrm>
          <a:prstGeom prst="rect">
            <a:avLst/>
          </a:prstGeom>
        </p:spPr>
      </p:pic>
      <p:sp>
        <p:nvSpPr>
          <p:cNvPr id="4" name="Titel 3"/>
          <p:cNvSpPr>
            <a:spLocks noGrp="1"/>
          </p:cNvSpPr>
          <p:nvPr>
            <p:ph type="title"/>
          </p:nvPr>
        </p:nvSpPr>
        <p:spPr/>
        <p:txBody>
          <a:bodyPr>
            <a:normAutofit/>
          </a:bodyPr>
          <a:lstStyle/>
          <a:p>
            <a:r>
              <a:rPr lang="nl-NL" sz="2600" dirty="0"/>
              <a:t>Systems per continent</a:t>
            </a:r>
          </a:p>
        </p:txBody>
      </p:sp>
      <p:sp>
        <p:nvSpPr>
          <p:cNvPr id="5" name="Tekstvak 4"/>
          <p:cNvSpPr txBox="1"/>
          <p:nvPr/>
        </p:nvSpPr>
        <p:spPr>
          <a:xfrm>
            <a:off x="7420801" y="6129537"/>
            <a:ext cx="2123794" cy="276999"/>
          </a:xfrm>
          <a:prstGeom prst="rect">
            <a:avLst/>
          </a:prstGeom>
          <a:noFill/>
        </p:spPr>
        <p:txBody>
          <a:bodyPr wrap="square" rtlCol="0">
            <a:spAutoFit/>
          </a:bodyPr>
          <a:lstStyle/>
          <a:p>
            <a:r>
              <a:rPr lang="nl-NL" sz="1200" dirty="0"/>
              <a:t>Valueframing – Floor de Ruiter</a:t>
            </a:r>
          </a:p>
        </p:txBody>
      </p:sp>
    </p:spTree>
    <p:extLst>
      <p:ext uri="{BB962C8B-B14F-4D97-AF65-F5344CB8AC3E}">
        <p14:creationId xmlns:p14="http://schemas.microsoft.com/office/powerpoint/2010/main" val="39139847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sz="2600" dirty="0"/>
              <a:t>Systems in the world</a:t>
            </a:r>
          </a:p>
        </p:txBody>
      </p:sp>
      <p:pic>
        <p:nvPicPr>
          <p:cNvPr id="3" name="Picture 2" descr="D:\Stratified Democracy 2.png"/>
          <p:cNvPicPr>
            <a:picLocks noChangeAspect="1" noChangeArrowheads="1"/>
          </p:cNvPicPr>
          <p:nvPr/>
        </p:nvPicPr>
        <p:blipFill rotWithShape="1">
          <a:blip r:embed="rId2">
            <a:extLst>
              <a:ext uri="{28A0092B-C50C-407E-A947-70E740481C1C}">
                <a14:useLocalDpi xmlns:a14="http://schemas.microsoft.com/office/drawing/2010/main" val="0"/>
              </a:ext>
            </a:extLst>
          </a:blip>
          <a:srcRect t="8437" b="12790"/>
          <a:stretch/>
        </p:blipFill>
        <p:spPr bwMode="auto">
          <a:xfrm>
            <a:off x="2783632" y="1124744"/>
            <a:ext cx="7611943" cy="5138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95946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val 2"/>
          <p:cNvSpPr>
            <a:spLocks noChangeArrowheads="1"/>
          </p:cNvSpPr>
          <p:nvPr/>
        </p:nvSpPr>
        <p:spPr bwMode="auto">
          <a:xfrm>
            <a:off x="4067541" y="5639176"/>
            <a:ext cx="2088232" cy="456824"/>
          </a:xfrm>
          <a:prstGeom prst="ellipse">
            <a:avLst/>
          </a:prstGeom>
          <a:solidFill>
            <a:srgbClr val="CC0099"/>
          </a:solidFill>
          <a:ln w="9525">
            <a:round/>
            <a:headEnd/>
            <a:tailEnd/>
          </a:ln>
          <a:scene3d>
            <a:camera prst="legacyObliqueTopRight"/>
            <a:lightRig rig="legacyFlat3" dir="r"/>
          </a:scene3d>
          <a:sp3d extrusionH="290500" prstMaterial="legacyPlastic">
            <a:bevelT w="13500" h="13500" prst="angle"/>
            <a:bevelB w="13500" h="13500" prst="angle"/>
            <a:extrusionClr>
              <a:srgbClr val="CC0099"/>
            </a:extrusionClr>
          </a:sp3d>
        </p:spPr>
        <p:txBody>
          <a:bodyPr wrap="none" anchor="ctr">
            <a:flatTx/>
          </a:bodyPr>
          <a:lstStyle/>
          <a:p>
            <a:pPr algn="ctr" eaLnBrk="0" hangingPunct="0"/>
            <a:r>
              <a:rPr lang="nl-NL" dirty="0" err="1">
                <a:solidFill>
                  <a:schemeClr val="bg1"/>
                </a:solidFill>
                <a:latin typeface="Raleway" panose="020B0003030101060003" pitchFamily="34" charset="0"/>
              </a:rPr>
              <a:t>Purple</a:t>
            </a:r>
            <a:endParaRPr lang="nl-NL" dirty="0">
              <a:solidFill>
                <a:schemeClr val="bg1"/>
              </a:solidFill>
              <a:latin typeface="Raleway" panose="020B0003030101060003" pitchFamily="34" charset="0"/>
            </a:endParaRPr>
          </a:p>
        </p:txBody>
      </p:sp>
      <p:sp>
        <p:nvSpPr>
          <p:cNvPr id="15363" name="Oval 3"/>
          <p:cNvSpPr>
            <a:spLocks noChangeArrowheads="1"/>
          </p:cNvSpPr>
          <p:nvPr/>
        </p:nvSpPr>
        <p:spPr bwMode="auto">
          <a:xfrm>
            <a:off x="4034203" y="4877176"/>
            <a:ext cx="2088232" cy="456824"/>
          </a:xfrm>
          <a:prstGeom prst="ellipse">
            <a:avLst/>
          </a:prstGeom>
          <a:solidFill>
            <a:srgbClr val="FF0000"/>
          </a:solidFill>
          <a:ln w="9525">
            <a:round/>
            <a:headEnd/>
            <a:tailEnd/>
          </a:ln>
          <a:scene3d>
            <a:camera prst="legacyObliqueTopRight"/>
            <a:lightRig rig="legacyFlat3" dir="r"/>
          </a:scene3d>
          <a:sp3d extrusionH="290500" prstMaterial="legacyPlastic">
            <a:bevelT w="13500" h="13500" prst="angle"/>
            <a:bevelB w="13500" h="13500" prst="angle"/>
            <a:extrusionClr>
              <a:srgbClr val="FF0000"/>
            </a:extrusionClr>
          </a:sp3d>
        </p:spPr>
        <p:txBody>
          <a:bodyPr wrap="none" anchor="ctr">
            <a:flatTx/>
          </a:bodyPr>
          <a:lstStyle/>
          <a:p>
            <a:pPr algn="ctr" eaLnBrk="0" hangingPunct="0"/>
            <a:r>
              <a:rPr lang="nl-NL" dirty="0">
                <a:solidFill>
                  <a:schemeClr val="bg1"/>
                </a:solidFill>
                <a:latin typeface="Raleway" panose="020B0003030101060003" pitchFamily="34" charset="0"/>
              </a:rPr>
              <a:t>Red</a:t>
            </a:r>
          </a:p>
        </p:txBody>
      </p:sp>
      <p:sp>
        <p:nvSpPr>
          <p:cNvPr id="15364" name="Oval 4"/>
          <p:cNvSpPr>
            <a:spLocks noChangeArrowheads="1"/>
          </p:cNvSpPr>
          <p:nvPr/>
        </p:nvSpPr>
        <p:spPr bwMode="auto">
          <a:xfrm>
            <a:off x="4034203" y="6401176"/>
            <a:ext cx="2088232" cy="456824"/>
          </a:xfrm>
          <a:prstGeom prst="ellipse">
            <a:avLst/>
          </a:prstGeom>
          <a:gradFill rotWithShape="0">
            <a:gsLst>
              <a:gs pos="0">
                <a:srgbClr val="E3DC9D"/>
              </a:gs>
              <a:gs pos="100000">
                <a:srgbClr val="696649"/>
              </a:gs>
            </a:gsLst>
            <a:lin ang="5400000" scaled="1"/>
          </a:gradFill>
          <a:ln w="9525">
            <a:round/>
            <a:headEnd/>
            <a:tailEnd/>
          </a:ln>
          <a:scene3d>
            <a:camera prst="legacyObliqueTopRight"/>
            <a:lightRig rig="legacyFlat3" dir="r"/>
          </a:scene3d>
          <a:sp3d extrusionH="290500" prstMaterial="legacyPlastic">
            <a:bevelT w="13500" h="13500" prst="angle"/>
            <a:bevelB w="13500" h="13500" prst="angle"/>
            <a:extrusionClr>
              <a:srgbClr val="E3DC9D"/>
            </a:extrusionClr>
          </a:sp3d>
        </p:spPr>
        <p:txBody>
          <a:bodyPr wrap="none" anchor="ctr">
            <a:flatTx/>
          </a:bodyPr>
          <a:lstStyle/>
          <a:p>
            <a:pPr algn="ctr" eaLnBrk="0" hangingPunct="0"/>
            <a:r>
              <a:rPr lang="nl-NL">
                <a:latin typeface="Raleway" panose="020B0003030101060003" pitchFamily="34" charset="0"/>
              </a:rPr>
              <a:t>Beige </a:t>
            </a:r>
          </a:p>
        </p:txBody>
      </p:sp>
      <p:sp>
        <p:nvSpPr>
          <p:cNvPr id="15365" name="Oval 5"/>
          <p:cNvSpPr>
            <a:spLocks noChangeArrowheads="1"/>
          </p:cNvSpPr>
          <p:nvPr/>
        </p:nvSpPr>
        <p:spPr bwMode="auto">
          <a:xfrm>
            <a:off x="4067541" y="4115176"/>
            <a:ext cx="2088232" cy="456824"/>
          </a:xfrm>
          <a:prstGeom prst="ellipse">
            <a:avLst/>
          </a:prstGeom>
          <a:solidFill>
            <a:srgbClr val="3333FF"/>
          </a:solidFill>
          <a:ln w="9525">
            <a:round/>
            <a:headEnd/>
            <a:tailEnd/>
          </a:ln>
          <a:scene3d>
            <a:camera prst="legacyObliqueTopRight"/>
            <a:lightRig rig="legacyFlat3" dir="r"/>
          </a:scene3d>
          <a:sp3d extrusionH="290500" prstMaterial="legacyPlastic">
            <a:bevelT w="13500" h="13500" prst="angle"/>
            <a:bevelB w="13500" h="13500" prst="angle"/>
            <a:extrusionClr>
              <a:srgbClr val="3333FF"/>
            </a:extrusionClr>
          </a:sp3d>
        </p:spPr>
        <p:txBody>
          <a:bodyPr wrap="none" anchor="ctr">
            <a:flatTx/>
          </a:bodyPr>
          <a:lstStyle/>
          <a:p>
            <a:pPr algn="ctr" eaLnBrk="0" hangingPunct="0"/>
            <a:r>
              <a:rPr lang="nl-NL" dirty="0">
                <a:solidFill>
                  <a:schemeClr val="bg1"/>
                </a:solidFill>
                <a:latin typeface="Raleway" panose="020B0003030101060003" pitchFamily="34" charset="0"/>
              </a:rPr>
              <a:t>Blue</a:t>
            </a:r>
          </a:p>
        </p:txBody>
      </p:sp>
      <p:sp>
        <p:nvSpPr>
          <p:cNvPr id="15366" name="Oval 6"/>
          <p:cNvSpPr>
            <a:spLocks noChangeArrowheads="1"/>
          </p:cNvSpPr>
          <p:nvPr/>
        </p:nvSpPr>
        <p:spPr bwMode="auto">
          <a:xfrm>
            <a:off x="4034203" y="3353176"/>
            <a:ext cx="2088232" cy="456824"/>
          </a:xfrm>
          <a:prstGeom prst="ellipse">
            <a:avLst/>
          </a:prstGeom>
          <a:solidFill>
            <a:srgbClr val="FF6600"/>
          </a:solidFill>
          <a:ln w="9525">
            <a:round/>
            <a:headEnd/>
            <a:tailEnd/>
          </a:ln>
          <a:scene3d>
            <a:camera prst="legacyObliqueTopRight"/>
            <a:lightRig rig="legacyFlat3" dir="r"/>
          </a:scene3d>
          <a:sp3d extrusionH="290500" prstMaterial="legacyPlastic">
            <a:bevelT w="13500" h="13500" prst="angle"/>
            <a:bevelB w="13500" h="13500" prst="angle"/>
            <a:extrusionClr>
              <a:srgbClr val="FF6600"/>
            </a:extrusionClr>
          </a:sp3d>
        </p:spPr>
        <p:txBody>
          <a:bodyPr wrap="none" anchor="ctr">
            <a:flatTx/>
          </a:bodyPr>
          <a:lstStyle/>
          <a:p>
            <a:pPr algn="ctr" eaLnBrk="0" hangingPunct="0"/>
            <a:r>
              <a:rPr lang="nl-NL" dirty="0">
                <a:solidFill>
                  <a:schemeClr val="bg1"/>
                </a:solidFill>
                <a:latin typeface="Raleway" panose="020B0003030101060003" pitchFamily="34" charset="0"/>
              </a:rPr>
              <a:t>Orange</a:t>
            </a:r>
          </a:p>
        </p:txBody>
      </p:sp>
      <p:sp>
        <p:nvSpPr>
          <p:cNvPr id="15367" name="Oval 7"/>
          <p:cNvSpPr>
            <a:spLocks noChangeArrowheads="1"/>
          </p:cNvSpPr>
          <p:nvPr/>
        </p:nvSpPr>
        <p:spPr bwMode="auto">
          <a:xfrm>
            <a:off x="4067541" y="2591176"/>
            <a:ext cx="2088232" cy="456824"/>
          </a:xfrm>
          <a:prstGeom prst="ellipse">
            <a:avLst/>
          </a:prstGeom>
          <a:solidFill>
            <a:srgbClr val="669900"/>
          </a:solidFill>
          <a:ln w="9525">
            <a:round/>
            <a:headEnd/>
            <a:tailEnd/>
          </a:ln>
          <a:scene3d>
            <a:camera prst="legacyObliqueTopRight"/>
            <a:lightRig rig="legacyFlat3" dir="r"/>
          </a:scene3d>
          <a:sp3d extrusionH="290500" prstMaterial="legacyPlastic">
            <a:bevelT w="13500" h="13500" prst="angle"/>
            <a:bevelB w="13500" h="13500" prst="angle"/>
            <a:extrusionClr>
              <a:srgbClr val="669900"/>
            </a:extrusionClr>
          </a:sp3d>
        </p:spPr>
        <p:txBody>
          <a:bodyPr wrap="none" anchor="ctr">
            <a:flatTx/>
          </a:bodyPr>
          <a:lstStyle/>
          <a:p>
            <a:pPr algn="ctr" eaLnBrk="0" hangingPunct="0"/>
            <a:r>
              <a:rPr lang="nl-NL" dirty="0">
                <a:solidFill>
                  <a:schemeClr val="bg1"/>
                </a:solidFill>
                <a:latin typeface="Raleway" panose="020B0003030101060003" pitchFamily="34" charset="0"/>
              </a:rPr>
              <a:t>Green</a:t>
            </a:r>
          </a:p>
        </p:txBody>
      </p:sp>
      <p:sp>
        <p:nvSpPr>
          <p:cNvPr id="15368" name="Oval 8"/>
          <p:cNvSpPr>
            <a:spLocks noChangeArrowheads="1"/>
          </p:cNvSpPr>
          <p:nvPr/>
        </p:nvSpPr>
        <p:spPr bwMode="auto">
          <a:xfrm>
            <a:off x="4034203" y="1829176"/>
            <a:ext cx="2088232" cy="456824"/>
          </a:xfrm>
          <a:prstGeom prst="ellipse">
            <a:avLst/>
          </a:prstGeom>
          <a:solidFill>
            <a:srgbClr val="FFFF00"/>
          </a:solidFill>
          <a:ln w="9525">
            <a:round/>
            <a:headEnd/>
            <a:tailEnd/>
          </a:ln>
          <a:scene3d>
            <a:camera prst="legacyObliqueTopRight"/>
            <a:lightRig rig="legacyFlat3" dir="r"/>
          </a:scene3d>
          <a:sp3d extrusionH="290500" prstMaterial="legacyPlastic">
            <a:bevelT w="13500" h="13500" prst="angle"/>
            <a:bevelB w="13500" h="13500" prst="angle"/>
            <a:extrusionClr>
              <a:srgbClr val="FFFF99"/>
            </a:extrusionClr>
          </a:sp3d>
        </p:spPr>
        <p:txBody>
          <a:bodyPr wrap="none" anchor="ctr">
            <a:flatTx/>
          </a:bodyPr>
          <a:lstStyle/>
          <a:p>
            <a:pPr algn="ctr" eaLnBrk="0" hangingPunct="0"/>
            <a:r>
              <a:rPr lang="nl-NL" dirty="0" err="1">
                <a:latin typeface="Raleway" panose="020B0003030101060003" pitchFamily="34" charset="0"/>
              </a:rPr>
              <a:t>Yellow</a:t>
            </a:r>
            <a:endParaRPr lang="nl-NL" dirty="0">
              <a:latin typeface="Raleway" panose="020B0003030101060003" pitchFamily="34" charset="0"/>
            </a:endParaRPr>
          </a:p>
        </p:txBody>
      </p:sp>
      <p:sp>
        <p:nvSpPr>
          <p:cNvPr id="15369" name="Oval 9"/>
          <p:cNvSpPr>
            <a:spLocks noChangeArrowheads="1"/>
          </p:cNvSpPr>
          <p:nvPr/>
        </p:nvSpPr>
        <p:spPr bwMode="auto">
          <a:xfrm>
            <a:off x="4067541" y="1067176"/>
            <a:ext cx="2088232" cy="456824"/>
          </a:xfrm>
          <a:prstGeom prst="ellipse">
            <a:avLst/>
          </a:prstGeom>
          <a:solidFill>
            <a:srgbClr val="00FFFF"/>
          </a:solidFill>
          <a:ln w="9525">
            <a:round/>
            <a:headEnd/>
            <a:tailEnd/>
          </a:ln>
          <a:scene3d>
            <a:camera prst="legacyObliqueTopRight"/>
            <a:lightRig rig="legacyFlat3" dir="r"/>
          </a:scene3d>
          <a:sp3d extrusionH="290500" prstMaterial="legacyPlastic">
            <a:bevelT w="13500" h="13500" prst="angle"/>
            <a:bevelB w="13500" h="13500" prst="angle"/>
            <a:extrusionClr>
              <a:srgbClr val="00FFFF"/>
            </a:extrusionClr>
          </a:sp3d>
        </p:spPr>
        <p:txBody>
          <a:bodyPr wrap="none" anchor="ctr">
            <a:flatTx/>
          </a:bodyPr>
          <a:lstStyle/>
          <a:p>
            <a:pPr algn="ctr" eaLnBrk="0" hangingPunct="0"/>
            <a:r>
              <a:rPr lang="nl-NL" dirty="0">
                <a:latin typeface="Raleway" panose="020B0003030101060003" pitchFamily="34" charset="0"/>
              </a:rPr>
              <a:t>Turquoise</a:t>
            </a:r>
          </a:p>
        </p:txBody>
      </p:sp>
      <p:sp>
        <p:nvSpPr>
          <p:cNvPr id="15370" name="Oval 10"/>
          <p:cNvSpPr>
            <a:spLocks noChangeArrowheads="1"/>
          </p:cNvSpPr>
          <p:nvPr/>
        </p:nvSpPr>
        <p:spPr bwMode="auto">
          <a:xfrm>
            <a:off x="4110403" y="305176"/>
            <a:ext cx="2088232" cy="456824"/>
          </a:xfrm>
          <a:prstGeom prst="ellipse">
            <a:avLst/>
          </a:prstGeom>
          <a:gradFill rotWithShape="0">
            <a:gsLst>
              <a:gs pos="0">
                <a:srgbClr val="A50021"/>
              </a:gs>
              <a:gs pos="100000">
                <a:srgbClr val="9F0020"/>
              </a:gs>
            </a:gsLst>
            <a:lin ang="5400000" scaled="1"/>
          </a:gradFill>
          <a:ln w="9525">
            <a:round/>
            <a:headEnd/>
            <a:tailEnd/>
          </a:ln>
          <a:scene3d>
            <a:camera prst="legacyObliqueTopRight"/>
            <a:lightRig rig="legacyFlat3" dir="r"/>
          </a:scene3d>
          <a:sp3d extrusionH="290500" prstMaterial="legacyPlastic">
            <a:bevelT w="13500" h="13500" prst="angle"/>
            <a:bevelB w="13500" h="13500" prst="angle"/>
            <a:extrusionClr>
              <a:srgbClr val="A50021"/>
            </a:extrusionClr>
          </a:sp3d>
        </p:spPr>
        <p:txBody>
          <a:bodyPr wrap="none" anchor="ctr">
            <a:flatTx/>
          </a:bodyPr>
          <a:lstStyle/>
          <a:p>
            <a:pPr algn="ctr" eaLnBrk="0" hangingPunct="0"/>
            <a:r>
              <a:rPr lang="nl-NL" dirty="0">
                <a:solidFill>
                  <a:schemeClr val="bg1"/>
                </a:solidFill>
                <a:latin typeface="Raleway" panose="020B0003030101060003" pitchFamily="34" charset="0"/>
              </a:rPr>
              <a:t>Coral</a:t>
            </a:r>
          </a:p>
        </p:txBody>
      </p:sp>
      <p:sp>
        <p:nvSpPr>
          <p:cNvPr id="15371" name="Line 11"/>
          <p:cNvSpPr>
            <a:spLocks noChangeShapeType="1"/>
          </p:cNvSpPr>
          <p:nvPr/>
        </p:nvSpPr>
        <p:spPr bwMode="auto">
          <a:xfrm flipH="1">
            <a:off x="6617027" y="5105588"/>
            <a:ext cx="1377617" cy="1170708"/>
          </a:xfrm>
          <a:prstGeom prst="line">
            <a:avLst/>
          </a:prstGeom>
          <a:noFill/>
          <a:ln w="57150">
            <a:solidFill>
              <a:schemeClr val="tx1"/>
            </a:solidFill>
            <a:round/>
            <a:headEnd/>
            <a:tailEnd type="triangle" w="med" len="med"/>
          </a:ln>
        </p:spPr>
        <p:txBody>
          <a:bodyPr/>
          <a:lstStyle/>
          <a:p>
            <a:endParaRPr lang="nl-NL">
              <a:latin typeface="Raleway" panose="020B0003030101060003" pitchFamily="34" charset="0"/>
            </a:endParaRPr>
          </a:p>
        </p:txBody>
      </p:sp>
      <p:sp>
        <p:nvSpPr>
          <p:cNvPr id="15372" name="Line 12"/>
          <p:cNvSpPr>
            <a:spLocks noChangeShapeType="1"/>
          </p:cNvSpPr>
          <p:nvPr/>
        </p:nvSpPr>
        <p:spPr bwMode="auto">
          <a:xfrm flipH="1" flipV="1">
            <a:off x="6540827" y="734480"/>
            <a:ext cx="1453817" cy="1186732"/>
          </a:xfrm>
          <a:prstGeom prst="line">
            <a:avLst/>
          </a:prstGeom>
          <a:noFill/>
          <a:ln w="57150">
            <a:solidFill>
              <a:schemeClr val="tx1"/>
            </a:solidFill>
            <a:round/>
            <a:headEnd/>
            <a:tailEnd type="triangle" w="med" len="med"/>
          </a:ln>
        </p:spPr>
        <p:txBody>
          <a:bodyPr/>
          <a:lstStyle/>
          <a:p>
            <a:endParaRPr lang="nl-NL">
              <a:latin typeface="Raleway" panose="020B0003030101060003" pitchFamily="34" charset="0"/>
            </a:endParaRPr>
          </a:p>
        </p:txBody>
      </p:sp>
      <p:sp>
        <p:nvSpPr>
          <p:cNvPr id="22543" name="Oval 15"/>
          <p:cNvSpPr>
            <a:spLocks noChangeArrowheads="1"/>
          </p:cNvSpPr>
          <p:nvPr/>
        </p:nvSpPr>
        <p:spPr bwMode="auto">
          <a:xfrm>
            <a:off x="8171823" y="3825326"/>
            <a:ext cx="3770662" cy="2103700"/>
          </a:xfrm>
          <a:prstGeom prst="ellipse">
            <a:avLst/>
          </a:prstGeom>
          <a:gradFill rotWithShape="0">
            <a:gsLst>
              <a:gs pos="0">
                <a:srgbClr val="E3DC9D"/>
              </a:gs>
              <a:gs pos="100000">
                <a:srgbClr val="696649"/>
              </a:gs>
            </a:gsLst>
            <a:lin ang="5400000" scaled="1"/>
          </a:gradFill>
          <a:ln w="9525">
            <a:round/>
            <a:headEnd/>
            <a:tailEnd/>
          </a:ln>
          <a:scene3d>
            <a:camera prst="legacyObliqueTopRight"/>
            <a:lightRig rig="legacyFlat3" dir="r"/>
          </a:scene3d>
          <a:sp3d extrusionH="290500" prstMaterial="legacyPlastic">
            <a:bevelT w="13500" h="13500" prst="angle"/>
            <a:bevelB w="13500" h="13500" prst="angle"/>
            <a:extrusionClr>
              <a:srgbClr val="E3DC9D"/>
            </a:extrusionClr>
          </a:sp3d>
        </p:spPr>
        <p:txBody>
          <a:bodyPr wrap="none" anchor="ctr">
            <a:flatTx/>
          </a:bodyPr>
          <a:lstStyle/>
          <a:p>
            <a:pPr algn="ctr"/>
            <a:r>
              <a:rPr lang="nl-NL" sz="2000" dirty="0">
                <a:latin typeface="Raleway" panose="020B0003030101060003" pitchFamily="34" charset="0"/>
              </a:rPr>
              <a:t>Express </a:t>
            </a:r>
            <a:r>
              <a:rPr lang="nl-NL" sz="2000" dirty="0" err="1">
                <a:latin typeface="Raleway" panose="020B0003030101060003" pitchFamily="34" charset="0"/>
              </a:rPr>
              <a:t>self</a:t>
            </a:r>
            <a:r>
              <a:rPr lang="nl-NL" sz="2000" dirty="0">
                <a:latin typeface="Raleway" panose="020B0003030101060003" pitchFamily="34" charset="0"/>
              </a:rPr>
              <a:t> </a:t>
            </a:r>
            <a:r>
              <a:rPr lang="nl-NL" sz="2000" dirty="0" err="1">
                <a:latin typeface="Raleway" panose="020B0003030101060003" pitchFamily="34" charset="0"/>
              </a:rPr>
              <a:t>for</a:t>
            </a:r>
            <a:r>
              <a:rPr lang="nl-NL" sz="2000" dirty="0">
                <a:latin typeface="Raleway" panose="020B0003030101060003" pitchFamily="34" charset="0"/>
              </a:rPr>
              <a:t> </a:t>
            </a:r>
          </a:p>
          <a:p>
            <a:pPr algn="ctr"/>
            <a:r>
              <a:rPr lang="nl-NL" sz="2000" dirty="0" err="1">
                <a:latin typeface="Raleway" panose="020B0003030101060003" pitchFamily="34" charset="0"/>
              </a:rPr>
              <a:t>physiological</a:t>
            </a:r>
            <a:r>
              <a:rPr lang="nl-NL" sz="2000" dirty="0">
                <a:latin typeface="Raleway" panose="020B0003030101060003" pitchFamily="34" charset="0"/>
              </a:rPr>
              <a:t> survival</a:t>
            </a:r>
          </a:p>
        </p:txBody>
      </p:sp>
      <p:sp>
        <p:nvSpPr>
          <p:cNvPr id="22544" name="Oval 16"/>
          <p:cNvSpPr>
            <a:spLocks noChangeArrowheads="1"/>
          </p:cNvSpPr>
          <p:nvPr/>
        </p:nvSpPr>
        <p:spPr bwMode="auto">
          <a:xfrm>
            <a:off x="8132979" y="1421904"/>
            <a:ext cx="3848350" cy="2087778"/>
          </a:xfrm>
          <a:prstGeom prst="ellipse">
            <a:avLst/>
          </a:prstGeom>
          <a:gradFill rotWithShape="0">
            <a:gsLst>
              <a:gs pos="0">
                <a:srgbClr val="A50021"/>
              </a:gs>
              <a:gs pos="100000">
                <a:srgbClr val="9F0020"/>
              </a:gs>
            </a:gsLst>
            <a:lin ang="5400000" scaled="1"/>
          </a:gradFill>
          <a:ln w="9525">
            <a:round/>
            <a:headEnd/>
            <a:tailEnd/>
          </a:ln>
          <a:scene3d>
            <a:camera prst="legacyObliqueTopRight"/>
            <a:lightRig rig="legacyFlat3" dir="r"/>
          </a:scene3d>
          <a:sp3d extrusionH="290500" prstMaterial="legacyPlastic">
            <a:bevelT w="13500" h="13500" prst="angle"/>
            <a:bevelB w="13500" h="13500" prst="angle"/>
            <a:extrusionClr>
              <a:srgbClr val="A50021"/>
            </a:extrusionClr>
          </a:sp3d>
        </p:spPr>
        <p:txBody>
          <a:bodyPr wrap="none" anchor="ctr">
            <a:flatTx/>
          </a:bodyPr>
          <a:lstStyle/>
          <a:p>
            <a:pPr algn="ctr">
              <a:spcBef>
                <a:spcPct val="50000"/>
              </a:spcBef>
            </a:pPr>
            <a:r>
              <a:rPr lang="nl-NL" sz="2000" dirty="0">
                <a:solidFill>
                  <a:schemeClr val="bg1"/>
                </a:solidFill>
                <a:latin typeface="Raleway" panose="020B0003030101060003" pitchFamily="34" charset="0"/>
              </a:rPr>
              <a:t>     Express </a:t>
            </a:r>
            <a:r>
              <a:rPr lang="nl-NL" sz="2000" dirty="0" err="1">
                <a:solidFill>
                  <a:schemeClr val="bg1"/>
                </a:solidFill>
                <a:latin typeface="Raleway" panose="020B0003030101060003" pitchFamily="34" charset="0"/>
              </a:rPr>
              <a:t>self</a:t>
            </a:r>
            <a:r>
              <a:rPr lang="nl-NL" sz="2000" dirty="0">
                <a:solidFill>
                  <a:schemeClr val="bg1"/>
                </a:solidFill>
                <a:latin typeface="Raleway" panose="020B0003030101060003" pitchFamily="34" charset="0"/>
              </a:rPr>
              <a:t> without </a:t>
            </a:r>
            <a:r>
              <a:rPr lang="nl-NL" sz="2000" dirty="0" err="1">
                <a:solidFill>
                  <a:schemeClr val="bg1"/>
                </a:solidFill>
                <a:latin typeface="Raleway" panose="020B0003030101060003" pitchFamily="34" charset="0"/>
              </a:rPr>
              <a:t>shame</a:t>
            </a:r>
            <a:r>
              <a:rPr lang="nl-NL" sz="2000" dirty="0">
                <a:solidFill>
                  <a:schemeClr val="bg1"/>
                </a:solidFill>
                <a:latin typeface="Raleway" panose="020B0003030101060003" pitchFamily="34" charset="0"/>
              </a:rPr>
              <a:t> </a:t>
            </a:r>
          </a:p>
          <a:p>
            <a:pPr algn="ctr">
              <a:spcBef>
                <a:spcPct val="50000"/>
              </a:spcBef>
            </a:pPr>
            <a:r>
              <a:rPr lang="nl-NL" sz="2000" dirty="0">
                <a:solidFill>
                  <a:schemeClr val="bg1"/>
                </a:solidFill>
                <a:latin typeface="Raleway" panose="020B0003030101060003" pitchFamily="34" charset="0"/>
              </a:rPr>
              <a:t>    or </a:t>
            </a:r>
            <a:r>
              <a:rPr lang="nl-NL" sz="2000" dirty="0" err="1">
                <a:solidFill>
                  <a:schemeClr val="bg1"/>
                </a:solidFill>
                <a:latin typeface="Raleway" panose="020B0003030101060003" pitchFamily="34" charset="0"/>
              </a:rPr>
              <a:t>guilt</a:t>
            </a:r>
            <a:r>
              <a:rPr lang="nl-NL" sz="2000" dirty="0">
                <a:solidFill>
                  <a:schemeClr val="bg1"/>
                </a:solidFill>
                <a:latin typeface="Raleway" panose="020B0003030101060003" pitchFamily="34" charset="0"/>
              </a:rPr>
              <a:t> </a:t>
            </a:r>
            <a:r>
              <a:rPr lang="nl-NL" sz="2000" dirty="0" err="1">
                <a:solidFill>
                  <a:schemeClr val="bg1"/>
                </a:solidFill>
                <a:latin typeface="Raleway" panose="020B0003030101060003" pitchFamily="34" charset="0"/>
              </a:rPr>
              <a:t>for</a:t>
            </a:r>
            <a:r>
              <a:rPr lang="nl-NL" sz="2000" dirty="0">
                <a:solidFill>
                  <a:schemeClr val="bg1"/>
                </a:solidFill>
                <a:latin typeface="Raleway" panose="020B0003030101060003" pitchFamily="34" charset="0"/>
              </a:rPr>
              <a:t> </a:t>
            </a:r>
            <a:r>
              <a:rPr lang="nl-NL" sz="2000" dirty="0" err="1">
                <a:solidFill>
                  <a:schemeClr val="bg1"/>
                </a:solidFill>
                <a:latin typeface="Raleway" panose="020B0003030101060003" pitchFamily="34" charset="0"/>
              </a:rPr>
              <a:t>evolution’s</a:t>
            </a:r>
            <a:r>
              <a:rPr lang="nl-NL" sz="2000" dirty="0">
                <a:solidFill>
                  <a:schemeClr val="bg1"/>
                </a:solidFill>
                <a:latin typeface="Raleway" panose="020B0003030101060003" pitchFamily="34" charset="0"/>
              </a:rPr>
              <a:t> sake</a:t>
            </a:r>
          </a:p>
          <a:p>
            <a:pPr algn="ctr" eaLnBrk="0" hangingPunct="0"/>
            <a:endParaRPr lang="nl-NL" dirty="0">
              <a:solidFill>
                <a:schemeClr val="bg1"/>
              </a:solidFill>
              <a:latin typeface="Raleway" panose="020B0003030101060003" pitchFamily="34" charset="0"/>
            </a:endParaRPr>
          </a:p>
        </p:txBody>
      </p:sp>
      <p:sp>
        <p:nvSpPr>
          <p:cNvPr id="3" name="Titel 2">
            <a:extLst>
              <a:ext uri="{FF2B5EF4-FFF2-40B4-BE49-F238E27FC236}">
                <a16:creationId xmlns:a16="http://schemas.microsoft.com/office/drawing/2014/main" id="{697F78DD-1590-1F42-A410-6C9E8FE16A22}"/>
              </a:ext>
            </a:extLst>
          </p:cNvPr>
          <p:cNvSpPr>
            <a:spLocks noGrp="1"/>
          </p:cNvSpPr>
          <p:nvPr>
            <p:ph type="title"/>
          </p:nvPr>
        </p:nvSpPr>
        <p:spPr/>
        <p:txBody>
          <a:bodyPr/>
          <a:lstStyle/>
          <a:p>
            <a:r>
              <a:rPr lang="nl-NL" dirty="0"/>
              <a:t>Full model</a:t>
            </a:r>
          </a:p>
        </p:txBody>
      </p:sp>
    </p:spTree>
    <p:extLst>
      <p:ext uri="{BB962C8B-B14F-4D97-AF65-F5344CB8AC3E}">
        <p14:creationId xmlns:p14="http://schemas.microsoft.com/office/powerpoint/2010/main" val="15943707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2543"/>
                                        </p:tgtEl>
                                        <p:attrNameLst>
                                          <p:attrName>style.visibility</p:attrName>
                                        </p:attrNameLst>
                                      </p:cBhvr>
                                      <p:to>
                                        <p:strVal val="visible"/>
                                      </p:to>
                                    </p:set>
                                    <p:anim calcmode="lin" valueType="num">
                                      <p:cBhvr additive="base">
                                        <p:cTn id="7" dur="500" fill="hold"/>
                                        <p:tgtEl>
                                          <p:spTgt spid="22543"/>
                                        </p:tgtEl>
                                        <p:attrNameLst>
                                          <p:attrName>ppt_x</p:attrName>
                                        </p:attrNameLst>
                                      </p:cBhvr>
                                      <p:tavLst>
                                        <p:tav tm="0">
                                          <p:val>
                                            <p:strVal val="0-#ppt_w/2"/>
                                          </p:val>
                                        </p:tav>
                                        <p:tav tm="100000">
                                          <p:val>
                                            <p:strVal val="#ppt_x"/>
                                          </p:val>
                                        </p:tav>
                                      </p:tavLst>
                                    </p:anim>
                                    <p:anim calcmode="lin" valueType="num">
                                      <p:cBhvr additive="base">
                                        <p:cTn id="8" dur="500" fill="hold"/>
                                        <p:tgtEl>
                                          <p:spTgt spid="2254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2544"/>
                                        </p:tgtEl>
                                        <p:attrNameLst>
                                          <p:attrName>style.visibility</p:attrName>
                                        </p:attrNameLst>
                                      </p:cBhvr>
                                      <p:to>
                                        <p:strVal val="visible"/>
                                      </p:to>
                                    </p:set>
                                    <p:anim calcmode="lin" valueType="num">
                                      <p:cBhvr additive="base">
                                        <p:cTn id="13" dur="500" fill="hold"/>
                                        <p:tgtEl>
                                          <p:spTgt spid="22544"/>
                                        </p:tgtEl>
                                        <p:attrNameLst>
                                          <p:attrName>ppt_x</p:attrName>
                                        </p:attrNameLst>
                                      </p:cBhvr>
                                      <p:tavLst>
                                        <p:tav tm="0">
                                          <p:val>
                                            <p:strVal val="0-#ppt_w/2"/>
                                          </p:val>
                                        </p:tav>
                                        <p:tav tm="100000">
                                          <p:val>
                                            <p:strVal val="#ppt_x"/>
                                          </p:val>
                                        </p:tav>
                                      </p:tavLst>
                                    </p:anim>
                                    <p:anim calcmode="lin" valueType="num">
                                      <p:cBhvr additive="base">
                                        <p:cTn id="14" dur="500" fill="hold"/>
                                        <p:tgtEl>
                                          <p:spTgt spid="225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43" grpId="0" animBg="1" autoUpdateAnimBg="0"/>
      <p:bldP spid="22544" grpId="0" animBg="1"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Groep 46">
            <a:extLst>
              <a:ext uri="{FF2B5EF4-FFF2-40B4-BE49-F238E27FC236}">
                <a16:creationId xmlns:a16="http://schemas.microsoft.com/office/drawing/2014/main" id="{A14C1D40-D651-9348-9190-3B2A20BA6545}"/>
              </a:ext>
            </a:extLst>
          </p:cNvPr>
          <p:cNvGrpSpPr/>
          <p:nvPr/>
        </p:nvGrpSpPr>
        <p:grpSpPr>
          <a:xfrm>
            <a:off x="3707700" y="567159"/>
            <a:ext cx="3264669" cy="6051379"/>
            <a:chOff x="3707700" y="567159"/>
            <a:chExt cx="3264669" cy="6051379"/>
          </a:xfrm>
        </p:grpSpPr>
        <p:cxnSp>
          <p:nvCxnSpPr>
            <p:cNvPr id="26" name="Rechte verbindingslijn 25">
              <a:extLst>
                <a:ext uri="{FF2B5EF4-FFF2-40B4-BE49-F238E27FC236}">
                  <a16:creationId xmlns:a16="http://schemas.microsoft.com/office/drawing/2014/main" id="{6E9FB464-AA08-DA42-900D-7D8433E554BD}"/>
                </a:ext>
              </a:extLst>
            </p:cNvPr>
            <p:cNvCxnSpPr/>
            <p:nvPr/>
          </p:nvCxnSpPr>
          <p:spPr>
            <a:xfrm>
              <a:off x="3707700" y="567159"/>
              <a:ext cx="1176816" cy="1904715"/>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3" name="Rechte verbindingslijn 32">
              <a:extLst>
                <a:ext uri="{FF2B5EF4-FFF2-40B4-BE49-F238E27FC236}">
                  <a16:creationId xmlns:a16="http://schemas.microsoft.com/office/drawing/2014/main" id="{B7A1208A-3D3C-234C-90FF-5E5704F62753}"/>
                </a:ext>
              </a:extLst>
            </p:cNvPr>
            <p:cNvCxnSpPr>
              <a:cxnSpLocks/>
            </p:cNvCxnSpPr>
            <p:nvPr/>
          </p:nvCxnSpPr>
          <p:spPr>
            <a:xfrm>
              <a:off x="4863045" y="2471874"/>
              <a:ext cx="1374972"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6" name="Rechte verbindingslijn 35">
              <a:extLst>
                <a:ext uri="{FF2B5EF4-FFF2-40B4-BE49-F238E27FC236}">
                  <a16:creationId xmlns:a16="http://schemas.microsoft.com/office/drawing/2014/main" id="{71FE5520-6735-F541-808A-EAE741D1B1FF}"/>
                </a:ext>
              </a:extLst>
            </p:cNvPr>
            <p:cNvCxnSpPr>
              <a:cxnSpLocks/>
            </p:cNvCxnSpPr>
            <p:nvPr/>
          </p:nvCxnSpPr>
          <p:spPr>
            <a:xfrm>
              <a:off x="4883255" y="4826794"/>
              <a:ext cx="1374972"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B6E0928B-0E8A-F140-88FC-001692B4C31A}"/>
                </a:ext>
              </a:extLst>
            </p:cNvPr>
            <p:cNvCxnSpPr>
              <a:cxnSpLocks/>
            </p:cNvCxnSpPr>
            <p:nvPr/>
          </p:nvCxnSpPr>
          <p:spPr>
            <a:xfrm>
              <a:off x="6238017" y="2471874"/>
              <a:ext cx="734352" cy="1163067"/>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0" name="Rechte verbindingslijn 39">
              <a:extLst>
                <a:ext uri="{FF2B5EF4-FFF2-40B4-BE49-F238E27FC236}">
                  <a16:creationId xmlns:a16="http://schemas.microsoft.com/office/drawing/2014/main" id="{7CE70A2C-E1A0-ED45-952B-D61CCEA0EF96}"/>
                </a:ext>
              </a:extLst>
            </p:cNvPr>
            <p:cNvCxnSpPr>
              <a:cxnSpLocks/>
            </p:cNvCxnSpPr>
            <p:nvPr/>
          </p:nvCxnSpPr>
          <p:spPr>
            <a:xfrm flipV="1">
              <a:off x="6238017" y="3664633"/>
              <a:ext cx="727585" cy="1150625"/>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4" name="Rechte verbindingslijn 43">
              <a:extLst>
                <a:ext uri="{FF2B5EF4-FFF2-40B4-BE49-F238E27FC236}">
                  <a16:creationId xmlns:a16="http://schemas.microsoft.com/office/drawing/2014/main" id="{B450DBED-D3EE-CA45-8176-A28C4728E433}"/>
                </a:ext>
              </a:extLst>
            </p:cNvPr>
            <p:cNvCxnSpPr>
              <a:cxnSpLocks/>
            </p:cNvCxnSpPr>
            <p:nvPr/>
          </p:nvCxnSpPr>
          <p:spPr>
            <a:xfrm flipV="1">
              <a:off x="3885717" y="4835468"/>
              <a:ext cx="1015886" cy="1783070"/>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sp>
        <p:nvSpPr>
          <p:cNvPr id="7" name="Zeshoek 6"/>
          <p:cNvSpPr/>
          <p:nvPr/>
        </p:nvSpPr>
        <p:spPr>
          <a:xfrm>
            <a:off x="4351637" y="2630346"/>
            <a:ext cx="2476670" cy="2046651"/>
          </a:xfrm>
          <a:prstGeom prst="hexagon">
            <a:avLst>
              <a:gd name="adj" fmla="val 32148"/>
              <a:gd name="vf" fmla="val 115470"/>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nl-NL" sz="1400" dirty="0">
              <a:solidFill>
                <a:srgbClr val="002060"/>
              </a:solidFill>
              <a:latin typeface="Raleway" panose="020B0003030101060003" pitchFamily="34" charset="0"/>
            </a:endParaRPr>
          </a:p>
        </p:txBody>
      </p:sp>
      <p:sp>
        <p:nvSpPr>
          <p:cNvPr id="6" name="Trapezium 5"/>
          <p:cNvSpPr/>
          <p:nvPr/>
        </p:nvSpPr>
        <p:spPr>
          <a:xfrm>
            <a:off x="4104429" y="5005480"/>
            <a:ext cx="2942912" cy="1521833"/>
          </a:xfrm>
          <a:prstGeom prst="trapezoid">
            <a:avLst>
              <a:gd name="adj" fmla="val 56245"/>
            </a:avLst>
          </a:prstGeom>
          <a:solidFill>
            <a:srgbClr val="660066"/>
          </a:solidFill>
          <a:ln/>
        </p:spPr>
        <p:style>
          <a:lnRef idx="1">
            <a:schemeClr val="accent1"/>
          </a:lnRef>
          <a:fillRef idx="3">
            <a:schemeClr val="accent1"/>
          </a:fillRef>
          <a:effectRef idx="2">
            <a:schemeClr val="accent1"/>
          </a:effectRef>
          <a:fontRef idx="minor">
            <a:schemeClr val="lt1"/>
          </a:fontRef>
        </p:style>
        <p:txBody>
          <a:bodyPr/>
          <a:lstStyle/>
          <a:p>
            <a:endParaRPr lang="nl-NL" dirty="0">
              <a:solidFill>
                <a:schemeClr val="bg1"/>
              </a:solidFill>
              <a:latin typeface="Raleway" panose="020B0003030101060003" pitchFamily="34" charset="0"/>
            </a:endParaRPr>
          </a:p>
        </p:txBody>
      </p:sp>
      <p:sp>
        <p:nvSpPr>
          <p:cNvPr id="13" name="Trapezium 12"/>
          <p:cNvSpPr/>
          <p:nvPr/>
        </p:nvSpPr>
        <p:spPr>
          <a:xfrm rot="3557362">
            <a:off x="2270346" y="3987182"/>
            <a:ext cx="2942912" cy="1521833"/>
          </a:xfrm>
          <a:prstGeom prst="trapezoid">
            <a:avLst>
              <a:gd name="adj" fmla="val 56245"/>
            </a:avLst>
          </a:prstGeom>
          <a:solidFill>
            <a:srgbClr val="FF0000"/>
          </a:solidFill>
          <a:ln/>
        </p:spPr>
        <p:style>
          <a:lnRef idx="1">
            <a:schemeClr val="accent1"/>
          </a:lnRef>
          <a:fillRef idx="3">
            <a:schemeClr val="accent1"/>
          </a:fillRef>
          <a:effectRef idx="2">
            <a:schemeClr val="accent1"/>
          </a:effectRef>
          <a:fontRef idx="minor">
            <a:schemeClr val="lt1"/>
          </a:fontRef>
        </p:style>
        <p:txBody>
          <a:bodyPr/>
          <a:lstStyle/>
          <a:p>
            <a:endParaRPr lang="nl-NL">
              <a:solidFill>
                <a:srgbClr val="002060"/>
              </a:solidFill>
              <a:latin typeface="Raleway" panose="020B0003030101060003" pitchFamily="34" charset="0"/>
            </a:endParaRPr>
          </a:p>
        </p:txBody>
      </p:sp>
      <p:sp>
        <p:nvSpPr>
          <p:cNvPr id="12" name="Trapezium 11"/>
          <p:cNvSpPr/>
          <p:nvPr/>
        </p:nvSpPr>
        <p:spPr>
          <a:xfrm rot="7176906">
            <a:off x="2236244" y="1844416"/>
            <a:ext cx="2942912" cy="1521833"/>
          </a:xfrm>
          <a:prstGeom prst="trapezoid">
            <a:avLst>
              <a:gd name="adj" fmla="val 56245"/>
            </a:avLst>
          </a:prstGeom>
          <a:solidFill>
            <a:srgbClr val="FFFF00"/>
          </a:solidFill>
          <a:ln/>
        </p:spPr>
        <p:style>
          <a:lnRef idx="1">
            <a:schemeClr val="accent1"/>
          </a:lnRef>
          <a:fillRef idx="3">
            <a:schemeClr val="accent1"/>
          </a:fillRef>
          <a:effectRef idx="2">
            <a:schemeClr val="accent1"/>
          </a:effectRef>
          <a:fontRef idx="minor">
            <a:schemeClr val="lt1"/>
          </a:fontRef>
        </p:style>
        <p:txBody>
          <a:bodyPr/>
          <a:lstStyle/>
          <a:p>
            <a:endParaRPr lang="nl-NL">
              <a:solidFill>
                <a:srgbClr val="002060"/>
              </a:solidFill>
              <a:latin typeface="Raleway" panose="020B0003030101060003" pitchFamily="34" charset="0"/>
            </a:endParaRPr>
          </a:p>
        </p:txBody>
      </p:sp>
      <p:sp>
        <p:nvSpPr>
          <p:cNvPr id="11" name="Trapezium 10"/>
          <p:cNvSpPr/>
          <p:nvPr/>
        </p:nvSpPr>
        <p:spPr>
          <a:xfrm rot="10800000">
            <a:off x="4058842" y="771699"/>
            <a:ext cx="2942912" cy="1521833"/>
          </a:xfrm>
          <a:prstGeom prst="trapezoid">
            <a:avLst>
              <a:gd name="adj" fmla="val 56245"/>
            </a:avLst>
          </a:prstGeom>
          <a:solidFill>
            <a:srgbClr val="00FFFF"/>
          </a:solidFill>
          <a:ln/>
        </p:spPr>
        <p:style>
          <a:lnRef idx="1">
            <a:schemeClr val="accent1"/>
          </a:lnRef>
          <a:fillRef idx="3">
            <a:schemeClr val="accent1"/>
          </a:fillRef>
          <a:effectRef idx="2">
            <a:schemeClr val="accent1"/>
          </a:effectRef>
          <a:fontRef idx="minor">
            <a:schemeClr val="lt1"/>
          </a:fontRef>
        </p:style>
        <p:txBody>
          <a:bodyPr/>
          <a:lstStyle/>
          <a:p>
            <a:endParaRPr lang="nl-NL">
              <a:solidFill>
                <a:srgbClr val="002060"/>
              </a:solidFill>
              <a:latin typeface="Raleway" panose="020B0003030101060003" pitchFamily="34" charset="0"/>
            </a:endParaRPr>
          </a:p>
        </p:txBody>
      </p:sp>
      <p:sp>
        <p:nvSpPr>
          <p:cNvPr id="10" name="Trapezium 9"/>
          <p:cNvSpPr/>
          <p:nvPr/>
        </p:nvSpPr>
        <p:spPr>
          <a:xfrm rot="14244922">
            <a:off x="5903623" y="1824764"/>
            <a:ext cx="2942912" cy="1521833"/>
          </a:xfrm>
          <a:prstGeom prst="trapezoid">
            <a:avLst>
              <a:gd name="adj" fmla="val 56245"/>
            </a:avLst>
          </a:prstGeom>
          <a:solidFill>
            <a:srgbClr val="008000"/>
          </a:solidFill>
          <a:ln/>
        </p:spPr>
        <p:style>
          <a:lnRef idx="1">
            <a:schemeClr val="accent1"/>
          </a:lnRef>
          <a:fillRef idx="3">
            <a:schemeClr val="accent1"/>
          </a:fillRef>
          <a:effectRef idx="2">
            <a:schemeClr val="accent1"/>
          </a:effectRef>
          <a:fontRef idx="minor">
            <a:schemeClr val="lt1"/>
          </a:fontRef>
        </p:style>
        <p:txBody>
          <a:bodyPr/>
          <a:lstStyle/>
          <a:p>
            <a:endParaRPr lang="nl-NL">
              <a:solidFill>
                <a:schemeClr val="bg1"/>
              </a:solidFill>
              <a:latin typeface="Raleway" panose="020B0003030101060003" pitchFamily="34" charset="0"/>
            </a:endParaRPr>
          </a:p>
        </p:txBody>
      </p:sp>
      <p:sp>
        <p:nvSpPr>
          <p:cNvPr id="9" name="Trapezium 8"/>
          <p:cNvSpPr/>
          <p:nvPr/>
        </p:nvSpPr>
        <p:spPr>
          <a:xfrm rot="18023803">
            <a:off x="5919415" y="3945107"/>
            <a:ext cx="2942912" cy="1521833"/>
          </a:xfrm>
          <a:prstGeom prst="trapezoid">
            <a:avLst>
              <a:gd name="adj" fmla="val 56245"/>
            </a:avLst>
          </a:prstGeom>
          <a:solidFill>
            <a:srgbClr val="0000FF"/>
          </a:solidFill>
          <a:ln/>
        </p:spPr>
        <p:style>
          <a:lnRef idx="1">
            <a:schemeClr val="accent1"/>
          </a:lnRef>
          <a:fillRef idx="3">
            <a:schemeClr val="accent1"/>
          </a:fillRef>
          <a:effectRef idx="2">
            <a:schemeClr val="accent1"/>
          </a:effectRef>
          <a:fontRef idx="minor">
            <a:schemeClr val="lt1"/>
          </a:fontRef>
        </p:style>
        <p:txBody>
          <a:bodyPr/>
          <a:lstStyle/>
          <a:p>
            <a:endParaRPr lang="nl-NL">
              <a:solidFill>
                <a:srgbClr val="002060"/>
              </a:solidFill>
              <a:latin typeface="Raleway" panose="020B0003030101060003" pitchFamily="34" charset="0"/>
            </a:endParaRPr>
          </a:p>
        </p:txBody>
      </p:sp>
      <p:sp>
        <p:nvSpPr>
          <p:cNvPr id="19" name="Tekstvak 18"/>
          <p:cNvSpPr txBox="1"/>
          <p:nvPr/>
        </p:nvSpPr>
        <p:spPr>
          <a:xfrm>
            <a:off x="1250856" y="3503960"/>
            <a:ext cx="933269" cy="307777"/>
          </a:xfrm>
          <a:prstGeom prst="rect">
            <a:avLst/>
          </a:prstGeom>
          <a:noFill/>
        </p:spPr>
        <p:txBody>
          <a:bodyPr wrap="none" rtlCol="0">
            <a:spAutoFit/>
          </a:bodyPr>
          <a:lstStyle/>
          <a:p>
            <a:r>
              <a:rPr lang="nl-NL" sz="1400" dirty="0">
                <a:solidFill>
                  <a:srgbClr val="002060"/>
                </a:solidFill>
                <a:latin typeface="Raleway" panose="020B0003030101060003" pitchFamily="34" charset="0"/>
              </a:rPr>
              <a:t>Extravert</a:t>
            </a:r>
          </a:p>
        </p:txBody>
      </p:sp>
      <p:sp>
        <p:nvSpPr>
          <p:cNvPr id="20" name="Tekstvak 19"/>
          <p:cNvSpPr txBox="1"/>
          <p:nvPr/>
        </p:nvSpPr>
        <p:spPr>
          <a:xfrm>
            <a:off x="8925857" y="3481053"/>
            <a:ext cx="896399" cy="307777"/>
          </a:xfrm>
          <a:prstGeom prst="rect">
            <a:avLst/>
          </a:prstGeom>
          <a:noFill/>
        </p:spPr>
        <p:txBody>
          <a:bodyPr wrap="none" rtlCol="0">
            <a:spAutoFit/>
          </a:bodyPr>
          <a:lstStyle/>
          <a:p>
            <a:r>
              <a:rPr lang="nl-NL" sz="1400" dirty="0">
                <a:solidFill>
                  <a:srgbClr val="002060"/>
                </a:solidFill>
                <a:latin typeface="Raleway" panose="020B0003030101060003" pitchFamily="34" charset="0"/>
              </a:rPr>
              <a:t>Introvert</a:t>
            </a:r>
          </a:p>
        </p:txBody>
      </p:sp>
      <p:cxnSp>
        <p:nvCxnSpPr>
          <p:cNvPr id="29" name="Rechte verbindingslijn 28">
            <a:extLst>
              <a:ext uri="{FF2B5EF4-FFF2-40B4-BE49-F238E27FC236}">
                <a16:creationId xmlns:a16="http://schemas.microsoft.com/office/drawing/2014/main" id="{EF5D292C-5351-40C5-9661-C91F96E1698E}"/>
              </a:ext>
            </a:extLst>
          </p:cNvPr>
          <p:cNvCxnSpPr>
            <a:cxnSpLocks/>
          </p:cNvCxnSpPr>
          <p:nvPr/>
        </p:nvCxnSpPr>
        <p:spPr>
          <a:xfrm>
            <a:off x="2336122" y="1784406"/>
            <a:ext cx="6550425" cy="3726947"/>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kstvak 29">
            <a:extLst>
              <a:ext uri="{FF2B5EF4-FFF2-40B4-BE49-F238E27FC236}">
                <a16:creationId xmlns:a16="http://schemas.microsoft.com/office/drawing/2014/main" id="{61B93EB5-9175-4270-A657-FD0B1AC700B4}"/>
              </a:ext>
            </a:extLst>
          </p:cNvPr>
          <p:cNvSpPr txBox="1"/>
          <p:nvPr/>
        </p:nvSpPr>
        <p:spPr>
          <a:xfrm>
            <a:off x="8674462" y="5621873"/>
            <a:ext cx="864339" cy="307777"/>
          </a:xfrm>
          <a:prstGeom prst="rect">
            <a:avLst/>
          </a:prstGeom>
          <a:noFill/>
        </p:spPr>
        <p:txBody>
          <a:bodyPr wrap="none" rtlCol="0">
            <a:spAutoFit/>
          </a:bodyPr>
          <a:lstStyle/>
          <a:p>
            <a:r>
              <a:rPr lang="nl-NL" sz="1400" dirty="0">
                <a:solidFill>
                  <a:srgbClr val="002060"/>
                </a:solidFill>
                <a:latin typeface="Raleway" panose="020B0003030101060003" pitchFamily="34" charset="0"/>
              </a:rPr>
              <a:t>Thinking</a:t>
            </a:r>
          </a:p>
        </p:txBody>
      </p:sp>
      <p:cxnSp>
        <p:nvCxnSpPr>
          <p:cNvPr id="31" name="Rechte verbindingslijn 30">
            <a:extLst>
              <a:ext uri="{FF2B5EF4-FFF2-40B4-BE49-F238E27FC236}">
                <a16:creationId xmlns:a16="http://schemas.microsoft.com/office/drawing/2014/main" id="{951C4318-13E5-4237-BD2A-83B7969B6840}"/>
              </a:ext>
            </a:extLst>
          </p:cNvPr>
          <p:cNvCxnSpPr>
            <a:cxnSpLocks/>
          </p:cNvCxnSpPr>
          <p:nvPr/>
        </p:nvCxnSpPr>
        <p:spPr>
          <a:xfrm flipV="1">
            <a:off x="2396459" y="1616986"/>
            <a:ext cx="6278003" cy="4081727"/>
          </a:xfrm>
          <a:prstGeom prst="line">
            <a:avLst/>
          </a:prstGeom>
        </p:spPr>
        <p:style>
          <a:lnRef idx="1">
            <a:schemeClr val="accent1"/>
          </a:lnRef>
          <a:fillRef idx="0">
            <a:schemeClr val="accent1"/>
          </a:fillRef>
          <a:effectRef idx="0">
            <a:schemeClr val="accent1"/>
          </a:effectRef>
          <a:fontRef idx="minor">
            <a:schemeClr val="tx1"/>
          </a:fontRef>
        </p:style>
      </p:cxnSp>
      <p:sp>
        <p:nvSpPr>
          <p:cNvPr id="35" name="Tekstvak 34">
            <a:extLst>
              <a:ext uri="{FF2B5EF4-FFF2-40B4-BE49-F238E27FC236}">
                <a16:creationId xmlns:a16="http://schemas.microsoft.com/office/drawing/2014/main" id="{00550E4B-173D-4CC5-A6E9-241025BC83DF}"/>
              </a:ext>
            </a:extLst>
          </p:cNvPr>
          <p:cNvSpPr txBox="1"/>
          <p:nvPr/>
        </p:nvSpPr>
        <p:spPr>
          <a:xfrm>
            <a:off x="8603781" y="1279517"/>
            <a:ext cx="766557" cy="307777"/>
          </a:xfrm>
          <a:prstGeom prst="rect">
            <a:avLst/>
          </a:prstGeom>
          <a:noFill/>
        </p:spPr>
        <p:txBody>
          <a:bodyPr wrap="none" rtlCol="0">
            <a:spAutoFit/>
          </a:bodyPr>
          <a:lstStyle/>
          <a:p>
            <a:r>
              <a:rPr lang="nl-NL" sz="1400" dirty="0">
                <a:solidFill>
                  <a:srgbClr val="002060"/>
                </a:solidFill>
                <a:latin typeface="Raleway" panose="020B0003030101060003" pitchFamily="34" charset="0"/>
              </a:rPr>
              <a:t>Feeling</a:t>
            </a:r>
          </a:p>
        </p:txBody>
      </p:sp>
      <p:cxnSp>
        <p:nvCxnSpPr>
          <p:cNvPr id="37" name="Rechte verbindingslijn 36">
            <a:extLst>
              <a:ext uri="{FF2B5EF4-FFF2-40B4-BE49-F238E27FC236}">
                <a16:creationId xmlns:a16="http://schemas.microsoft.com/office/drawing/2014/main" id="{43AEC0AE-3791-416E-BCE6-1ACD4215D7EE}"/>
              </a:ext>
            </a:extLst>
          </p:cNvPr>
          <p:cNvCxnSpPr>
            <a:cxnSpLocks/>
          </p:cNvCxnSpPr>
          <p:nvPr/>
        </p:nvCxnSpPr>
        <p:spPr>
          <a:xfrm flipV="1">
            <a:off x="3629077" y="479463"/>
            <a:ext cx="10724" cy="6047850"/>
          </a:xfrm>
          <a:prstGeom prst="line">
            <a:avLst/>
          </a:prstGeom>
        </p:spPr>
        <p:style>
          <a:lnRef idx="1">
            <a:schemeClr val="accent1"/>
          </a:lnRef>
          <a:fillRef idx="0">
            <a:schemeClr val="accent1"/>
          </a:fillRef>
          <a:effectRef idx="0">
            <a:schemeClr val="accent1"/>
          </a:effectRef>
          <a:fontRef idx="minor">
            <a:schemeClr val="tx1"/>
          </a:fontRef>
        </p:style>
      </p:cxnSp>
      <p:sp>
        <p:nvSpPr>
          <p:cNvPr id="41" name="Tekstvak 40">
            <a:extLst>
              <a:ext uri="{FF2B5EF4-FFF2-40B4-BE49-F238E27FC236}">
                <a16:creationId xmlns:a16="http://schemas.microsoft.com/office/drawing/2014/main" id="{7E5AE2AA-8F4E-477F-AEBE-82259301C921}"/>
              </a:ext>
            </a:extLst>
          </p:cNvPr>
          <p:cNvSpPr txBox="1"/>
          <p:nvPr/>
        </p:nvSpPr>
        <p:spPr>
          <a:xfrm>
            <a:off x="3199311" y="160826"/>
            <a:ext cx="859531" cy="307777"/>
          </a:xfrm>
          <a:prstGeom prst="rect">
            <a:avLst/>
          </a:prstGeom>
          <a:noFill/>
        </p:spPr>
        <p:txBody>
          <a:bodyPr wrap="none" rtlCol="0">
            <a:spAutoFit/>
          </a:bodyPr>
          <a:lstStyle/>
          <a:p>
            <a:r>
              <a:rPr lang="nl-NL" sz="1400" dirty="0" err="1">
                <a:solidFill>
                  <a:srgbClr val="002060"/>
                </a:solidFill>
                <a:latin typeface="Raleway" panose="020B0003030101060003" pitchFamily="34" charset="0"/>
              </a:rPr>
              <a:t>Intuitive</a:t>
            </a:r>
            <a:endParaRPr lang="nl-NL" sz="1400" dirty="0">
              <a:solidFill>
                <a:srgbClr val="002060"/>
              </a:solidFill>
              <a:latin typeface="Raleway" panose="020B0003030101060003" pitchFamily="34" charset="0"/>
            </a:endParaRPr>
          </a:p>
        </p:txBody>
      </p:sp>
      <p:cxnSp>
        <p:nvCxnSpPr>
          <p:cNvPr id="50" name="Rechte verbindingslijn 49">
            <a:extLst>
              <a:ext uri="{FF2B5EF4-FFF2-40B4-BE49-F238E27FC236}">
                <a16:creationId xmlns:a16="http://schemas.microsoft.com/office/drawing/2014/main" id="{CAA37B31-103E-4E47-A4AE-2E0D78AE0FC6}"/>
              </a:ext>
            </a:extLst>
          </p:cNvPr>
          <p:cNvCxnSpPr>
            <a:cxnSpLocks/>
          </p:cNvCxnSpPr>
          <p:nvPr/>
        </p:nvCxnSpPr>
        <p:spPr>
          <a:xfrm flipV="1">
            <a:off x="7670237" y="567159"/>
            <a:ext cx="10724" cy="6047850"/>
          </a:xfrm>
          <a:prstGeom prst="line">
            <a:avLst/>
          </a:prstGeom>
        </p:spPr>
        <p:style>
          <a:lnRef idx="1">
            <a:schemeClr val="accent1"/>
          </a:lnRef>
          <a:fillRef idx="0">
            <a:schemeClr val="accent1"/>
          </a:fillRef>
          <a:effectRef idx="0">
            <a:schemeClr val="accent1"/>
          </a:effectRef>
          <a:fontRef idx="minor">
            <a:schemeClr val="tx1"/>
          </a:fontRef>
        </p:style>
      </p:cxnSp>
      <p:sp>
        <p:nvSpPr>
          <p:cNvPr id="51" name="Tekstvak 50">
            <a:extLst>
              <a:ext uri="{FF2B5EF4-FFF2-40B4-BE49-F238E27FC236}">
                <a16:creationId xmlns:a16="http://schemas.microsoft.com/office/drawing/2014/main" id="{C0233C72-AFFD-994A-968C-871CA13DCCA0}"/>
              </a:ext>
            </a:extLst>
          </p:cNvPr>
          <p:cNvSpPr txBox="1"/>
          <p:nvPr/>
        </p:nvSpPr>
        <p:spPr>
          <a:xfrm>
            <a:off x="7292072" y="232118"/>
            <a:ext cx="777777" cy="307777"/>
          </a:xfrm>
          <a:prstGeom prst="rect">
            <a:avLst/>
          </a:prstGeom>
          <a:noFill/>
        </p:spPr>
        <p:txBody>
          <a:bodyPr wrap="none" rtlCol="0">
            <a:spAutoFit/>
          </a:bodyPr>
          <a:lstStyle/>
          <a:p>
            <a:r>
              <a:rPr lang="nl-NL" sz="1400" dirty="0" err="1">
                <a:solidFill>
                  <a:srgbClr val="002060"/>
                </a:solidFill>
                <a:latin typeface="Raleway" panose="020B0003030101060003" pitchFamily="34" charset="0"/>
              </a:rPr>
              <a:t>Sensing</a:t>
            </a:r>
            <a:endParaRPr lang="nl-NL" sz="1400" dirty="0">
              <a:solidFill>
                <a:srgbClr val="002060"/>
              </a:solidFill>
              <a:latin typeface="Raleway" panose="020B0003030101060003" pitchFamily="34" charset="0"/>
            </a:endParaRPr>
          </a:p>
        </p:txBody>
      </p:sp>
      <p:cxnSp>
        <p:nvCxnSpPr>
          <p:cNvPr id="52" name="Rechte verbindingslijn 51">
            <a:extLst>
              <a:ext uri="{FF2B5EF4-FFF2-40B4-BE49-F238E27FC236}">
                <a16:creationId xmlns:a16="http://schemas.microsoft.com/office/drawing/2014/main" id="{A51A4CD4-E0F7-494B-95BC-A29965B61504}"/>
              </a:ext>
            </a:extLst>
          </p:cNvPr>
          <p:cNvCxnSpPr>
            <a:cxnSpLocks/>
          </p:cNvCxnSpPr>
          <p:nvPr/>
        </p:nvCxnSpPr>
        <p:spPr>
          <a:xfrm>
            <a:off x="2081584" y="2462152"/>
            <a:ext cx="6880405" cy="9723"/>
          </a:xfrm>
          <a:prstGeom prst="line">
            <a:avLst/>
          </a:prstGeom>
        </p:spPr>
        <p:style>
          <a:lnRef idx="1">
            <a:schemeClr val="accent1"/>
          </a:lnRef>
          <a:fillRef idx="0">
            <a:schemeClr val="accent1"/>
          </a:fillRef>
          <a:effectRef idx="0">
            <a:schemeClr val="accent1"/>
          </a:effectRef>
          <a:fontRef idx="minor">
            <a:schemeClr val="tx1"/>
          </a:fontRef>
        </p:style>
      </p:cxnSp>
      <p:sp>
        <p:nvSpPr>
          <p:cNvPr id="55" name="Tekstvak 54">
            <a:extLst>
              <a:ext uri="{FF2B5EF4-FFF2-40B4-BE49-F238E27FC236}">
                <a16:creationId xmlns:a16="http://schemas.microsoft.com/office/drawing/2014/main" id="{897F4D1F-2ADE-D049-98ED-9AE3D06ABD8D}"/>
              </a:ext>
            </a:extLst>
          </p:cNvPr>
          <p:cNvSpPr txBox="1"/>
          <p:nvPr/>
        </p:nvSpPr>
        <p:spPr>
          <a:xfrm>
            <a:off x="9110959" y="2308263"/>
            <a:ext cx="1008225" cy="307777"/>
          </a:xfrm>
          <a:prstGeom prst="rect">
            <a:avLst/>
          </a:prstGeom>
          <a:noFill/>
        </p:spPr>
        <p:txBody>
          <a:bodyPr wrap="none" rtlCol="0">
            <a:spAutoFit/>
          </a:bodyPr>
          <a:lstStyle/>
          <a:p>
            <a:r>
              <a:rPr lang="nl-NL" sz="1400" dirty="0" err="1">
                <a:solidFill>
                  <a:srgbClr val="002060"/>
                </a:solidFill>
                <a:latin typeface="Raleway" panose="020B0003030101060003" pitchFamily="34" charset="0"/>
              </a:rPr>
              <a:t>Perceiving</a:t>
            </a:r>
            <a:endParaRPr lang="nl-NL" sz="1400" dirty="0">
              <a:solidFill>
                <a:srgbClr val="002060"/>
              </a:solidFill>
              <a:latin typeface="Raleway" panose="020B0003030101060003" pitchFamily="34" charset="0"/>
            </a:endParaRPr>
          </a:p>
        </p:txBody>
      </p:sp>
      <p:cxnSp>
        <p:nvCxnSpPr>
          <p:cNvPr id="56" name="Rechte verbindingslijn 55">
            <a:extLst>
              <a:ext uri="{FF2B5EF4-FFF2-40B4-BE49-F238E27FC236}">
                <a16:creationId xmlns:a16="http://schemas.microsoft.com/office/drawing/2014/main" id="{C101654D-6FB6-EC42-BEB5-B1873C612505}"/>
              </a:ext>
            </a:extLst>
          </p:cNvPr>
          <p:cNvCxnSpPr>
            <a:cxnSpLocks/>
          </p:cNvCxnSpPr>
          <p:nvPr/>
        </p:nvCxnSpPr>
        <p:spPr>
          <a:xfrm>
            <a:off x="2078774" y="4825745"/>
            <a:ext cx="6880405" cy="9723"/>
          </a:xfrm>
          <a:prstGeom prst="line">
            <a:avLst/>
          </a:prstGeom>
        </p:spPr>
        <p:style>
          <a:lnRef idx="1">
            <a:schemeClr val="accent1"/>
          </a:lnRef>
          <a:fillRef idx="0">
            <a:schemeClr val="accent1"/>
          </a:fillRef>
          <a:effectRef idx="0">
            <a:schemeClr val="accent1"/>
          </a:effectRef>
          <a:fontRef idx="minor">
            <a:schemeClr val="tx1"/>
          </a:fontRef>
        </p:style>
      </p:cxnSp>
      <p:sp>
        <p:nvSpPr>
          <p:cNvPr id="57" name="Tekstvak 56">
            <a:extLst>
              <a:ext uri="{FF2B5EF4-FFF2-40B4-BE49-F238E27FC236}">
                <a16:creationId xmlns:a16="http://schemas.microsoft.com/office/drawing/2014/main" id="{EA5E71ED-DA84-2746-A15D-58EE1B0237C7}"/>
              </a:ext>
            </a:extLst>
          </p:cNvPr>
          <p:cNvSpPr txBox="1"/>
          <p:nvPr/>
        </p:nvSpPr>
        <p:spPr>
          <a:xfrm>
            <a:off x="9108149" y="4671856"/>
            <a:ext cx="795411" cy="307777"/>
          </a:xfrm>
          <a:prstGeom prst="rect">
            <a:avLst/>
          </a:prstGeom>
          <a:noFill/>
        </p:spPr>
        <p:txBody>
          <a:bodyPr wrap="none" rtlCol="0">
            <a:spAutoFit/>
          </a:bodyPr>
          <a:lstStyle/>
          <a:p>
            <a:r>
              <a:rPr lang="nl-NL" sz="1400" dirty="0" err="1">
                <a:solidFill>
                  <a:srgbClr val="002060"/>
                </a:solidFill>
                <a:latin typeface="Raleway" panose="020B0003030101060003" pitchFamily="34" charset="0"/>
              </a:rPr>
              <a:t>Judging</a:t>
            </a:r>
            <a:endParaRPr lang="nl-NL" sz="1400" dirty="0">
              <a:solidFill>
                <a:srgbClr val="002060"/>
              </a:solidFill>
              <a:latin typeface="Raleway" panose="020B0003030101060003" pitchFamily="34" charset="0"/>
            </a:endParaRPr>
          </a:p>
        </p:txBody>
      </p:sp>
      <p:sp>
        <p:nvSpPr>
          <p:cNvPr id="4" name="Titel 3">
            <a:extLst>
              <a:ext uri="{FF2B5EF4-FFF2-40B4-BE49-F238E27FC236}">
                <a16:creationId xmlns:a16="http://schemas.microsoft.com/office/drawing/2014/main" id="{050A7ED4-FBF8-2A4A-8684-ABE08232BDA0}"/>
              </a:ext>
            </a:extLst>
          </p:cNvPr>
          <p:cNvSpPr>
            <a:spLocks noGrp="1"/>
          </p:cNvSpPr>
          <p:nvPr>
            <p:ph type="title"/>
          </p:nvPr>
        </p:nvSpPr>
        <p:spPr/>
        <p:txBody>
          <a:bodyPr/>
          <a:lstStyle/>
          <a:p>
            <a:r>
              <a:rPr lang="nl-NL" dirty="0"/>
              <a:t>MMI - MBTI</a:t>
            </a:r>
          </a:p>
        </p:txBody>
      </p:sp>
    </p:spTree>
    <p:extLst>
      <p:ext uri="{BB962C8B-B14F-4D97-AF65-F5344CB8AC3E}">
        <p14:creationId xmlns:p14="http://schemas.microsoft.com/office/powerpoint/2010/main" val="2456133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dissolve">
                                      <p:cBhvr>
                                        <p:cTn id="7" dur="500"/>
                                        <p:tgtEl>
                                          <p:spTgt spid="47"/>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dissolve">
                                      <p:cBhvr>
                                        <p:cTn id="10" dur="500"/>
                                        <p:tgtEl>
                                          <p:spTgt spid="19"/>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dissolve">
                                      <p:cBhvr>
                                        <p:cTn id="13" dur="500"/>
                                        <p:tgtEl>
                                          <p:spTgt spid="20"/>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dissolve">
                                      <p:cBhvr>
                                        <p:cTn id="18" dur="500"/>
                                        <p:tgtEl>
                                          <p:spTgt spid="29"/>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dissolve">
                                      <p:cBhvr>
                                        <p:cTn id="21" dur="500"/>
                                        <p:tgtEl>
                                          <p:spTgt spid="30"/>
                                        </p:tgtEl>
                                      </p:cBhvr>
                                    </p:animEffect>
                                  </p:childTnLst>
                                </p:cTn>
                              </p:par>
                              <p:par>
                                <p:cTn id="22" presetID="9" presetClass="entr" presetSubtype="0" fill="hold"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dissolve">
                                      <p:cBhvr>
                                        <p:cTn id="24" dur="500"/>
                                        <p:tgtEl>
                                          <p:spTgt spid="31"/>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dissolve">
                                      <p:cBhvr>
                                        <p:cTn id="27" dur="500"/>
                                        <p:tgtEl>
                                          <p:spTgt spid="35"/>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7"/>
                                        </p:tgtEl>
                                        <p:attrNameLst>
                                          <p:attrName>style.visibility</p:attrName>
                                        </p:attrNameLst>
                                      </p:cBhvr>
                                      <p:to>
                                        <p:strVal val="visible"/>
                                      </p:to>
                                    </p:set>
                                    <p:animEffect transition="in" filter="dissolve">
                                      <p:cBhvr>
                                        <p:cTn id="32" dur="500"/>
                                        <p:tgtEl>
                                          <p:spTgt spid="37"/>
                                        </p:tgtEl>
                                      </p:cBhvr>
                                    </p:animEffect>
                                  </p:childTnLst>
                                </p:cTn>
                              </p:par>
                              <p:par>
                                <p:cTn id="33" presetID="9" presetClass="entr" presetSubtype="0" fill="hold" grpId="0" nodeType="with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dissolve">
                                      <p:cBhvr>
                                        <p:cTn id="35" dur="500"/>
                                        <p:tgtEl>
                                          <p:spTgt spid="41"/>
                                        </p:tgtEl>
                                      </p:cBhvr>
                                    </p:animEffect>
                                  </p:childTnLst>
                                </p:cTn>
                              </p:par>
                              <p:par>
                                <p:cTn id="36" presetID="9" presetClass="entr" presetSubtype="0" fill="hold" nodeType="withEffect">
                                  <p:stCondLst>
                                    <p:cond delay="0"/>
                                  </p:stCondLst>
                                  <p:childTnLst>
                                    <p:set>
                                      <p:cBhvr>
                                        <p:cTn id="37" dur="1" fill="hold">
                                          <p:stCondLst>
                                            <p:cond delay="0"/>
                                          </p:stCondLst>
                                        </p:cTn>
                                        <p:tgtEl>
                                          <p:spTgt spid="50"/>
                                        </p:tgtEl>
                                        <p:attrNameLst>
                                          <p:attrName>style.visibility</p:attrName>
                                        </p:attrNameLst>
                                      </p:cBhvr>
                                      <p:to>
                                        <p:strVal val="visible"/>
                                      </p:to>
                                    </p:set>
                                    <p:animEffect transition="in" filter="dissolve">
                                      <p:cBhvr>
                                        <p:cTn id="38" dur="500"/>
                                        <p:tgtEl>
                                          <p:spTgt spid="50"/>
                                        </p:tgtEl>
                                      </p:cBhvr>
                                    </p:animEffect>
                                  </p:childTnLst>
                                </p:cTn>
                              </p:par>
                              <p:par>
                                <p:cTn id="39" presetID="9" presetClass="entr" presetSubtype="0" fill="hold" grpId="0" nodeType="withEffect">
                                  <p:stCondLst>
                                    <p:cond delay="0"/>
                                  </p:stCondLst>
                                  <p:childTnLst>
                                    <p:set>
                                      <p:cBhvr>
                                        <p:cTn id="40" dur="1" fill="hold">
                                          <p:stCondLst>
                                            <p:cond delay="0"/>
                                          </p:stCondLst>
                                        </p:cTn>
                                        <p:tgtEl>
                                          <p:spTgt spid="51"/>
                                        </p:tgtEl>
                                        <p:attrNameLst>
                                          <p:attrName>style.visibility</p:attrName>
                                        </p:attrNameLst>
                                      </p:cBhvr>
                                      <p:to>
                                        <p:strVal val="visible"/>
                                      </p:to>
                                    </p:set>
                                    <p:animEffect transition="in" filter="dissolve">
                                      <p:cBhvr>
                                        <p:cTn id="41" dur="500"/>
                                        <p:tgtEl>
                                          <p:spTgt spid="51"/>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nodeType="clickEffect">
                                  <p:stCondLst>
                                    <p:cond delay="0"/>
                                  </p:stCondLst>
                                  <p:childTnLst>
                                    <p:set>
                                      <p:cBhvr>
                                        <p:cTn id="45" dur="1" fill="hold">
                                          <p:stCondLst>
                                            <p:cond delay="0"/>
                                          </p:stCondLst>
                                        </p:cTn>
                                        <p:tgtEl>
                                          <p:spTgt spid="56"/>
                                        </p:tgtEl>
                                        <p:attrNameLst>
                                          <p:attrName>style.visibility</p:attrName>
                                        </p:attrNameLst>
                                      </p:cBhvr>
                                      <p:to>
                                        <p:strVal val="visible"/>
                                      </p:to>
                                    </p:set>
                                    <p:animEffect transition="in" filter="dissolve">
                                      <p:cBhvr>
                                        <p:cTn id="46" dur="500"/>
                                        <p:tgtEl>
                                          <p:spTgt spid="56"/>
                                        </p:tgtEl>
                                      </p:cBhvr>
                                    </p:animEffect>
                                  </p:childTnLst>
                                </p:cTn>
                              </p:par>
                              <p:par>
                                <p:cTn id="47" presetID="9" presetClass="entr" presetSubtype="0" fill="hold" nodeType="withEffect">
                                  <p:stCondLst>
                                    <p:cond delay="0"/>
                                  </p:stCondLst>
                                  <p:childTnLst>
                                    <p:set>
                                      <p:cBhvr>
                                        <p:cTn id="48" dur="1" fill="hold">
                                          <p:stCondLst>
                                            <p:cond delay="0"/>
                                          </p:stCondLst>
                                        </p:cTn>
                                        <p:tgtEl>
                                          <p:spTgt spid="52"/>
                                        </p:tgtEl>
                                        <p:attrNameLst>
                                          <p:attrName>style.visibility</p:attrName>
                                        </p:attrNameLst>
                                      </p:cBhvr>
                                      <p:to>
                                        <p:strVal val="visible"/>
                                      </p:to>
                                    </p:set>
                                    <p:animEffect transition="in" filter="dissolve">
                                      <p:cBhvr>
                                        <p:cTn id="49" dur="500"/>
                                        <p:tgtEl>
                                          <p:spTgt spid="52"/>
                                        </p:tgtEl>
                                      </p:cBhvr>
                                    </p:animEffect>
                                  </p:childTnLst>
                                </p:cTn>
                              </p:par>
                              <p:par>
                                <p:cTn id="50" presetID="9" presetClass="entr" presetSubtype="0" fill="hold" grpId="0" nodeType="withEffect">
                                  <p:stCondLst>
                                    <p:cond delay="0"/>
                                  </p:stCondLst>
                                  <p:childTnLst>
                                    <p:set>
                                      <p:cBhvr>
                                        <p:cTn id="51" dur="1" fill="hold">
                                          <p:stCondLst>
                                            <p:cond delay="0"/>
                                          </p:stCondLst>
                                        </p:cTn>
                                        <p:tgtEl>
                                          <p:spTgt spid="55"/>
                                        </p:tgtEl>
                                        <p:attrNameLst>
                                          <p:attrName>style.visibility</p:attrName>
                                        </p:attrNameLst>
                                      </p:cBhvr>
                                      <p:to>
                                        <p:strVal val="visible"/>
                                      </p:to>
                                    </p:set>
                                    <p:animEffect transition="in" filter="dissolve">
                                      <p:cBhvr>
                                        <p:cTn id="52" dur="500"/>
                                        <p:tgtEl>
                                          <p:spTgt spid="55"/>
                                        </p:tgtEl>
                                      </p:cBhvr>
                                    </p:animEffect>
                                  </p:childTnLst>
                                </p:cTn>
                              </p:par>
                              <p:par>
                                <p:cTn id="53" presetID="9" presetClass="entr" presetSubtype="0" fill="hold" grpId="0" nodeType="withEffect">
                                  <p:stCondLst>
                                    <p:cond delay="0"/>
                                  </p:stCondLst>
                                  <p:childTnLst>
                                    <p:set>
                                      <p:cBhvr>
                                        <p:cTn id="54" dur="1" fill="hold">
                                          <p:stCondLst>
                                            <p:cond delay="0"/>
                                          </p:stCondLst>
                                        </p:cTn>
                                        <p:tgtEl>
                                          <p:spTgt spid="57"/>
                                        </p:tgtEl>
                                        <p:attrNameLst>
                                          <p:attrName>style.visibility</p:attrName>
                                        </p:attrNameLst>
                                      </p:cBhvr>
                                      <p:to>
                                        <p:strVal val="visible"/>
                                      </p:to>
                                    </p:set>
                                    <p:animEffect transition="in" filter="dissolve">
                                      <p:cBhvr>
                                        <p:cTn id="55"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30" grpId="0"/>
      <p:bldP spid="35" grpId="0"/>
      <p:bldP spid="41" grpId="0"/>
      <p:bldP spid="51" grpId="0"/>
      <p:bldP spid="55" grpId="0"/>
      <p:bldP spid="5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Afbeelding 10">
            <a:extLst>
              <a:ext uri="{FF2B5EF4-FFF2-40B4-BE49-F238E27FC236}">
                <a16:creationId xmlns:a16="http://schemas.microsoft.com/office/drawing/2014/main" id="{15E97AD9-6727-0D4F-A1D1-BF779993BEE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744703" y="4859021"/>
            <a:ext cx="2223013" cy="2223013"/>
          </a:xfrm>
          <a:prstGeom prst="rect">
            <a:avLst/>
          </a:prstGeom>
        </p:spPr>
      </p:pic>
      <p:sp>
        <p:nvSpPr>
          <p:cNvPr id="2" name="Titel 1"/>
          <p:cNvSpPr>
            <a:spLocks noGrp="1"/>
          </p:cNvSpPr>
          <p:nvPr>
            <p:ph type="title"/>
          </p:nvPr>
        </p:nvSpPr>
        <p:spPr/>
        <p:txBody>
          <a:bodyPr/>
          <a:lstStyle/>
          <a:p>
            <a:r>
              <a:rPr lang="nl-NL" dirty="0"/>
              <a:t>MMI </a:t>
            </a:r>
            <a:r>
              <a:rPr lang="nl-NL" dirty="0" err="1"/>
              <a:t>vs</a:t>
            </a:r>
            <a:r>
              <a:rPr lang="nl-NL" dirty="0"/>
              <a:t> DISC (</a:t>
            </a:r>
            <a:r>
              <a:rPr lang="nl-NL" dirty="0" err="1"/>
              <a:t>according</a:t>
            </a:r>
            <a:r>
              <a:rPr lang="nl-NL" dirty="0"/>
              <a:t> </a:t>
            </a:r>
            <a:r>
              <a:rPr lang="nl-NL" dirty="0" err="1"/>
              <a:t>to</a:t>
            </a:r>
            <a:r>
              <a:rPr lang="nl-NL" dirty="0"/>
              <a:t> Jung)</a:t>
            </a:r>
          </a:p>
        </p:txBody>
      </p:sp>
      <p:sp>
        <p:nvSpPr>
          <p:cNvPr id="5" name="Tijdelijke aanduiding voor dianummer 4"/>
          <p:cNvSpPr>
            <a:spLocks noGrp="1"/>
          </p:cNvSpPr>
          <p:nvPr>
            <p:ph type="sldNum" sz="quarter" idx="12"/>
          </p:nvPr>
        </p:nvSpPr>
        <p:spPr/>
        <p:txBody>
          <a:bodyPr/>
          <a:lstStyle/>
          <a:p>
            <a:fld id="{13DB1372-D60B-4ED6-9BCE-C735C647572F}" type="slidenum">
              <a:rPr lang="nl-NL" smtClean="0"/>
              <a:pPr/>
              <a:t>28</a:t>
            </a:fld>
            <a:endParaRPr lang="nl-NL"/>
          </a:p>
        </p:txBody>
      </p:sp>
      <p:pic>
        <p:nvPicPr>
          <p:cNvPr id="3" name="Afbeelding 2">
            <a:extLst>
              <a:ext uri="{FF2B5EF4-FFF2-40B4-BE49-F238E27FC236}">
                <a16:creationId xmlns:a16="http://schemas.microsoft.com/office/drawing/2014/main" id="{0BCDA993-F719-C347-B05E-1EF8EC30D83C}"/>
              </a:ext>
            </a:extLst>
          </p:cNvPr>
          <p:cNvPicPr>
            <a:picLocks noChangeAspect="1"/>
          </p:cNvPicPr>
          <p:nvPr/>
        </p:nvPicPr>
        <p:blipFill>
          <a:blip r:embed="rId3"/>
          <a:stretch>
            <a:fillRect/>
          </a:stretch>
        </p:blipFill>
        <p:spPr>
          <a:xfrm>
            <a:off x="579457" y="1049788"/>
            <a:ext cx="1446113" cy="1431394"/>
          </a:xfrm>
          <a:prstGeom prst="rect">
            <a:avLst/>
          </a:prstGeom>
        </p:spPr>
      </p:pic>
      <p:sp>
        <p:nvSpPr>
          <p:cNvPr id="7" name="Tekstvak 6">
            <a:extLst>
              <a:ext uri="{FF2B5EF4-FFF2-40B4-BE49-F238E27FC236}">
                <a16:creationId xmlns:a16="http://schemas.microsoft.com/office/drawing/2014/main" id="{E007232B-E55C-084D-A359-F9A843DF6B5B}"/>
              </a:ext>
            </a:extLst>
          </p:cNvPr>
          <p:cNvSpPr txBox="1"/>
          <p:nvPr/>
        </p:nvSpPr>
        <p:spPr>
          <a:xfrm>
            <a:off x="4739395" y="1269338"/>
            <a:ext cx="2129109" cy="307777"/>
          </a:xfrm>
          <a:prstGeom prst="rect">
            <a:avLst/>
          </a:prstGeom>
          <a:noFill/>
        </p:spPr>
        <p:txBody>
          <a:bodyPr wrap="none" rtlCol="0">
            <a:spAutoFit/>
          </a:bodyPr>
          <a:lstStyle/>
          <a:p>
            <a:r>
              <a:rPr lang="nl-NL" sz="1400" dirty="0">
                <a:solidFill>
                  <a:srgbClr val="002060"/>
                </a:solidFill>
                <a:latin typeface="Raleway" panose="020B0003030101060003" pitchFamily="34" charset="0"/>
              </a:rPr>
              <a:t>Extravert (Graves/Jung)</a:t>
            </a:r>
          </a:p>
        </p:txBody>
      </p:sp>
      <p:sp>
        <p:nvSpPr>
          <p:cNvPr id="8" name="Tekstvak 7">
            <a:extLst>
              <a:ext uri="{FF2B5EF4-FFF2-40B4-BE49-F238E27FC236}">
                <a16:creationId xmlns:a16="http://schemas.microsoft.com/office/drawing/2014/main" id="{222CFB38-94EA-AB49-9E90-EEBE3EA68C95}"/>
              </a:ext>
            </a:extLst>
          </p:cNvPr>
          <p:cNvSpPr txBox="1"/>
          <p:nvPr/>
        </p:nvSpPr>
        <p:spPr>
          <a:xfrm>
            <a:off x="4757905" y="5308179"/>
            <a:ext cx="2092239" cy="307777"/>
          </a:xfrm>
          <a:prstGeom prst="rect">
            <a:avLst/>
          </a:prstGeom>
          <a:noFill/>
        </p:spPr>
        <p:txBody>
          <a:bodyPr wrap="none" rtlCol="0">
            <a:spAutoFit/>
          </a:bodyPr>
          <a:lstStyle/>
          <a:p>
            <a:r>
              <a:rPr lang="nl-NL" sz="1400" dirty="0">
                <a:solidFill>
                  <a:srgbClr val="002060"/>
                </a:solidFill>
                <a:latin typeface="Raleway" panose="020B0003030101060003" pitchFamily="34" charset="0"/>
              </a:rPr>
              <a:t>Introvert (Graves/Jung)</a:t>
            </a:r>
          </a:p>
        </p:txBody>
      </p:sp>
      <p:sp>
        <p:nvSpPr>
          <p:cNvPr id="9" name="Tekstvak 8">
            <a:extLst>
              <a:ext uri="{FF2B5EF4-FFF2-40B4-BE49-F238E27FC236}">
                <a16:creationId xmlns:a16="http://schemas.microsoft.com/office/drawing/2014/main" id="{EF499767-4013-9C40-933A-1731C851F3B8}"/>
              </a:ext>
            </a:extLst>
          </p:cNvPr>
          <p:cNvSpPr txBox="1"/>
          <p:nvPr/>
        </p:nvSpPr>
        <p:spPr>
          <a:xfrm>
            <a:off x="2825688" y="3218761"/>
            <a:ext cx="856325" cy="307777"/>
          </a:xfrm>
          <a:prstGeom prst="rect">
            <a:avLst/>
          </a:prstGeom>
          <a:noFill/>
        </p:spPr>
        <p:txBody>
          <a:bodyPr wrap="none" rtlCol="0">
            <a:spAutoFit/>
          </a:bodyPr>
          <a:lstStyle/>
          <a:p>
            <a:r>
              <a:rPr lang="nl-NL" sz="1400" dirty="0" err="1">
                <a:solidFill>
                  <a:srgbClr val="002060"/>
                </a:solidFill>
                <a:latin typeface="Raleway" panose="020B0003030101060003" pitchFamily="34" charset="0"/>
              </a:rPr>
              <a:t>Rational</a:t>
            </a:r>
            <a:endParaRPr lang="nl-NL" sz="1400" dirty="0">
              <a:solidFill>
                <a:srgbClr val="002060"/>
              </a:solidFill>
              <a:latin typeface="Raleway" panose="020B0003030101060003" pitchFamily="34" charset="0"/>
            </a:endParaRPr>
          </a:p>
        </p:txBody>
      </p:sp>
      <p:sp>
        <p:nvSpPr>
          <p:cNvPr id="10" name="Tekstvak 9">
            <a:extLst>
              <a:ext uri="{FF2B5EF4-FFF2-40B4-BE49-F238E27FC236}">
                <a16:creationId xmlns:a16="http://schemas.microsoft.com/office/drawing/2014/main" id="{F5656717-FC4A-E04B-87FB-5EFFA0FDC2D0}"/>
              </a:ext>
            </a:extLst>
          </p:cNvPr>
          <p:cNvSpPr txBox="1"/>
          <p:nvPr/>
        </p:nvSpPr>
        <p:spPr>
          <a:xfrm>
            <a:off x="7796199" y="3254594"/>
            <a:ext cx="1023037" cy="307777"/>
          </a:xfrm>
          <a:prstGeom prst="rect">
            <a:avLst/>
          </a:prstGeom>
          <a:noFill/>
        </p:spPr>
        <p:txBody>
          <a:bodyPr wrap="none" rtlCol="0">
            <a:spAutoFit/>
          </a:bodyPr>
          <a:lstStyle/>
          <a:p>
            <a:r>
              <a:rPr lang="nl-NL" sz="1400" dirty="0" err="1">
                <a:solidFill>
                  <a:srgbClr val="002060"/>
                </a:solidFill>
                <a:latin typeface="Raleway" panose="020B0003030101060003" pitchFamily="34" charset="0"/>
              </a:rPr>
              <a:t>Emotional</a:t>
            </a:r>
            <a:endParaRPr lang="nl-NL" sz="1400" dirty="0">
              <a:solidFill>
                <a:srgbClr val="002060"/>
              </a:solidFill>
              <a:latin typeface="Raleway" panose="020B0003030101060003" pitchFamily="34" charset="0"/>
            </a:endParaRPr>
          </a:p>
        </p:txBody>
      </p:sp>
      <p:pic>
        <p:nvPicPr>
          <p:cNvPr id="12" name="Afbeelding 11">
            <a:extLst>
              <a:ext uri="{FF2B5EF4-FFF2-40B4-BE49-F238E27FC236}">
                <a16:creationId xmlns:a16="http://schemas.microsoft.com/office/drawing/2014/main" id="{21BB4445-9C3F-F34D-965A-34FDBF7FFD9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6200000">
            <a:off x="6319942" y="1064179"/>
            <a:ext cx="2166676" cy="2166676"/>
          </a:xfrm>
          <a:prstGeom prst="rect">
            <a:avLst/>
          </a:prstGeom>
        </p:spPr>
      </p:pic>
      <p:pic>
        <p:nvPicPr>
          <p:cNvPr id="13" name="Afbeelding 12">
            <a:extLst>
              <a:ext uri="{FF2B5EF4-FFF2-40B4-BE49-F238E27FC236}">
                <a16:creationId xmlns:a16="http://schemas.microsoft.com/office/drawing/2014/main" id="{3C49A380-4D3E-1642-9076-79994636A13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5400000">
            <a:off x="2961561" y="912764"/>
            <a:ext cx="2204227" cy="2204227"/>
          </a:xfrm>
          <a:prstGeom prst="rect">
            <a:avLst/>
          </a:prstGeom>
        </p:spPr>
      </p:pic>
      <p:pic>
        <p:nvPicPr>
          <p:cNvPr id="14" name="Afbeelding 13">
            <a:extLst>
              <a:ext uri="{FF2B5EF4-FFF2-40B4-BE49-F238E27FC236}">
                <a16:creationId xmlns:a16="http://schemas.microsoft.com/office/drawing/2014/main" id="{42E579B5-B988-0A4D-AE65-21CD4C11840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5400000">
            <a:off x="3044650" y="3554612"/>
            <a:ext cx="2091290" cy="2091290"/>
          </a:xfrm>
          <a:prstGeom prst="rect">
            <a:avLst/>
          </a:prstGeom>
        </p:spPr>
      </p:pic>
      <p:pic>
        <p:nvPicPr>
          <p:cNvPr id="16" name="Afbeelding 15">
            <a:extLst>
              <a:ext uri="{FF2B5EF4-FFF2-40B4-BE49-F238E27FC236}">
                <a16:creationId xmlns:a16="http://schemas.microsoft.com/office/drawing/2014/main" id="{AA000C68-7997-D944-9E73-5BC439C72EC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579434" y="4926187"/>
            <a:ext cx="2088679" cy="2088679"/>
          </a:xfrm>
          <a:prstGeom prst="rect">
            <a:avLst/>
          </a:prstGeom>
        </p:spPr>
      </p:pic>
      <p:pic>
        <p:nvPicPr>
          <p:cNvPr id="17" name="Afbeelding 16">
            <a:extLst>
              <a:ext uri="{FF2B5EF4-FFF2-40B4-BE49-F238E27FC236}">
                <a16:creationId xmlns:a16="http://schemas.microsoft.com/office/drawing/2014/main" id="{683F3B3F-4774-F64B-8D1F-F09C09C8E62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16200000">
            <a:off x="6369099" y="3565192"/>
            <a:ext cx="2080710" cy="2080710"/>
          </a:xfrm>
          <a:prstGeom prst="rect">
            <a:avLst/>
          </a:prstGeom>
        </p:spPr>
      </p:pic>
      <p:cxnSp>
        <p:nvCxnSpPr>
          <p:cNvPr id="6" name="Rechte verbindingslijn 5">
            <a:extLst>
              <a:ext uri="{FF2B5EF4-FFF2-40B4-BE49-F238E27FC236}">
                <a16:creationId xmlns:a16="http://schemas.microsoft.com/office/drawing/2014/main" id="{41F1D24A-739A-2C47-8EFF-452D0FB11EA0}"/>
              </a:ext>
            </a:extLst>
          </p:cNvPr>
          <p:cNvCxnSpPr>
            <a:stCxn id="9" idx="3"/>
            <a:endCxn id="10" idx="1"/>
          </p:cNvCxnSpPr>
          <p:nvPr/>
        </p:nvCxnSpPr>
        <p:spPr>
          <a:xfrm>
            <a:off x="3682013" y="3372650"/>
            <a:ext cx="4114186" cy="3583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1" name="Rechte verbindingslijn 20">
            <a:extLst>
              <a:ext uri="{FF2B5EF4-FFF2-40B4-BE49-F238E27FC236}">
                <a16:creationId xmlns:a16="http://schemas.microsoft.com/office/drawing/2014/main" id="{A41EC661-DD47-9241-86AB-98AF34432E12}"/>
              </a:ext>
            </a:extLst>
          </p:cNvPr>
          <p:cNvCxnSpPr>
            <a:cxnSpLocks/>
            <a:stCxn id="7" idx="2"/>
          </p:cNvCxnSpPr>
          <p:nvPr/>
        </p:nvCxnSpPr>
        <p:spPr>
          <a:xfrm>
            <a:off x="5803950" y="1577115"/>
            <a:ext cx="0" cy="3731064"/>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15" name="Afbeelding 14">
            <a:extLst>
              <a:ext uri="{FF2B5EF4-FFF2-40B4-BE49-F238E27FC236}">
                <a16:creationId xmlns:a16="http://schemas.microsoft.com/office/drawing/2014/main" id="{DDD8F9B9-FB37-5948-A96A-5D45E869185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rot="10800000">
            <a:off x="4737686" y="2153455"/>
            <a:ext cx="2130612" cy="2130612"/>
          </a:xfrm>
          <a:prstGeom prst="rect">
            <a:avLst/>
          </a:prstGeom>
        </p:spPr>
      </p:pic>
      <p:pic>
        <p:nvPicPr>
          <p:cNvPr id="24" name="Picture 2" descr="DISC - DISC Factor B.V.">
            <a:extLst>
              <a:ext uri="{FF2B5EF4-FFF2-40B4-BE49-F238E27FC236}">
                <a16:creationId xmlns:a16="http://schemas.microsoft.com/office/drawing/2014/main" id="{2241EFCE-A696-E242-ABB9-DDBEAC04CDA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5177" y="2544669"/>
            <a:ext cx="1431393" cy="14313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2758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dissolv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dissolv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dissolve">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dissolve">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dissolve">
                                      <p:cBhvr>
                                        <p:cTn id="43" dur="5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9" presetClass="entr" presetSubtype="0" fill="hold" nodeType="click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dissolve">
                                      <p:cBhvr>
                                        <p:cTn id="48" dur="500"/>
                                        <p:tgtEl>
                                          <p:spTgt spid="11"/>
                                        </p:tgtEl>
                                      </p:cBhvr>
                                    </p:animEffect>
                                  </p:childTnLst>
                                </p:cTn>
                              </p:par>
                            </p:childTnLst>
                          </p:cTn>
                        </p:par>
                      </p:childTnLst>
                    </p:cTn>
                  </p:par>
                  <p:par>
                    <p:cTn id="49" fill="hold">
                      <p:stCondLst>
                        <p:cond delay="indefinite"/>
                      </p:stCondLst>
                      <p:childTnLst>
                        <p:par>
                          <p:cTn id="50" fill="hold">
                            <p:stCondLst>
                              <p:cond delay="0"/>
                            </p:stCondLst>
                            <p:childTnLst>
                              <p:par>
                                <p:cTn id="51" presetID="9" presetClass="entr" presetSubtype="0" fill="hold" nodeType="click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dissolve">
                                      <p:cBhvr>
                                        <p:cTn id="5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MMI </a:t>
            </a:r>
            <a:r>
              <a:rPr lang="nl-NL" dirty="0" err="1"/>
              <a:t>vs</a:t>
            </a:r>
            <a:r>
              <a:rPr lang="nl-NL" dirty="0"/>
              <a:t> DISC (</a:t>
            </a:r>
            <a:r>
              <a:rPr lang="nl-NL" dirty="0" err="1"/>
              <a:t>current</a:t>
            </a:r>
            <a:r>
              <a:rPr lang="nl-NL" dirty="0"/>
              <a:t> </a:t>
            </a:r>
            <a:r>
              <a:rPr lang="nl-NL" dirty="0" err="1"/>
              <a:t>explanation</a:t>
            </a:r>
            <a:r>
              <a:rPr lang="nl-NL" dirty="0"/>
              <a:t> </a:t>
            </a:r>
            <a:r>
              <a:rPr lang="nl-NL" dirty="0" err="1"/>
              <a:t>by</a:t>
            </a:r>
            <a:r>
              <a:rPr lang="nl-NL" dirty="0"/>
              <a:t> DISC </a:t>
            </a:r>
            <a:r>
              <a:rPr lang="nl-NL" dirty="0" err="1"/>
              <a:t>suppliers</a:t>
            </a:r>
            <a:r>
              <a:rPr lang="nl-NL" dirty="0"/>
              <a:t>)</a:t>
            </a:r>
          </a:p>
        </p:txBody>
      </p:sp>
      <p:sp>
        <p:nvSpPr>
          <p:cNvPr id="5" name="Tijdelijke aanduiding voor dianummer 4"/>
          <p:cNvSpPr>
            <a:spLocks noGrp="1"/>
          </p:cNvSpPr>
          <p:nvPr>
            <p:ph type="sldNum" sz="quarter" idx="12"/>
          </p:nvPr>
        </p:nvSpPr>
        <p:spPr/>
        <p:txBody>
          <a:bodyPr/>
          <a:lstStyle/>
          <a:p>
            <a:fld id="{13DB1372-D60B-4ED6-9BCE-C735C647572F}" type="slidenum">
              <a:rPr lang="nl-NL" smtClean="0"/>
              <a:pPr/>
              <a:t>29</a:t>
            </a:fld>
            <a:endParaRPr lang="nl-NL"/>
          </a:p>
        </p:txBody>
      </p:sp>
      <p:pic>
        <p:nvPicPr>
          <p:cNvPr id="3" name="Afbeelding 2">
            <a:extLst>
              <a:ext uri="{FF2B5EF4-FFF2-40B4-BE49-F238E27FC236}">
                <a16:creationId xmlns:a16="http://schemas.microsoft.com/office/drawing/2014/main" id="{0BCDA993-F719-C347-B05E-1EF8EC30D83C}"/>
              </a:ext>
            </a:extLst>
          </p:cNvPr>
          <p:cNvPicPr>
            <a:picLocks noChangeAspect="1"/>
          </p:cNvPicPr>
          <p:nvPr/>
        </p:nvPicPr>
        <p:blipFill>
          <a:blip r:embed="rId2"/>
          <a:stretch>
            <a:fillRect/>
          </a:stretch>
        </p:blipFill>
        <p:spPr>
          <a:xfrm>
            <a:off x="579457" y="1049788"/>
            <a:ext cx="1446113" cy="1431394"/>
          </a:xfrm>
          <a:prstGeom prst="rect">
            <a:avLst/>
          </a:prstGeom>
        </p:spPr>
      </p:pic>
      <p:pic>
        <p:nvPicPr>
          <p:cNvPr id="1026" name="Picture 2" descr="DISC - DISC Factor B.V.">
            <a:extLst>
              <a:ext uri="{FF2B5EF4-FFF2-40B4-BE49-F238E27FC236}">
                <a16:creationId xmlns:a16="http://schemas.microsoft.com/office/drawing/2014/main" id="{ED61CAB0-53EB-D148-91AE-3CB1D47DDD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5589" y="1716731"/>
            <a:ext cx="3383505" cy="3383505"/>
          </a:xfrm>
          <a:prstGeom prst="rect">
            <a:avLst/>
          </a:prstGeom>
          <a:noFill/>
          <a:extLst>
            <a:ext uri="{909E8E84-426E-40DD-AFC4-6F175D3DCCD1}">
              <a14:hiddenFill xmlns:a14="http://schemas.microsoft.com/office/drawing/2010/main">
                <a:solidFill>
                  <a:srgbClr val="FFFFFF"/>
                </a:solidFill>
              </a14:hiddenFill>
            </a:ext>
          </a:extLst>
        </p:spPr>
      </p:pic>
      <p:sp>
        <p:nvSpPr>
          <p:cNvPr id="7" name="Tekstvak 6">
            <a:extLst>
              <a:ext uri="{FF2B5EF4-FFF2-40B4-BE49-F238E27FC236}">
                <a16:creationId xmlns:a16="http://schemas.microsoft.com/office/drawing/2014/main" id="{E007232B-E55C-084D-A359-F9A843DF6B5B}"/>
              </a:ext>
            </a:extLst>
          </p:cNvPr>
          <p:cNvSpPr txBox="1"/>
          <p:nvPr/>
        </p:nvSpPr>
        <p:spPr>
          <a:xfrm>
            <a:off x="5398837" y="1242044"/>
            <a:ext cx="705642" cy="307777"/>
          </a:xfrm>
          <a:prstGeom prst="rect">
            <a:avLst/>
          </a:prstGeom>
          <a:noFill/>
        </p:spPr>
        <p:txBody>
          <a:bodyPr wrap="none" rtlCol="0">
            <a:spAutoFit/>
          </a:bodyPr>
          <a:lstStyle/>
          <a:p>
            <a:r>
              <a:rPr lang="nl-NL" sz="1400" dirty="0">
                <a:solidFill>
                  <a:srgbClr val="002060"/>
                </a:solidFill>
                <a:latin typeface="Raleway" panose="020B0003030101060003" pitchFamily="34" charset="0"/>
              </a:rPr>
              <a:t>Active</a:t>
            </a:r>
          </a:p>
        </p:txBody>
      </p:sp>
      <p:sp>
        <p:nvSpPr>
          <p:cNvPr id="8" name="Tekstvak 7">
            <a:extLst>
              <a:ext uri="{FF2B5EF4-FFF2-40B4-BE49-F238E27FC236}">
                <a16:creationId xmlns:a16="http://schemas.microsoft.com/office/drawing/2014/main" id="{222CFB38-94EA-AB49-9E90-EEBE3EA68C95}"/>
              </a:ext>
            </a:extLst>
          </p:cNvPr>
          <p:cNvSpPr txBox="1"/>
          <p:nvPr/>
        </p:nvSpPr>
        <p:spPr>
          <a:xfrm>
            <a:off x="5313492" y="5308179"/>
            <a:ext cx="808235" cy="307777"/>
          </a:xfrm>
          <a:prstGeom prst="rect">
            <a:avLst/>
          </a:prstGeom>
          <a:noFill/>
        </p:spPr>
        <p:txBody>
          <a:bodyPr wrap="none" rtlCol="0">
            <a:spAutoFit/>
          </a:bodyPr>
          <a:lstStyle/>
          <a:p>
            <a:r>
              <a:rPr lang="nl-NL" sz="1400" dirty="0" err="1">
                <a:solidFill>
                  <a:srgbClr val="002060"/>
                </a:solidFill>
                <a:latin typeface="Raleway" panose="020B0003030101060003" pitchFamily="34" charset="0"/>
              </a:rPr>
              <a:t>Passive</a:t>
            </a:r>
            <a:endParaRPr lang="nl-NL" sz="1400" dirty="0">
              <a:solidFill>
                <a:srgbClr val="002060"/>
              </a:solidFill>
              <a:latin typeface="Raleway" panose="020B0003030101060003" pitchFamily="34" charset="0"/>
            </a:endParaRPr>
          </a:p>
        </p:txBody>
      </p:sp>
      <p:sp>
        <p:nvSpPr>
          <p:cNvPr id="9" name="Tekstvak 8">
            <a:extLst>
              <a:ext uri="{FF2B5EF4-FFF2-40B4-BE49-F238E27FC236}">
                <a16:creationId xmlns:a16="http://schemas.microsoft.com/office/drawing/2014/main" id="{EF499767-4013-9C40-933A-1731C851F3B8}"/>
              </a:ext>
            </a:extLst>
          </p:cNvPr>
          <p:cNvSpPr txBox="1"/>
          <p:nvPr/>
        </p:nvSpPr>
        <p:spPr>
          <a:xfrm>
            <a:off x="2825688" y="3218761"/>
            <a:ext cx="572593" cy="307777"/>
          </a:xfrm>
          <a:prstGeom prst="rect">
            <a:avLst/>
          </a:prstGeom>
          <a:noFill/>
        </p:spPr>
        <p:txBody>
          <a:bodyPr wrap="none" rtlCol="0">
            <a:spAutoFit/>
          </a:bodyPr>
          <a:lstStyle/>
          <a:p>
            <a:r>
              <a:rPr lang="nl-NL" sz="1400" dirty="0" err="1">
                <a:solidFill>
                  <a:srgbClr val="002060"/>
                </a:solidFill>
                <a:latin typeface="Raleway" panose="020B0003030101060003" pitchFamily="34" charset="0"/>
              </a:rPr>
              <a:t>Task</a:t>
            </a:r>
            <a:endParaRPr lang="nl-NL" sz="1400" dirty="0">
              <a:solidFill>
                <a:srgbClr val="002060"/>
              </a:solidFill>
              <a:latin typeface="Raleway" panose="020B0003030101060003" pitchFamily="34" charset="0"/>
            </a:endParaRPr>
          </a:p>
        </p:txBody>
      </p:sp>
      <p:sp>
        <p:nvSpPr>
          <p:cNvPr id="10" name="Tekstvak 9">
            <a:extLst>
              <a:ext uri="{FF2B5EF4-FFF2-40B4-BE49-F238E27FC236}">
                <a16:creationId xmlns:a16="http://schemas.microsoft.com/office/drawing/2014/main" id="{F5656717-FC4A-E04B-87FB-5EFFA0FDC2D0}"/>
              </a:ext>
            </a:extLst>
          </p:cNvPr>
          <p:cNvSpPr txBox="1"/>
          <p:nvPr/>
        </p:nvSpPr>
        <p:spPr>
          <a:xfrm>
            <a:off x="7796199" y="3254594"/>
            <a:ext cx="774571" cy="307777"/>
          </a:xfrm>
          <a:prstGeom prst="rect">
            <a:avLst/>
          </a:prstGeom>
          <a:noFill/>
        </p:spPr>
        <p:txBody>
          <a:bodyPr wrap="none" rtlCol="0">
            <a:spAutoFit/>
          </a:bodyPr>
          <a:lstStyle/>
          <a:p>
            <a:r>
              <a:rPr lang="nl-NL" sz="1400" dirty="0">
                <a:solidFill>
                  <a:srgbClr val="002060"/>
                </a:solidFill>
                <a:latin typeface="Raleway" panose="020B0003030101060003" pitchFamily="34" charset="0"/>
              </a:rPr>
              <a:t>People</a:t>
            </a:r>
          </a:p>
        </p:txBody>
      </p:sp>
      <p:pic>
        <p:nvPicPr>
          <p:cNvPr id="11" name="Afbeelding 10">
            <a:extLst>
              <a:ext uri="{FF2B5EF4-FFF2-40B4-BE49-F238E27FC236}">
                <a16:creationId xmlns:a16="http://schemas.microsoft.com/office/drawing/2014/main" id="{15E97AD9-6727-0D4F-A1D1-BF779993BEE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6200000">
            <a:off x="10056351" y="4196672"/>
            <a:ext cx="2223013" cy="2223013"/>
          </a:xfrm>
          <a:prstGeom prst="rect">
            <a:avLst/>
          </a:prstGeom>
        </p:spPr>
      </p:pic>
      <p:pic>
        <p:nvPicPr>
          <p:cNvPr id="12" name="Afbeelding 11">
            <a:extLst>
              <a:ext uri="{FF2B5EF4-FFF2-40B4-BE49-F238E27FC236}">
                <a16:creationId xmlns:a16="http://schemas.microsoft.com/office/drawing/2014/main" id="{21BB4445-9C3F-F34D-965A-34FDBF7FFD9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5400000">
            <a:off x="2629722" y="857724"/>
            <a:ext cx="2166676" cy="2166676"/>
          </a:xfrm>
          <a:prstGeom prst="rect">
            <a:avLst/>
          </a:prstGeom>
        </p:spPr>
      </p:pic>
      <p:pic>
        <p:nvPicPr>
          <p:cNvPr id="13" name="Afbeelding 12">
            <a:extLst>
              <a:ext uri="{FF2B5EF4-FFF2-40B4-BE49-F238E27FC236}">
                <a16:creationId xmlns:a16="http://schemas.microsoft.com/office/drawing/2014/main" id="{3C49A380-4D3E-1642-9076-79994636A13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6200000">
            <a:off x="6682335" y="883450"/>
            <a:ext cx="2204227" cy="2204227"/>
          </a:xfrm>
          <a:prstGeom prst="rect">
            <a:avLst/>
          </a:prstGeom>
        </p:spPr>
      </p:pic>
      <p:pic>
        <p:nvPicPr>
          <p:cNvPr id="14" name="Afbeelding 13">
            <a:extLst>
              <a:ext uri="{FF2B5EF4-FFF2-40B4-BE49-F238E27FC236}">
                <a16:creationId xmlns:a16="http://schemas.microsoft.com/office/drawing/2014/main" id="{42E579B5-B988-0A4D-AE65-21CD4C11840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5400000">
            <a:off x="2708183" y="3907979"/>
            <a:ext cx="2091290" cy="2091290"/>
          </a:xfrm>
          <a:prstGeom prst="rect">
            <a:avLst/>
          </a:prstGeom>
        </p:spPr>
      </p:pic>
      <p:pic>
        <p:nvPicPr>
          <p:cNvPr id="15" name="Afbeelding 14">
            <a:extLst>
              <a:ext uri="{FF2B5EF4-FFF2-40B4-BE49-F238E27FC236}">
                <a16:creationId xmlns:a16="http://schemas.microsoft.com/office/drawing/2014/main" id="{DDD8F9B9-FB37-5948-A96A-5D45E869185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10800000">
            <a:off x="4714821" y="1183051"/>
            <a:ext cx="2130612" cy="2130612"/>
          </a:xfrm>
          <a:prstGeom prst="rect">
            <a:avLst/>
          </a:prstGeom>
        </p:spPr>
      </p:pic>
      <p:pic>
        <p:nvPicPr>
          <p:cNvPr id="16" name="Afbeelding 15">
            <a:extLst>
              <a:ext uri="{FF2B5EF4-FFF2-40B4-BE49-F238E27FC236}">
                <a16:creationId xmlns:a16="http://schemas.microsoft.com/office/drawing/2014/main" id="{AA000C68-7997-D944-9E73-5BC439C72EC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rot="16200000">
            <a:off x="10133536" y="2806026"/>
            <a:ext cx="2088679" cy="2088679"/>
          </a:xfrm>
          <a:prstGeom prst="rect">
            <a:avLst/>
          </a:prstGeom>
        </p:spPr>
      </p:pic>
      <p:pic>
        <p:nvPicPr>
          <p:cNvPr id="17" name="Afbeelding 16">
            <a:extLst>
              <a:ext uri="{FF2B5EF4-FFF2-40B4-BE49-F238E27FC236}">
                <a16:creationId xmlns:a16="http://schemas.microsoft.com/office/drawing/2014/main" id="{683F3B3F-4774-F64B-8D1F-F09C09C8E62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rot="16200000">
            <a:off x="6805852" y="3919005"/>
            <a:ext cx="2080710" cy="2080710"/>
          </a:xfrm>
          <a:prstGeom prst="rect">
            <a:avLst/>
          </a:prstGeom>
        </p:spPr>
      </p:pic>
    </p:spTree>
    <p:extLst>
      <p:ext uri="{BB962C8B-B14F-4D97-AF65-F5344CB8AC3E}">
        <p14:creationId xmlns:p14="http://schemas.microsoft.com/office/powerpoint/2010/main" val="1350919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dissolve">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dissolv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dissolve">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dissolve">
                                      <p:cBhvr>
                                        <p:cTn id="38" dur="5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dissolve">
                                      <p:cBhvr>
                                        <p:cTn id="43" dur="5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9" presetClass="entr" presetSubtype="0" fill="hold"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dissolve">
                                      <p:cBhvr>
                                        <p:cTn id="48" dur="500"/>
                                        <p:tgtEl>
                                          <p:spTgt spid="16"/>
                                        </p:tgtEl>
                                      </p:cBhvr>
                                    </p:animEffect>
                                  </p:childTnLst>
                                </p:cTn>
                              </p:par>
                              <p:par>
                                <p:cTn id="49" presetID="9" presetClass="entr" presetSubtype="0" fill="hold" nodeType="with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dissolve">
                                      <p:cBhvr>
                                        <p:cTn id="5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hthoek 3"/>
          <p:cNvSpPr>
            <a:spLocks noChangeArrowheads="1"/>
          </p:cNvSpPr>
          <p:nvPr/>
        </p:nvSpPr>
        <p:spPr bwMode="auto">
          <a:xfrm>
            <a:off x="4562175" y="685801"/>
            <a:ext cx="3069238" cy="584775"/>
          </a:xfrm>
          <a:prstGeom prst="rect">
            <a:avLst/>
          </a:prstGeom>
          <a:noFill/>
          <a:ln w="9525">
            <a:noFill/>
            <a:miter lim="800000"/>
            <a:headEnd/>
            <a:tailEnd/>
          </a:ln>
        </p:spPr>
        <p:txBody>
          <a:bodyPr wrap="none">
            <a:spAutoFit/>
          </a:bodyPr>
          <a:lstStyle/>
          <a:p>
            <a:pPr algn="ctr">
              <a:spcBef>
                <a:spcPct val="20000"/>
              </a:spcBef>
              <a:buFont typeface="Arial" charset="0"/>
              <a:buNone/>
            </a:pPr>
            <a:r>
              <a:rPr lang="nl-NL" sz="3200" b="1">
                <a:solidFill>
                  <a:srgbClr val="002060"/>
                </a:solidFill>
              </a:rPr>
              <a:t>Theory of Graves</a:t>
            </a:r>
            <a:endParaRPr lang="en-GB" sz="3200" b="1">
              <a:solidFill>
                <a:srgbClr val="002060"/>
              </a:solidFill>
              <a:cs typeface="Helvetica" pitchFamily="34" charset="0"/>
            </a:endParaRPr>
          </a:p>
        </p:txBody>
      </p:sp>
      <p:sp>
        <p:nvSpPr>
          <p:cNvPr id="23554" name="Rechthoek 4"/>
          <p:cNvSpPr>
            <a:spLocks noChangeArrowheads="1"/>
          </p:cNvSpPr>
          <p:nvPr/>
        </p:nvSpPr>
        <p:spPr bwMode="auto">
          <a:xfrm>
            <a:off x="3810000" y="5157788"/>
            <a:ext cx="4572000" cy="519112"/>
          </a:xfrm>
          <a:prstGeom prst="rect">
            <a:avLst/>
          </a:prstGeom>
          <a:noFill/>
          <a:ln w="9525">
            <a:noFill/>
            <a:miter lim="800000"/>
            <a:headEnd/>
            <a:tailEnd/>
          </a:ln>
        </p:spPr>
        <p:txBody>
          <a:bodyPr>
            <a:spAutoFit/>
          </a:bodyPr>
          <a:lstStyle/>
          <a:p>
            <a:pPr algn="ctr">
              <a:spcBef>
                <a:spcPct val="20000"/>
              </a:spcBef>
              <a:buFont typeface="Arial" charset="0"/>
              <a:buNone/>
            </a:pPr>
            <a:r>
              <a:rPr lang="nl-NL" sz="2800" b="1">
                <a:solidFill>
                  <a:srgbClr val="002060"/>
                </a:solidFill>
              </a:rPr>
              <a:t>Part 1 </a:t>
            </a:r>
          </a:p>
        </p:txBody>
      </p:sp>
      <p:pic>
        <p:nvPicPr>
          <p:cNvPr id="5" name="Afbeelding 4" descr="Afbeelding met tekening, teken&#10;&#10;Automatisch gegenereerde beschrijving">
            <a:extLst>
              <a:ext uri="{FF2B5EF4-FFF2-40B4-BE49-F238E27FC236}">
                <a16:creationId xmlns:a16="http://schemas.microsoft.com/office/drawing/2014/main" id="{5CFC9568-600B-C541-B2AF-07B52DB2C7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21688" y="2322006"/>
            <a:ext cx="8348624" cy="1784352"/>
          </a:xfrm>
          <a:prstGeom prst="rect">
            <a:avLst/>
          </a:prstGeom>
        </p:spPr>
      </p:pic>
    </p:spTree>
    <p:extLst>
      <p:ext uri="{BB962C8B-B14F-4D97-AF65-F5344CB8AC3E}">
        <p14:creationId xmlns:p14="http://schemas.microsoft.com/office/powerpoint/2010/main" val="28468486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64DF3DAB-4CF0-BC47-B92A-F959676716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2219" y="1752179"/>
            <a:ext cx="3556000" cy="3556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lstStyle/>
          <a:p>
            <a:r>
              <a:rPr lang="nl-NL" dirty="0"/>
              <a:t>MMI </a:t>
            </a:r>
            <a:r>
              <a:rPr lang="nl-NL" dirty="0" err="1"/>
              <a:t>vs</a:t>
            </a:r>
            <a:r>
              <a:rPr lang="nl-NL" dirty="0"/>
              <a:t> </a:t>
            </a:r>
            <a:r>
              <a:rPr lang="nl-NL" dirty="0" err="1"/>
              <a:t>Insights</a:t>
            </a:r>
            <a:r>
              <a:rPr lang="nl-NL" dirty="0"/>
              <a:t> Discovery </a:t>
            </a:r>
          </a:p>
        </p:txBody>
      </p:sp>
      <p:sp>
        <p:nvSpPr>
          <p:cNvPr id="5" name="Tijdelijke aanduiding voor dianummer 4"/>
          <p:cNvSpPr>
            <a:spLocks noGrp="1"/>
          </p:cNvSpPr>
          <p:nvPr>
            <p:ph type="sldNum" sz="quarter" idx="12"/>
          </p:nvPr>
        </p:nvSpPr>
        <p:spPr/>
        <p:txBody>
          <a:bodyPr/>
          <a:lstStyle/>
          <a:p>
            <a:fld id="{13DB1372-D60B-4ED6-9BCE-C735C647572F}" type="slidenum">
              <a:rPr lang="nl-NL" smtClean="0"/>
              <a:pPr/>
              <a:t>30</a:t>
            </a:fld>
            <a:endParaRPr lang="nl-NL"/>
          </a:p>
        </p:txBody>
      </p:sp>
      <p:sp>
        <p:nvSpPr>
          <p:cNvPr id="7" name="Tekstvak 6">
            <a:extLst>
              <a:ext uri="{FF2B5EF4-FFF2-40B4-BE49-F238E27FC236}">
                <a16:creationId xmlns:a16="http://schemas.microsoft.com/office/drawing/2014/main" id="{E007232B-E55C-084D-A359-F9A843DF6B5B}"/>
              </a:ext>
            </a:extLst>
          </p:cNvPr>
          <p:cNvSpPr txBox="1"/>
          <p:nvPr/>
        </p:nvSpPr>
        <p:spPr>
          <a:xfrm>
            <a:off x="7667633" y="3312301"/>
            <a:ext cx="933269" cy="307777"/>
          </a:xfrm>
          <a:prstGeom prst="rect">
            <a:avLst/>
          </a:prstGeom>
          <a:noFill/>
        </p:spPr>
        <p:txBody>
          <a:bodyPr wrap="none" rtlCol="0">
            <a:spAutoFit/>
          </a:bodyPr>
          <a:lstStyle/>
          <a:p>
            <a:r>
              <a:rPr lang="nl-NL" sz="1400" dirty="0">
                <a:solidFill>
                  <a:srgbClr val="002060"/>
                </a:solidFill>
                <a:latin typeface="Raleway" panose="020B0003030101060003" pitchFamily="34" charset="0"/>
              </a:rPr>
              <a:t>Extravert</a:t>
            </a:r>
          </a:p>
        </p:txBody>
      </p:sp>
      <p:sp>
        <p:nvSpPr>
          <p:cNvPr id="8" name="Tekstvak 7">
            <a:extLst>
              <a:ext uri="{FF2B5EF4-FFF2-40B4-BE49-F238E27FC236}">
                <a16:creationId xmlns:a16="http://schemas.microsoft.com/office/drawing/2014/main" id="{222CFB38-94EA-AB49-9E90-EEBE3EA68C95}"/>
              </a:ext>
            </a:extLst>
          </p:cNvPr>
          <p:cNvSpPr txBox="1"/>
          <p:nvPr/>
        </p:nvSpPr>
        <p:spPr>
          <a:xfrm>
            <a:off x="2914094" y="3312301"/>
            <a:ext cx="896399" cy="307777"/>
          </a:xfrm>
          <a:prstGeom prst="rect">
            <a:avLst/>
          </a:prstGeom>
          <a:noFill/>
        </p:spPr>
        <p:txBody>
          <a:bodyPr wrap="none" rtlCol="0">
            <a:spAutoFit/>
          </a:bodyPr>
          <a:lstStyle/>
          <a:p>
            <a:r>
              <a:rPr lang="nl-NL" sz="1400" dirty="0">
                <a:solidFill>
                  <a:srgbClr val="002060"/>
                </a:solidFill>
                <a:latin typeface="Raleway" panose="020B0003030101060003" pitchFamily="34" charset="0"/>
              </a:rPr>
              <a:t>Introvert</a:t>
            </a:r>
          </a:p>
        </p:txBody>
      </p:sp>
      <p:sp>
        <p:nvSpPr>
          <p:cNvPr id="9" name="Tekstvak 8">
            <a:extLst>
              <a:ext uri="{FF2B5EF4-FFF2-40B4-BE49-F238E27FC236}">
                <a16:creationId xmlns:a16="http://schemas.microsoft.com/office/drawing/2014/main" id="{EF499767-4013-9C40-933A-1731C851F3B8}"/>
              </a:ext>
            </a:extLst>
          </p:cNvPr>
          <p:cNvSpPr txBox="1"/>
          <p:nvPr/>
        </p:nvSpPr>
        <p:spPr>
          <a:xfrm>
            <a:off x="5246371" y="1325174"/>
            <a:ext cx="856325" cy="307777"/>
          </a:xfrm>
          <a:prstGeom prst="rect">
            <a:avLst/>
          </a:prstGeom>
          <a:noFill/>
        </p:spPr>
        <p:txBody>
          <a:bodyPr wrap="none" rtlCol="0">
            <a:spAutoFit/>
          </a:bodyPr>
          <a:lstStyle/>
          <a:p>
            <a:r>
              <a:rPr lang="nl-NL" sz="1400" dirty="0" err="1">
                <a:solidFill>
                  <a:srgbClr val="002060"/>
                </a:solidFill>
                <a:latin typeface="Raleway" panose="020B0003030101060003" pitchFamily="34" charset="0"/>
              </a:rPr>
              <a:t>Rational</a:t>
            </a:r>
            <a:endParaRPr lang="nl-NL" sz="1400" dirty="0">
              <a:solidFill>
                <a:srgbClr val="002060"/>
              </a:solidFill>
              <a:latin typeface="Raleway" panose="020B0003030101060003" pitchFamily="34" charset="0"/>
            </a:endParaRPr>
          </a:p>
        </p:txBody>
      </p:sp>
      <p:sp>
        <p:nvSpPr>
          <p:cNvPr id="10" name="Tekstvak 9">
            <a:extLst>
              <a:ext uri="{FF2B5EF4-FFF2-40B4-BE49-F238E27FC236}">
                <a16:creationId xmlns:a16="http://schemas.microsoft.com/office/drawing/2014/main" id="{F5656717-FC4A-E04B-87FB-5EFFA0FDC2D0}"/>
              </a:ext>
            </a:extLst>
          </p:cNvPr>
          <p:cNvSpPr txBox="1"/>
          <p:nvPr/>
        </p:nvSpPr>
        <p:spPr>
          <a:xfrm>
            <a:off x="5257481" y="5378937"/>
            <a:ext cx="1023037" cy="307777"/>
          </a:xfrm>
          <a:prstGeom prst="rect">
            <a:avLst/>
          </a:prstGeom>
          <a:noFill/>
        </p:spPr>
        <p:txBody>
          <a:bodyPr wrap="none" rtlCol="0">
            <a:spAutoFit/>
          </a:bodyPr>
          <a:lstStyle/>
          <a:p>
            <a:r>
              <a:rPr lang="nl-NL" sz="1400" dirty="0" err="1">
                <a:solidFill>
                  <a:srgbClr val="002060"/>
                </a:solidFill>
                <a:latin typeface="Raleway" panose="020B0003030101060003" pitchFamily="34" charset="0"/>
              </a:rPr>
              <a:t>Emotional</a:t>
            </a:r>
            <a:endParaRPr lang="nl-NL" sz="1400" dirty="0">
              <a:solidFill>
                <a:srgbClr val="002060"/>
              </a:solidFill>
              <a:latin typeface="Raleway" panose="020B0003030101060003" pitchFamily="34" charset="0"/>
            </a:endParaRPr>
          </a:p>
        </p:txBody>
      </p:sp>
      <p:pic>
        <p:nvPicPr>
          <p:cNvPr id="11" name="Afbeelding 10">
            <a:extLst>
              <a:ext uri="{FF2B5EF4-FFF2-40B4-BE49-F238E27FC236}">
                <a16:creationId xmlns:a16="http://schemas.microsoft.com/office/drawing/2014/main" id="{15E97AD9-6727-0D4F-A1D1-BF779993BEE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a:off x="10056351" y="4196672"/>
            <a:ext cx="2223013" cy="2223013"/>
          </a:xfrm>
          <a:prstGeom prst="rect">
            <a:avLst/>
          </a:prstGeom>
        </p:spPr>
      </p:pic>
      <p:pic>
        <p:nvPicPr>
          <p:cNvPr id="12" name="Afbeelding 11">
            <a:extLst>
              <a:ext uri="{FF2B5EF4-FFF2-40B4-BE49-F238E27FC236}">
                <a16:creationId xmlns:a16="http://schemas.microsoft.com/office/drawing/2014/main" id="{21BB4445-9C3F-F34D-965A-34FDBF7FFD9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6200000">
            <a:off x="6907028" y="799653"/>
            <a:ext cx="2166676" cy="2166676"/>
          </a:xfrm>
          <a:prstGeom prst="rect">
            <a:avLst/>
          </a:prstGeom>
        </p:spPr>
      </p:pic>
      <p:pic>
        <p:nvPicPr>
          <p:cNvPr id="13" name="Afbeelding 12">
            <a:extLst>
              <a:ext uri="{FF2B5EF4-FFF2-40B4-BE49-F238E27FC236}">
                <a16:creationId xmlns:a16="http://schemas.microsoft.com/office/drawing/2014/main" id="{3C49A380-4D3E-1642-9076-79994636A13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16200000">
            <a:off x="6938624" y="3979609"/>
            <a:ext cx="2204227" cy="2204227"/>
          </a:xfrm>
          <a:prstGeom prst="rect">
            <a:avLst/>
          </a:prstGeom>
        </p:spPr>
      </p:pic>
      <p:pic>
        <p:nvPicPr>
          <p:cNvPr id="14" name="Afbeelding 13">
            <a:extLst>
              <a:ext uri="{FF2B5EF4-FFF2-40B4-BE49-F238E27FC236}">
                <a16:creationId xmlns:a16="http://schemas.microsoft.com/office/drawing/2014/main" id="{42E579B5-B988-0A4D-AE65-21CD4C11840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5400000">
            <a:off x="2264445" y="837346"/>
            <a:ext cx="2091290" cy="2091290"/>
          </a:xfrm>
          <a:prstGeom prst="rect">
            <a:avLst/>
          </a:prstGeom>
        </p:spPr>
      </p:pic>
      <p:pic>
        <p:nvPicPr>
          <p:cNvPr id="15" name="Afbeelding 14">
            <a:extLst>
              <a:ext uri="{FF2B5EF4-FFF2-40B4-BE49-F238E27FC236}">
                <a16:creationId xmlns:a16="http://schemas.microsoft.com/office/drawing/2014/main" id="{DDD8F9B9-FB37-5948-A96A-5D45E869185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16200000">
            <a:off x="5265217" y="2495934"/>
            <a:ext cx="2130612" cy="2130612"/>
          </a:xfrm>
          <a:prstGeom prst="rect">
            <a:avLst/>
          </a:prstGeom>
        </p:spPr>
      </p:pic>
      <p:pic>
        <p:nvPicPr>
          <p:cNvPr id="16" name="Afbeelding 15">
            <a:extLst>
              <a:ext uri="{FF2B5EF4-FFF2-40B4-BE49-F238E27FC236}">
                <a16:creationId xmlns:a16="http://schemas.microsoft.com/office/drawing/2014/main" id="{AA000C68-7997-D944-9E73-5BC439C72EC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16200000">
            <a:off x="10133536" y="2806026"/>
            <a:ext cx="2088679" cy="2088679"/>
          </a:xfrm>
          <a:prstGeom prst="rect">
            <a:avLst/>
          </a:prstGeom>
        </p:spPr>
      </p:pic>
      <p:pic>
        <p:nvPicPr>
          <p:cNvPr id="17" name="Afbeelding 16">
            <a:extLst>
              <a:ext uri="{FF2B5EF4-FFF2-40B4-BE49-F238E27FC236}">
                <a16:creationId xmlns:a16="http://schemas.microsoft.com/office/drawing/2014/main" id="{683F3B3F-4774-F64B-8D1F-F09C09C8E62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rot="5400000">
            <a:off x="2337884" y="3929365"/>
            <a:ext cx="2080710" cy="2080710"/>
          </a:xfrm>
          <a:prstGeom prst="rect">
            <a:avLst/>
          </a:prstGeom>
        </p:spPr>
      </p:pic>
    </p:spTree>
    <p:extLst>
      <p:ext uri="{BB962C8B-B14F-4D97-AF65-F5344CB8AC3E}">
        <p14:creationId xmlns:p14="http://schemas.microsoft.com/office/powerpoint/2010/main" val="648446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dissolve">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dissolv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dissolve">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dissolve">
                                      <p:cBhvr>
                                        <p:cTn id="38" dur="5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dissolve">
                                      <p:cBhvr>
                                        <p:cTn id="43" dur="5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9" presetClass="entr" presetSubtype="0" fill="hold"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dissolve">
                                      <p:cBhvr>
                                        <p:cTn id="48" dur="500"/>
                                        <p:tgtEl>
                                          <p:spTgt spid="16"/>
                                        </p:tgtEl>
                                      </p:cBhvr>
                                    </p:animEffect>
                                  </p:childTnLst>
                                </p:cTn>
                              </p:par>
                              <p:par>
                                <p:cTn id="49" presetID="9" presetClass="entr" presetSubtype="0" fill="hold" nodeType="with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dissolve">
                                      <p:cBhvr>
                                        <p:cTn id="5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6" name="Rechte verbindingslijn 45">
            <a:extLst>
              <a:ext uri="{FF2B5EF4-FFF2-40B4-BE49-F238E27FC236}">
                <a16:creationId xmlns:a16="http://schemas.microsoft.com/office/drawing/2014/main" id="{C41716AD-A053-764F-9705-A7EAE4209720}"/>
              </a:ext>
            </a:extLst>
          </p:cNvPr>
          <p:cNvCxnSpPr>
            <a:cxnSpLocks/>
          </p:cNvCxnSpPr>
          <p:nvPr/>
        </p:nvCxnSpPr>
        <p:spPr>
          <a:xfrm>
            <a:off x="1729662" y="1868052"/>
            <a:ext cx="0" cy="3731064"/>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cxnSp>
        <p:nvCxnSpPr>
          <p:cNvPr id="47" name="Rechte verbindingslijn 46">
            <a:extLst>
              <a:ext uri="{FF2B5EF4-FFF2-40B4-BE49-F238E27FC236}">
                <a16:creationId xmlns:a16="http://schemas.microsoft.com/office/drawing/2014/main" id="{86BEF4A8-C3E9-0340-BFD9-ACAF390B382E}"/>
              </a:ext>
            </a:extLst>
          </p:cNvPr>
          <p:cNvCxnSpPr>
            <a:cxnSpLocks/>
          </p:cNvCxnSpPr>
          <p:nvPr/>
        </p:nvCxnSpPr>
        <p:spPr>
          <a:xfrm>
            <a:off x="3676138" y="1880180"/>
            <a:ext cx="0" cy="3731064"/>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cxnSp>
        <p:nvCxnSpPr>
          <p:cNvPr id="48" name="Rechte verbindingslijn 47">
            <a:extLst>
              <a:ext uri="{FF2B5EF4-FFF2-40B4-BE49-F238E27FC236}">
                <a16:creationId xmlns:a16="http://schemas.microsoft.com/office/drawing/2014/main" id="{1E052E48-1D3D-5546-9FD9-DF17EF7FD974}"/>
              </a:ext>
            </a:extLst>
          </p:cNvPr>
          <p:cNvCxnSpPr>
            <a:cxnSpLocks/>
          </p:cNvCxnSpPr>
          <p:nvPr/>
        </p:nvCxnSpPr>
        <p:spPr>
          <a:xfrm>
            <a:off x="5458640" y="1880180"/>
            <a:ext cx="0" cy="3731064"/>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cxnSp>
        <p:nvCxnSpPr>
          <p:cNvPr id="49" name="Rechte verbindingslijn 48">
            <a:extLst>
              <a:ext uri="{FF2B5EF4-FFF2-40B4-BE49-F238E27FC236}">
                <a16:creationId xmlns:a16="http://schemas.microsoft.com/office/drawing/2014/main" id="{314149D4-0B5E-0646-B803-669B949D358C}"/>
              </a:ext>
            </a:extLst>
          </p:cNvPr>
          <p:cNvCxnSpPr>
            <a:cxnSpLocks/>
          </p:cNvCxnSpPr>
          <p:nvPr/>
        </p:nvCxnSpPr>
        <p:spPr>
          <a:xfrm>
            <a:off x="7322164" y="1880180"/>
            <a:ext cx="0" cy="3731064"/>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cxnSp>
        <p:nvCxnSpPr>
          <p:cNvPr id="50" name="Rechte verbindingslijn 49">
            <a:extLst>
              <a:ext uri="{FF2B5EF4-FFF2-40B4-BE49-F238E27FC236}">
                <a16:creationId xmlns:a16="http://schemas.microsoft.com/office/drawing/2014/main" id="{187108F4-88A8-ED44-812B-47010D6502C1}"/>
              </a:ext>
            </a:extLst>
          </p:cNvPr>
          <p:cNvCxnSpPr>
            <a:cxnSpLocks/>
          </p:cNvCxnSpPr>
          <p:nvPr/>
        </p:nvCxnSpPr>
        <p:spPr>
          <a:xfrm>
            <a:off x="9243561" y="1880180"/>
            <a:ext cx="0" cy="3731064"/>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cxnSp>
        <p:nvCxnSpPr>
          <p:cNvPr id="51" name="Rechte verbindingslijn 50">
            <a:extLst>
              <a:ext uri="{FF2B5EF4-FFF2-40B4-BE49-F238E27FC236}">
                <a16:creationId xmlns:a16="http://schemas.microsoft.com/office/drawing/2014/main" id="{D4BFB60B-1F5E-D84A-9A48-4B94E94ACCA6}"/>
              </a:ext>
            </a:extLst>
          </p:cNvPr>
          <p:cNvCxnSpPr>
            <a:cxnSpLocks/>
          </p:cNvCxnSpPr>
          <p:nvPr/>
        </p:nvCxnSpPr>
        <p:spPr>
          <a:xfrm>
            <a:off x="11153384" y="1880180"/>
            <a:ext cx="0" cy="3731064"/>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sp>
        <p:nvSpPr>
          <p:cNvPr id="2" name="Titel 1"/>
          <p:cNvSpPr>
            <a:spLocks noGrp="1"/>
          </p:cNvSpPr>
          <p:nvPr>
            <p:ph type="title"/>
          </p:nvPr>
        </p:nvSpPr>
        <p:spPr/>
        <p:txBody>
          <a:bodyPr/>
          <a:lstStyle/>
          <a:p>
            <a:r>
              <a:rPr lang="nl-NL" dirty="0"/>
              <a:t>MMI </a:t>
            </a:r>
            <a:r>
              <a:rPr lang="nl-NL" dirty="0" err="1"/>
              <a:t>vs</a:t>
            </a:r>
            <a:r>
              <a:rPr lang="nl-NL" dirty="0"/>
              <a:t> Hofstede</a:t>
            </a:r>
          </a:p>
        </p:txBody>
      </p:sp>
      <p:sp>
        <p:nvSpPr>
          <p:cNvPr id="5" name="Tijdelijke aanduiding voor dianummer 4"/>
          <p:cNvSpPr>
            <a:spLocks noGrp="1"/>
          </p:cNvSpPr>
          <p:nvPr>
            <p:ph type="sldNum" sz="quarter" idx="12"/>
          </p:nvPr>
        </p:nvSpPr>
        <p:spPr/>
        <p:txBody>
          <a:bodyPr/>
          <a:lstStyle/>
          <a:p>
            <a:fld id="{13DB1372-D60B-4ED6-9BCE-C735C647572F}" type="slidenum">
              <a:rPr lang="nl-NL" smtClean="0"/>
              <a:pPr/>
              <a:t>31</a:t>
            </a:fld>
            <a:endParaRPr lang="nl-NL"/>
          </a:p>
        </p:txBody>
      </p:sp>
      <p:sp>
        <p:nvSpPr>
          <p:cNvPr id="7" name="Tekstvak 6">
            <a:extLst>
              <a:ext uri="{FF2B5EF4-FFF2-40B4-BE49-F238E27FC236}">
                <a16:creationId xmlns:a16="http://schemas.microsoft.com/office/drawing/2014/main" id="{E007232B-E55C-084D-A359-F9A843DF6B5B}"/>
              </a:ext>
            </a:extLst>
          </p:cNvPr>
          <p:cNvSpPr txBox="1"/>
          <p:nvPr/>
        </p:nvSpPr>
        <p:spPr>
          <a:xfrm>
            <a:off x="1001295" y="1169159"/>
            <a:ext cx="1410579" cy="523220"/>
          </a:xfrm>
          <a:prstGeom prst="rect">
            <a:avLst/>
          </a:prstGeom>
          <a:noFill/>
        </p:spPr>
        <p:txBody>
          <a:bodyPr wrap="none" rtlCol="0">
            <a:spAutoFit/>
          </a:bodyPr>
          <a:lstStyle/>
          <a:p>
            <a:pPr algn="ctr"/>
            <a:r>
              <a:rPr lang="nl-NL" sz="1400" dirty="0">
                <a:solidFill>
                  <a:srgbClr val="002060"/>
                </a:solidFill>
                <a:latin typeface="Raleway" panose="020B0003030101060003" pitchFamily="34" charset="0"/>
              </a:rPr>
              <a:t>Power </a:t>
            </a:r>
            <a:r>
              <a:rPr lang="nl-NL" sz="1400" dirty="0" err="1">
                <a:solidFill>
                  <a:srgbClr val="002060"/>
                </a:solidFill>
                <a:latin typeface="Raleway" panose="020B0003030101060003" pitchFamily="34" charset="0"/>
              </a:rPr>
              <a:t>Distance</a:t>
            </a:r>
            <a:br>
              <a:rPr lang="nl-NL" sz="1400" dirty="0">
                <a:solidFill>
                  <a:srgbClr val="002060"/>
                </a:solidFill>
                <a:latin typeface="Raleway" panose="020B0003030101060003" pitchFamily="34" charset="0"/>
              </a:rPr>
            </a:br>
            <a:r>
              <a:rPr lang="nl-NL" sz="1400" dirty="0">
                <a:solidFill>
                  <a:srgbClr val="002060"/>
                </a:solidFill>
                <a:latin typeface="Raleway" panose="020B0003030101060003" pitchFamily="34" charset="0"/>
              </a:rPr>
              <a:t>Index</a:t>
            </a:r>
          </a:p>
        </p:txBody>
      </p:sp>
      <p:pic>
        <p:nvPicPr>
          <p:cNvPr id="11" name="Afbeelding 10">
            <a:extLst>
              <a:ext uri="{FF2B5EF4-FFF2-40B4-BE49-F238E27FC236}">
                <a16:creationId xmlns:a16="http://schemas.microsoft.com/office/drawing/2014/main" id="{15E97AD9-6727-0D4F-A1D1-BF779993BEE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2797661" y="5181924"/>
            <a:ext cx="1640249" cy="1640249"/>
          </a:xfrm>
          <a:prstGeom prst="rect">
            <a:avLst/>
          </a:prstGeom>
        </p:spPr>
      </p:pic>
      <p:pic>
        <p:nvPicPr>
          <p:cNvPr id="12" name="Afbeelding 11">
            <a:extLst>
              <a:ext uri="{FF2B5EF4-FFF2-40B4-BE49-F238E27FC236}">
                <a16:creationId xmlns:a16="http://schemas.microsoft.com/office/drawing/2014/main" id="{21BB4445-9C3F-F34D-965A-34FDBF7FFD9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981464" y="1523236"/>
            <a:ext cx="1450243" cy="1450243"/>
          </a:xfrm>
          <a:prstGeom prst="rect">
            <a:avLst/>
          </a:prstGeom>
        </p:spPr>
      </p:pic>
      <p:pic>
        <p:nvPicPr>
          <p:cNvPr id="13" name="Afbeelding 12">
            <a:extLst>
              <a:ext uri="{FF2B5EF4-FFF2-40B4-BE49-F238E27FC236}">
                <a16:creationId xmlns:a16="http://schemas.microsoft.com/office/drawing/2014/main" id="{3C49A380-4D3E-1642-9076-79994636A13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2913901" y="1470857"/>
            <a:ext cx="1640248" cy="1640248"/>
          </a:xfrm>
          <a:prstGeom prst="rect">
            <a:avLst/>
          </a:prstGeom>
        </p:spPr>
      </p:pic>
      <p:pic>
        <p:nvPicPr>
          <p:cNvPr id="14" name="Afbeelding 13">
            <a:extLst>
              <a:ext uri="{FF2B5EF4-FFF2-40B4-BE49-F238E27FC236}">
                <a16:creationId xmlns:a16="http://schemas.microsoft.com/office/drawing/2014/main" id="{42E579B5-B988-0A4D-AE65-21CD4C11840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16200000">
            <a:off x="2797663" y="4708719"/>
            <a:ext cx="1640247" cy="1640247"/>
          </a:xfrm>
          <a:prstGeom prst="rect">
            <a:avLst/>
          </a:prstGeom>
        </p:spPr>
      </p:pic>
      <p:pic>
        <p:nvPicPr>
          <p:cNvPr id="15" name="Afbeelding 14">
            <a:extLst>
              <a:ext uri="{FF2B5EF4-FFF2-40B4-BE49-F238E27FC236}">
                <a16:creationId xmlns:a16="http://schemas.microsoft.com/office/drawing/2014/main" id="{DDD8F9B9-FB37-5948-A96A-5D45E869185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5400000">
            <a:off x="2942786" y="2049028"/>
            <a:ext cx="1526488" cy="1526488"/>
          </a:xfrm>
          <a:prstGeom prst="rect">
            <a:avLst/>
          </a:prstGeom>
        </p:spPr>
      </p:pic>
      <p:pic>
        <p:nvPicPr>
          <p:cNvPr id="17" name="Afbeelding 16">
            <a:extLst>
              <a:ext uri="{FF2B5EF4-FFF2-40B4-BE49-F238E27FC236}">
                <a16:creationId xmlns:a16="http://schemas.microsoft.com/office/drawing/2014/main" id="{683F3B3F-4774-F64B-8D1F-F09C09C8E62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16200000">
            <a:off x="922457" y="4264466"/>
            <a:ext cx="1568253" cy="1568253"/>
          </a:xfrm>
          <a:prstGeom prst="rect">
            <a:avLst/>
          </a:prstGeom>
        </p:spPr>
      </p:pic>
      <p:sp>
        <p:nvSpPr>
          <p:cNvPr id="18" name="Tekstvak 17">
            <a:extLst>
              <a:ext uri="{FF2B5EF4-FFF2-40B4-BE49-F238E27FC236}">
                <a16:creationId xmlns:a16="http://schemas.microsoft.com/office/drawing/2014/main" id="{FDB9C91C-1196-734A-B5DC-723CE1BF4ABC}"/>
              </a:ext>
            </a:extLst>
          </p:cNvPr>
          <p:cNvSpPr txBox="1"/>
          <p:nvPr/>
        </p:nvSpPr>
        <p:spPr>
          <a:xfrm>
            <a:off x="162484" y="2049766"/>
            <a:ext cx="540533" cy="307777"/>
          </a:xfrm>
          <a:prstGeom prst="rect">
            <a:avLst/>
          </a:prstGeom>
          <a:noFill/>
        </p:spPr>
        <p:txBody>
          <a:bodyPr wrap="none" rtlCol="0">
            <a:spAutoFit/>
          </a:bodyPr>
          <a:lstStyle/>
          <a:p>
            <a:r>
              <a:rPr lang="nl-NL" sz="1400" dirty="0">
                <a:solidFill>
                  <a:srgbClr val="002060"/>
                </a:solidFill>
                <a:latin typeface="Raleway" panose="020B0003030101060003" pitchFamily="34" charset="0"/>
              </a:rPr>
              <a:t>High</a:t>
            </a:r>
          </a:p>
        </p:txBody>
      </p:sp>
      <p:sp>
        <p:nvSpPr>
          <p:cNvPr id="19" name="Tekstvak 18">
            <a:extLst>
              <a:ext uri="{FF2B5EF4-FFF2-40B4-BE49-F238E27FC236}">
                <a16:creationId xmlns:a16="http://schemas.microsoft.com/office/drawing/2014/main" id="{8F351E81-9BAB-954A-956F-A3E64A3C8B3D}"/>
              </a:ext>
            </a:extLst>
          </p:cNvPr>
          <p:cNvSpPr txBox="1"/>
          <p:nvPr/>
        </p:nvSpPr>
        <p:spPr>
          <a:xfrm>
            <a:off x="146658" y="4894705"/>
            <a:ext cx="505267" cy="307777"/>
          </a:xfrm>
          <a:prstGeom prst="rect">
            <a:avLst/>
          </a:prstGeom>
          <a:noFill/>
        </p:spPr>
        <p:txBody>
          <a:bodyPr wrap="none" rtlCol="0">
            <a:spAutoFit/>
          </a:bodyPr>
          <a:lstStyle/>
          <a:p>
            <a:r>
              <a:rPr lang="nl-NL" sz="1400" dirty="0">
                <a:solidFill>
                  <a:srgbClr val="002060"/>
                </a:solidFill>
                <a:latin typeface="Raleway" panose="020B0003030101060003" pitchFamily="34" charset="0"/>
              </a:rPr>
              <a:t>Low</a:t>
            </a:r>
          </a:p>
        </p:txBody>
      </p:sp>
      <p:sp>
        <p:nvSpPr>
          <p:cNvPr id="20" name="Tekstvak 19">
            <a:extLst>
              <a:ext uri="{FF2B5EF4-FFF2-40B4-BE49-F238E27FC236}">
                <a16:creationId xmlns:a16="http://schemas.microsoft.com/office/drawing/2014/main" id="{16154ACE-C201-8847-A34C-F50BE401AB5D}"/>
              </a:ext>
            </a:extLst>
          </p:cNvPr>
          <p:cNvSpPr txBox="1"/>
          <p:nvPr/>
        </p:nvSpPr>
        <p:spPr>
          <a:xfrm>
            <a:off x="2975655" y="1027906"/>
            <a:ext cx="1239442" cy="738664"/>
          </a:xfrm>
          <a:prstGeom prst="rect">
            <a:avLst/>
          </a:prstGeom>
          <a:noFill/>
        </p:spPr>
        <p:txBody>
          <a:bodyPr wrap="none" rtlCol="0">
            <a:spAutoFit/>
          </a:bodyPr>
          <a:lstStyle/>
          <a:p>
            <a:pPr algn="ctr"/>
            <a:r>
              <a:rPr lang="nl-NL" sz="1400" dirty="0" err="1">
                <a:solidFill>
                  <a:srgbClr val="002060"/>
                </a:solidFill>
                <a:latin typeface="Raleway" panose="020B0003030101060003" pitchFamily="34" charset="0"/>
              </a:rPr>
              <a:t>Individualism</a:t>
            </a:r>
            <a:br>
              <a:rPr lang="nl-NL" sz="1400" dirty="0">
                <a:solidFill>
                  <a:srgbClr val="002060"/>
                </a:solidFill>
                <a:latin typeface="Raleway" panose="020B0003030101060003" pitchFamily="34" charset="0"/>
              </a:rPr>
            </a:br>
            <a:r>
              <a:rPr lang="nl-NL" sz="1400" dirty="0" err="1">
                <a:solidFill>
                  <a:srgbClr val="002060"/>
                </a:solidFill>
                <a:latin typeface="Raleway" panose="020B0003030101060003" pitchFamily="34" charset="0"/>
              </a:rPr>
              <a:t>vs</a:t>
            </a:r>
            <a:br>
              <a:rPr lang="nl-NL" sz="1400" dirty="0">
                <a:solidFill>
                  <a:srgbClr val="002060"/>
                </a:solidFill>
                <a:latin typeface="Raleway" panose="020B0003030101060003" pitchFamily="34" charset="0"/>
              </a:rPr>
            </a:br>
            <a:r>
              <a:rPr lang="nl-NL" sz="1400" dirty="0" err="1">
                <a:solidFill>
                  <a:srgbClr val="002060"/>
                </a:solidFill>
                <a:latin typeface="Raleway" panose="020B0003030101060003" pitchFamily="34" charset="0"/>
              </a:rPr>
              <a:t>Collectivism</a:t>
            </a:r>
            <a:endParaRPr lang="nl-NL" sz="1400" dirty="0">
              <a:solidFill>
                <a:srgbClr val="002060"/>
              </a:solidFill>
              <a:latin typeface="Raleway" panose="020B0003030101060003" pitchFamily="34" charset="0"/>
            </a:endParaRPr>
          </a:p>
        </p:txBody>
      </p:sp>
      <p:pic>
        <p:nvPicPr>
          <p:cNvPr id="21" name="Afbeelding 20">
            <a:extLst>
              <a:ext uri="{FF2B5EF4-FFF2-40B4-BE49-F238E27FC236}">
                <a16:creationId xmlns:a16="http://schemas.microsoft.com/office/drawing/2014/main" id="{5B16F771-2BE1-AD48-9923-2D4FF16A641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2934155" y="2555607"/>
            <a:ext cx="1450243" cy="1450243"/>
          </a:xfrm>
          <a:prstGeom prst="rect">
            <a:avLst/>
          </a:prstGeom>
        </p:spPr>
      </p:pic>
      <p:pic>
        <p:nvPicPr>
          <p:cNvPr id="22" name="Afbeelding 21">
            <a:extLst>
              <a:ext uri="{FF2B5EF4-FFF2-40B4-BE49-F238E27FC236}">
                <a16:creationId xmlns:a16="http://schemas.microsoft.com/office/drawing/2014/main" id="{B16C9D5C-0DAA-CB43-8E77-B187933D337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16200000">
            <a:off x="2859905" y="4389002"/>
            <a:ext cx="1568253" cy="1568253"/>
          </a:xfrm>
          <a:prstGeom prst="rect">
            <a:avLst/>
          </a:prstGeom>
        </p:spPr>
      </p:pic>
      <p:pic>
        <p:nvPicPr>
          <p:cNvPr id="16" name="Afbeelding 15">
            <a:extLst>
              <a:ext uri="{FF2B5EF4-FFF2-40B4-BE49-F238E27FC236}">
                <a16:creationId xmlns:a16="http://schemas.microsoft.com/office/drawing/2014/main" id="{AA000C68-7997-D944-9E73-5BC439C72EC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16200000">
            <a:off x="2868873" y="3915794"/>
            <a:ext cx="1568253" cy="1568253"/>
          </a:xfrm>
          <a:prstGeom prst="rect">
            <a:avLst/>
          </a:prstGeom>
        </p:spPr>
      </p:pic>
      <p:sp>
        <p:nvSpPr>
          <p:cNvPr id="23" name="Tekstvak 22">
            <a:extLst>
              <a:ext uri="{FF2B5EF4-FFF2-40B4-BE49-F238E27FC236}">
                <a16:creationId xmlns:a16="http://schemas.microsoft.com/office/drawing/2014/main" id="{D6E9A54C-7076-6C40-AA5F-D926208919AD}"/>
              </a:ext>
            </a:extLst>
          </p:cNvPr>
          <p:cNvSpPr txBox="1"/>
          <p:nvPr/>
        </p:nvSpPr>
        <p:spPr>
          <a:xfrm>
            <a:off x="4860631" y="1027906"/>
            <a:ext cx="1075936" cy="738664"/>
          </a:xfrm>
          <a:prstGeom prst="rect">
            <a:avLst/>
          </a:prstGeom>
          <a:noFill/>
        </p:spPr>
        <p:txBody>
          <a:bodyPr wrap="none" rtlCol="0">
            <a:spAutoFit/>
          </a:bodyPr>
          <a:lstStyle/>
          <a:p>
            <a:pPr algn="ctr"/>
            <a:r>
              <a:rPr lang="nl-NL" sz="1400" dirty="0" err="1">
                <a:solidFill>
                  <a:srgbClr val="002060"/>
                </a:solidFill>
                <a:latin typeface="Raleway" panose="020B0003030101060003" pitchFamily="34" charset="0"/>
              </a:rPr>
              <a:t>Masculinity</a:t>
            </a:r>
            <a:br>
              <a:rPr lang="nl-NL" sz="1400" dirty="0">
                <a:solidFill>
                  <a:srgbClr val="002060"/>
                </a:solidFill>
                <a:latin typeface="Raleway" panose="020B0003030101060003" pitchFamily="34" charset="0"/>
              </a:rPr>
            </a:br>
            <a:r>
              <a:rPr lang="nl-NL" sz="1400" dirty="0" err="1">
                <a:solidFill>
                  <a:srgbClr val="002060"/>
                </a:solidFill>
                <a:latin typeface="Raleway" panose="020B0003030101060003" pitchFamily="34" charset="0"/>
              </a:rPr>
              <a:t>vs</a:t>
            </a:r>
            <a:br>
              <a:rPr lang="nl-NL" sz="1400" dirty="0">
                <a:solidFill>
                  <a:srgbClr val="002060"/>
                </a:solidFill>
                <a:latin typeface="Raleway" panose="020B0003030101060003" pitchFamily="34" charset="0"/>
              </a:rPr>
            </a:br>
            <a:r>
              <a:rPr lang="nl-NL" sz="1400" dirty="0" err="1">
                <a:solidFill>
                  <a:srgbClr val="002060"/>
                </a:solidFill>
                <a:latin typeface="Raleway" panose="020B0003030101060003" pitchFamily="34" charset="0"/>
              </a:rPr>
              <a:t>Femininity</a:t>
            </a:r>
            <a:endParaRPr lang="nl-NL" sz="1400" dirty="0">
              <a:solidFill>
                <a:srgbClr val="002060"/>
              </a:solidFill>
              <a:latin typeface="Raleway" panose="020B0003030101060003" pitchFamily="34" charset="0"/>
            </a:endParaRPr>
          </a:p>
        </p:txBody>
      </p:sp>
      <p:pic>
        <p:nvPicPr>
          <p:cNvPr id="26" name="Afbeelding 25">
            <a:extLst>
              <a:ext uri="{FF2B5EF4-FFF2-40B4-BE49-F238E27FC236}">
                <a16:creationId xmlns:a16="http://schemas.microsoft.com/office/drawing/2014/main" id="{40A92DDF-97A4-5E41-A3B8-FE8615FDC41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16200000">
            <a:off x="4582096" y="4548601"/>
            <a:ext cx="1640247" cy="1640247"/>
          </a:xfrm>
          <a:prstGeom prst="rect">
            <a:avLst/>
          </a:prstGeom>
        </p:spPr>
      </p:pic>
      <p:pic>
        <p:nvPicPr>
          <p:cNvPr id="27" name="Afbeelding 26">
            <a:extLst>
              <a:ext uri="{FF2B5EF4-FFF2-40B4-BE49-F238E27FC236}">
                <a16:creationId xmlns:a16="http://schemas.microsoft.com/office/drawing/2014/main" id="{F49C227A-1FB6-7642-AC8E-8DE057759FB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16200000">
            <a:off x="4644338" y="4228884"/>
            <a:ext cx="1568253" cy="1568253"/>
          </a:xfrm>
          <a:prstGeom prst="rect">
            <a:avLst/>
          </a:prstGeom>
        </p:spPr>
      </p:pic>
      <p:pic>
        <p:nvPicPr>
          <p:cNvPr id="28" name="Afbeelding 27">
            <a:extLst>
              <a:ext uri="{FF2B5EF4-FFF2-40B4-BE49-F238E27FC236}">
                <a16:creationId xmlns:a16="http://schemas.microsoft.com/office/drawing/2014/main" id="{8EE57B66-E470-8E4E-BBF4-7830A920FD0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5400000">
            <a:off x="4796260" y="1764928"/>
            <a:ext cx="1526488" cy="1526488"/>
          </a:xfrm>
          <a:prstGeom prst="rect">
            <a:avLst/>
          </a:prstGeom>
        </p:spPr>
      </p:pic>
      <p:pic>
        <p:nvPicPr>
          <p:cNvPr id="29" name="Afbeelding 28">
            <a:extLst>
              <a:ext uri="{FF2B5EF4-FFF2-40B4-BE49-F238E27FC236}">
                <a16:creationId xmlns:a16="http://schemas.microsoft.com/office/drawing/2014/main" id="{4D9E416E-9077-704B-81C3-0D132F3C636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4787629" y="2271507"/>
            <a:ext cx="1450243" cy="1450243"/>
          </a:xfrm>
          <a:prstGeom prst="rect">
            <a:avLst/>
          </a:prstGeom>
        </p:spPr>
      </p:pic>
      <p:sp>
        <p:nvSpPr>
          <p:cNvPr id="30" name="Tekstvak 29">
            <a:extLst>
              <a:ext uri="{FF2B5EF4-FFF2-40B4-BE49-F238E27FC236}">
                <a16:creationId xmlns:a16="http://schemas.microsoft.com/office/drawing/2014/main" id="{17F71512-B3B3-2F46-AE67-0BF819F36B5A}"/>
              </a:ext>
            </a:extLst>
          </p:cNvPr>
          <p:cNvSpPr txBox="1"/>
          <p:nvPr/>
        </p:nvSpPr>
        <p:spPr>
          <a:xfrm>
            <a:off x="6691604" y="1049991"/>
            <a:ext cx="1183336" cy="738664"/>
          </a:xfrm>
          <a:prstGeom prst="rect">
            <a:avLst/>
          </a:prstGeom>
          <a:noFill/>
        </p:spPr>
        <p:txBody>
          <a:bodyPr wrap="none" rtlCol="0">
            <a:spAutoFit/>
          </a:bodyPr>
          <a:lstStyle/>
          <a:p>
            <a:pPr algn="ctr"/>
            <a:r>
              <a:rPr lang="nl-NL" sz="1400" dirty="0" err="1">
                <a:solidFill>
                  <a:srgbClr val="002060"/>
                </a:solidFill>
                <a:latin typeface="Raleway" panose="020B0003030101060003" pitchFamily="34" charset="0"/>
              </a:rPr>
              <a:t>Uncertainty</a:t>
            </a:r>
            <a:r>
              <a:rPr lang="nl-NL" sz="1400" dirty="0">
                <a:solidFill>
                  <a:srgbClr val="002060"/>
                </a:solidFill>
                <a:latin typeface="Raleway" panose="020B0003030101060003" pitchFamily="34" charset="0"/>
              </a:rPr>
              <a:t> </a:t>
            </a:r>
            <a:br>
              <a:rPr lang="nl-NL" sz="1400" dirty="0">
                <a:solidFill>
                  <a:srgbClr val="002060"/>
                </a:solidFill>
                <a:latin typeface="Raleway" panose="020B0003030101060003" pitchFamily="34" charset="0"/>
              </a:rPr>
            </a:br>
            <a:r>
              <a:rPr lang="nl-NL" sz="1400" dirty="0" err="1">
                <a:solidFill>
                  <a:srgbClr val="002060"/>
                </a:solidFill>
                <a:latin typeface="Raleway" panose="020B0003030101060003" pitchFamily="34" charset="0"/>
              </a:rPr>
              <a:t>Avoidance</a:t>
            </a:r>
            <a:br>
              <a:rPr lang="nl-NL" sz="1400" dirty="0">
                <a:solidFill>
                  <a:srgbClr val="002060"/>
                </a:solidFill>
                <a:latin typeface="Raleway" panose="020B0003030101060003" pitchFamily="34" charset="0"/>
              </a:rPr>
            </a:br>
            <a:r>
              <a:rPr lang="nl-NL" sz="1400" dirty="0">
                <a:solidFill>
                  <a:srgbClr val="002060"/>
                </a:solidFill>
                <a:latin typeface="Raleway" panose="020B0003030101060003" pitchFamily="34" charset="0"/>
              </a:rPr>
              <a:t>Index</a:t>
            </a:r>
          </a:p>
        </p:txBody>
      </p:sp>
      <p:pic>
        <p:nvPicPr>
          <p:cNvPr id="31" name="Afbeelding 30">
            <a:extLst>
              <a:ext uri="{FF2B5EF4-FFF2-40B4-BE49-F238E27FC236}">
                <a16:creationId xmlns:a16="http://schemas.microsoft.com/office/drawing/2014/main" id="{EF494FD4-878D-9041-9FDE-9B0469DC032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16200000">
            <a:off x="6738259" y="1841173"/>
            <a:ext cx="1526489" cy="1526489"/>
          </a:xfrm>
          <a:prstGeom prst="rect">
            <a:avLst/>
          </a:prstGeom>
        </p:spPr>
      </p:pic>
      <p:pic>
        <p:nvPicPr>
          <p:cNvPr id="32" name="Afbeelding 31">
            <a:extLst>
              <a:ext uri="{FF2B5EF4-FFF2-40B4-BE49-F238E27FC236}">
                <a16:creationId xmlns:a16="http://schemas.microsoft.com/office/drawing/2014/main" id="{2150793B-386B-F64D-93C7-98700D565F9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6471352" y="1841173"/>
            <a:ext cx="1450243" cy="1450243"/>
          </a:xfrm>
          <a:prstGeom prst="rect">
            <a:avLst/>
          </a:prstGeom>
        </p:spPr>
      </p:pic>
      <p:pic>
        <p:nvPicPr>
          <p:cNvPr id="33" name="Afbeelding 32">
            <a:extLst>
              <a:ext uri="{FF2B5EF4-FFF2-40B4-BE49-F238E27FC236}">
                <a16:creationId xmlns:a16="http://schemas.microsoft.com/office/drawing/2014/main" id="{E3F5B3FF-715D-9F4D-94E9-9B30362810A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6612925" y="4143382"/>
            <a:ext cx="1640248" cy="1640248"/>
          </a:xfrm>
          <a:prstGeom prst="rect">
            <a:avLst/>
          </a:prstGeom>
        </p:spPr>
      </p:pic>
      <p:pic>
        <p:nvPicPr>
          <p:cNvPr id="34" name="Afbeelding 33">
            <a:extLst>
              <a:ext uri="{FF2B5EF4-FFF2-40B4-BE49-F238E27FC236}">
                <a16:creationId xmlns:a16="http://schemas.microsoft.com/office/drawing/2014/main" id="{B54ABE05-609F-DC4E-85E1-A2CB33B95EC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5400000">
            <a:off x="6629161" y="4656237"/>
            <a:ext cx="1526488" cy="1526488"/>
          </a:xfrm>
          <a:prstGeom prst="rect">
            <a:avLst/>
          </a:prstGeom>
        </p:spPr>
      </p:pic>
      <p:sp>
        <p:nvSpPr>
          <p:cNvPr id="35" name="Tekstvak 34">
            <a:extLst>
              <a:ext uri="{FF2B5EF4-FFF2-40B4-BE49-F238E27FC236}">
                <a16:creationId xmlns:a16="http://schemas.microsoft.com/office/drawing/2014/main" id="{2786AE7F-71E3-EA43-B75E-5B76148A4AA8}"/>
              </a:ext>
            </a:extLst>
          </p:cNvPr>
          <p:cNvSpPr txBox="1"/>
          <p:nvPr/>
        </p:nvSpPr>
        <p:spPr>
          <a:xfrm>
            <a:off x="8210655" y="1061437"/>
            <a:ext cx="1983235" cy="738664"/>
          </a:xfrm>
          <a:prstGeom prst="rect">
            <a:avLst/>
          </a:prstGeom>
          <a:noFill/>
        </p:spPr>
        <p:txBody>
          <a:bodyPr wrap="none" rtlCol="0">
            <a:spAutoFit/>
          </a:bodyPr>
          <a:lstStyle/>
          <a:p>
            <a:pPr algn="ctr"/>
            <a:r>
              <a:rPr lang="nl-NL" sz="1400" dirty="0">
                <a:solidFill>
                  <a:srgbClr val="002060"/>
                </a:solidFill>
                <a:latin typeface="Raleway" panose="020B0003030101060003" pitchFamily="34" charset="0"/>
              </a:rPr>
              <a:t>Long Term </a:t>
            </a:r>
            <a:r>
              <a:rPr lang="nl-NL" sz="1400" dirty="0" err="1">
                <a:solidFill>
                  <a:srgbClr val="002060"/>
                </a:solidFill>
                <a:latin typeface="Raleway" panose="020B0003030101060003" pitchFamily="34" charset="0"/>
              </a:rPr>
              <a:t>Orientation</a:t>
            </a:r>
            <a:br>
              <a:rPr lang="nl-NL" sz="1400" dirty="0">
                <a:solidFill>
                  <a:srgbClr val="002060"/>
                </a:solidFill>
                <a:latin typeface="Raleway" panose="020B0003030101060003" pitchFamily="34" charset="0"/>
              </a:rPr>
            </a:br>
            <a:r>
              <a:rPr lang="nl-NL" sz="1400" dirty="0" err="1">
                <a:solidFill>
                  <a:srgbClr val="002060"/>
                </a:solidFill>
                <a:latin typeface="Raleway" panose="020B0003030101060003" pitchFamily="34" charset="0"/>
              </a:rPr>
              <a:t>vs</a:t>
            </a:r>
            <a:br>
              <a:rPr lang="nl-NL" sz="1400" dirty="0">
                <a:solidFill>
                  <a:srgbClr val="002060"/>
                </a:solidFill>
                <a:latin typeface="Raleway" panose="020B0003030101060003" pitchFamily="34" charset="0"/>
              </a:rPr>
            </a:br>
            <a:r>
              <a:rPr lang="nl-NL" sz="1400" dirty="0">
                <a:solidFill>
                  <a:srgbClr val="002060"/>
                </a:solidFill>
                <a:latin typeface="Raleway" panose="020B0003030101060003" pitchFamily="34" charset="0"/>
              </a:rPr>
              <a:t>Short Term </a:t>
            </a:r>
            <a:r>
              <a:rPr lang="nl-NL" sz="1400" dirty="0" err="1">
                <a:solidFill>
                  <a:srgbClr val="002060"/>
                </a:solidFill>
                <a:latin typeface="Raleway" panose="020B0003030101060003" pitchFamily="34" charset="0"/>
              </a:rPr>
              <a:t>Normative</a:t>
            </a:r>
            <a:endParaRPr lang="nl-NL" sz="1400" dirty="0">
              <a:solidFill>
                <a:srgbClr val="002060"/>
              </a:solidFill>
              <a:latin typeface="Raleway" panose="020B0003030101060003" pitchFamily="34" charset="0"/>
            </a:endParaRPr>
          </a:p>
        </p:txBody>
      </p:sp>
      <p:pic>
        <p:nvPicPr>
          <p:cNvPr id="36" name="Afbeelding 35">
            <a:extLst>
              <a:ext uri="{FF2B5EF4-FFF2-40B4-BE49-F238E27FC236}">
                <a16:creationId xmlns:a16="http://schemas.microsoft.com/office/drawing/2014/main" id="{5A38C20D-4117-0847-B2EA-20699353738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8341951" y="4861680"/>
            <a:ext cx="1640249" cy="1640249"/>
          </a:xfrm>
          <a:prstGeom prst="rect">
            <a:avLst/>
          </a:prstGeom>
        </p:spPr>
      </p:pic>
      <p:pic>
        <p:nvPicPr>
          <p:cNvPr id="37" name="Afbeelding 36">
            <a:extLst>
              <a:ext uri="{FF2B5EF4-FFF2-40B4-BE49-F238E27FC236}">
                <a16:creationId xmlns:a16="http://schemas.microsoft.com/office/drawing/2014/main" id="{4944EE8E-A22B-6F4B-A4DC-2901F391DE7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16200000">
            <a:off x="8341953" y="4492846"/>
            <a:ext cx="1640247" cy="1640247"/>
          </a:xfrm>
          <a:prstGeom prst="rect">
            <a:avLst/>
          </a:prstGeom>
        </p:spPr>
      </p:pic>
      <p:pic>
        <p:nvPicPr>
          <p:cNvPr id="38" name="Afbeelding 37">
            <a:extLst>
              <a:ext uri="{FF2B5EF4-FFF2-40B4-BE49-F238E27FC236}">
                <a16:creationId xmlns:a16="http://schemas.microsoft.com/office/drawing/2014/main" id="{82E798CA-202A-384B-BF11-94082575EE6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8229854" y="1621870"/>
            <a:ext cx="1640248" cy="1640248"/>
          </a:xfrm>
          <a:prstGeom prst="rect">
            <a:avLst/>
          </a:prstGeom>
        </p:spPr>
      </p:pic>
      <p:pic>
        <p:nvPicPr>
          <p:cNvPr id="39" name="Afbeelding 38">
            <a:extLst>
              <a:ext uri="{FF2B5EF4-FFF2-40B4-BE49-F238E27FC236}">
                <a16:creationId xmlns:a16="http://schemas.microsoft.com/office/drawing/2014/main" id="{D2D67029-AE4A-D544-B4AA-4399BF5B3B2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5400000">
            <a:off x="8259880" y="2172821"/>
            <a:ext cx="1526488" cy="1526488"/>
          </a:xfrm>
          <a:prstGeom prst="rect">
            <a:avLst/>
          </a:prstGeom>
        </p:spPr>
      </p:pic>
      <p:pic>
        <p:nvPicPr>
          <p:cNvPr id="40" name="Afbeelding 39">
            <a:extLst>
              <a:ext uri="{FF2B5EF4-FFF2-40B4-BE49-F238E27FC236}">
                <a16:creationId xmlns:a16="http://schemas.microsoft.com/office/drawing/2014/main" id="{D392AF2E-B433-8E45-A094-878AF3F8F9E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16200000">
            <a:off x="8629977" y="1964011"/>
            <a:ext cx="1568253" cy="1568253"/>
          </a:xfrm>
          <a:prstGeom prst="rect">
            <a:avLst/>
          </a:prstGeom>
        </p:spPr>
      </p:pic>
      <p:sp>
        <p:nvSpPr>
          <p:cNvPr id="41" name="Tekstvak 40">
            <a:extLst>
              <a:ext uri="{FF2B5EF4-FFF2-40B4-BE49-F238E27FC236}">
                <a16:creationId xmlns:a16="http://schemas.microsoft.com/office/drawing/2014/main" id="{CEECF60D-AC2A-594A-A2C2-8F94EC40CC6B}"/>
              </a:ext>
            </a:extLst>
          </p:cNvPr>
          <p:cNvSpPr txBox="1"/>
          <p:nvPr/>
        </p:nvSpPr>
        <p:spPr>
          <a:xfrm>
            <a:off x="10620027" y="1088686"/>
            <a:ext cx="938077" cy="738664"/>
          </a:xfrm>
          <a:prstGeom prst="rect">
            <a:avLst/>
          </a:prstGeom>
          <a:noFill/>
        </p:spPr>
        <p:txBody>
          <a:bodyPr wrap="none" rtlCol="0">
            <a:spAutoFit/>
          </a:bodyPr>
          <a:lstStyle/>
          <a:p>
            <a:pPr algn="ctr"/>
            <a:r>
              <a:rPr lang="nl-NL" sz="1400" dirty="0">
                <a:solidFill>
                  <a:srgbClr val="002060"/>
                </a:solidFill>
                <a:latin typeface="Raleway" panose="020B0003030101060003" pitchFamily="34" charset="0"/>
              </a:rPr>
              <a:t>Indulgent</a:t>
            </a:r>
            <a:br>
              <a:rPr lang="nl-NL" sz="1400" dirty="0">
                <a:solidFill>
                  <a:srgbClr val="002060"/>
                </a:solidFill>
                <a:latin typeface="Raleway" panose="020B0003030101060003" pitchFamily="34" charset="0"/>
              </a:rPr>
            </a:br>
            <a:r>
              <a:rPr lang="nl-NL" sz="1400" dirty="0" err="1">
                <a:solidFill>
                  <a:srgbClr val="002060"/>
                </a:solidFill>
                <a:latin typeface="Raleway" panose="020B0003030101060003" pitchFamily="34" charset="0"/>
              </a:rPr>
              <a:t>vs</a:t>
            </a:r>
            <a:br>
              <a:rPr lang="nl-NL" sz="1400" dirty="0">
                <a:solidFill>
                  <a:srgbClr val="002060"/>
                </a:solidFill>
                <a:latin typeface="Raleway" panose="020B0003030101060003" pitchFamily="34" charset="0"/>
              </a:rPr>
            </a:br>
            <a:r>
              <a:rPr lang="nl-NL" sz="1400" dirty="0" err="1">
                <a:solidFill>
                  <a:srgbClr val="002060"/>
                </a:solidFill>
                <a:latin typeface="Raleway" panose="020B0003030101060003" pitchFamily="34" charset="0"/>
              </a:rPr>
              <a:t>Restraint</a:t>
            </a:r>
            <a:endParaRPr lang="nl-NL" sz="1400" dirty="0">
              <a:solidFill>
                <a:srgbClr val="002060"/>
              </a:solidFill>
              <a:latin typeface="Raleway" panose="020B0003030101060003" pitchFamily="34" charset="0"/>
            </a:endParaRPr>
          </a:p>
        </p:txBody>
      </p:sp>
      <p:pic>
        <p:nvPicPr>
          <p:cNvPr id="42" name="Afbeelding 41">
            <a:extLst>
              <a:ext uri="{FF2B5EF4-FFF2-40B4-BE49-F238E27FC236}">
                <a16:creationId xmlns:a16="http://schemas.microsoft.com/office/drawing/2014/main" id="{01274A1E-B815-124E-9874-63BAA8E4BA5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16200000">
            <a:off x="10523862" y="1868052"/>
            <a:ext cx="1568253" cy="1568253"/>
          </a:xfrm>
          <a:prstGeom prst="rect">
            <a:avLst/>
          </a:prstGeom>
        </p:spPr>
      </p:pic>
      <p:pic>
        <p:nvPicPr>
          <p:cNvPr id="43" name="Afbeelding 42">
            <a:extLst>
              <a:ext uri="{FF2B5EF4-FFF2-40B4-BE49-F238E27FC236}">
                <a16:creationId xmlns:a16="http://schemas.microsoft.com/office/drawing/2014/main" id="{17DD4C46-FC54-5E47-B961-56C20B1979A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5400000">
            <a:off x="10224796" y="1827350"/>
            <a:ext cx="1526488" cy="1526488"/>
          </a:xfrm>
          <a:prstGeom prst="rect">
            <a:avLst/>
          </a:prstGeom>
        </p:spPr>
      </p:pic>
      <p:pic>
        <p:nvPicPr>
          <p:cNvPr id="44" name="Afbeelding 43">
            <a:extLst>
              <a:ext uri="{FF2B5EF4-FFF2-40B4-BE49-F238E27FC236}">
                <a16:creationId xmlns:a16="http://schemas.microsoft.com/office/drawing/2014/main" id="{5DEE8A0B-1DBF-724E-A81F-811FDE2332D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16200000">
            <a:off x="10198120" y="4598572"/>
            <a:ext cx="1640247" cy="1640247"/>
          </a:xfrm>
          <a:prstGeom prst="rect">
            <a:avLst/>
          </a:prstGeom>
        </p:spPr>
      </p:pic>
    </p:spTree>
    <p:extLst>
      <p:ext uri="{BB962C8B-B14F-4D97-AF65-F5344CB8AC3E}">
        <p14:creationId xmlns:p14="http://schemas.microsoft.com/office/powerpoint/2010/main" val="3692548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dissolve">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dissolv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dissolv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dissolve">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dissolve">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9" presetClass="entr" presetSubtype="0" fill="hold"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dissolve">
                                      <p:cBhvr>
                                        <p:cTn id="36" dur="500"/>
                                        <p:tgtEl>
                                          <p:spTgt spid="16"/>
                                        </p:tgtEl>
                                      </p:cBhvr>
                                    </p:animEffect>
                                  </p:childTnLst>
                                </p:cTn>
                              </p:par>
                              <p:par>
                                <p:cTn id="37" presetID="9"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dissolve">
                                      <p:cBhvr>
                                        <p:cTn id="39" dur="5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9"/>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9" presetClass="entr" presetSubtype="0" fill="hold" nodeType="click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dissolve">
                                      <p:cBhvr>
                                        <p:cTn id="56" dur="500"/>
                                        <p:tgtEl>
                                          <p:spTgt spid="21"/>
                                        </p:tgtEl>
                                      </p:cBhvr>
                                    </p:animEffect>
                                  </p:childTnLst>
                                </p:cTn>
                              </p:par>
                            </p:childTnLst>
                          </p:cTn>
                        </p:par>
                      </p:childTnLst>
                    </p:cTn>
                  </p:par>
                  <p:par>
                    <p:cTn id="57" fill="hold">
                      <p:stCondLst>
                        <p:cond delay="indefinite"/>
                      </p:stCondLst>
                      <p:childTnLst>
                        <p:par>
                          <p:cTn id="58" fill="hold">
                            <p:stCondLst>
                              <p:cond delay="0"/>
                            </p:stCondLst>
                            <p:childTnLst>
                              <p:par>
                                <p:cTn id="59" presetID="9" presetClass="entr" presetSubtype="0" fill="hold" nodeType="click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dissolve">
                                      <p:cBhvr>
                                        <p:cTn id="61" dur="500"/>
                                        <p:tgtEl>
                                          <p:spTgt spid="22"/>
                                        </p:tgtEl>
                                      </p:cBhvr>
                                    </p:animEffec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23"/>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9" presetClass="entr" presetSubtype="0" fill="hold" nodeType="clickEffect">
                                  <p:stCondLst>
                                    <p:cond delay="0"/>
                                  </p:stCondLst>
                                  <p:childTnLst>
                                    <p:set>
                                      <p:cBhvr>
                                        <p:cTn id="69" dur="1" fill="hold">
                                          <p:stCondLst>
                                            <p:cond delay="0"/>
                                          </p:stCondLst>
                                        </p:cTn>
                                        <p:tgtEl>
                                          <p:spTgt spid="26"/>
                                        </p:tgtEl>
                                        <p:attrNameLst>
                                          <p:attrName>style.visibility</p:attrName>
                                        </p:attrNameLst>
                                      </p:cBhvr>
                                      <p:to>
                                        <p:strVal val="visible"/>
                                      </p:to>
                                    </p:set>
                                    <p:animEffect transition="in" filter="dissolve">
                                      <p:cBhvr>
                                        <p:cTn id="70" dur="500"/>
                                        <p:tgtEl>
                                          <p:spTgt spid="26"/>
                                        </p:tgtEl>
                                      </p:cBhvr>
                                    </p:animEffect>
                                  </p:childTnLst>
                                </p:cTn>
                              </p:par>
                            </p:childTnLst>
                          </p:cTn>
                        </p:par>
                      </p:childTnLst>
                    </p:cTn>
                  </p:par>
                  <p:par>
                    <p:cTn id="71" fill="hold">
                      <p:stCondLst>
                        <p:cond delay="indefinite"/>
                      </p:stCondLst>
                      <p:childTnLst>
                        <p:par>
                          <p:cTn id="72" fill="hold">
                            <p:stCondLst>
                              <p:cond delay="0"/>
                            </p:stCondLst>
                            <p:childTnLst>
                              <p:par>
                                <p:cTn id="73" presetID="9" presetClass="entr" presetSubtype="0" fill="hold" nodeType="clickEffect">
                                  <p:stCondLst>
                                    <p:cond delay="0"/>
                                  </p:stCondLst>
                                  <p:childTnLst>
                                    <p:set>
                                      <p:cBhvr>
                                        <p:cTn id="74" dur="1" fill="hold">
                                          <p:stCondLst>
                                            <p:cond delay="0"/>
                                          </p:stCondLst>
                                        </p:cTn>
                                        <p:tgtEl>
                                          <p:spTgt spid="27"/>
                                        </p:tgtEl>
                                        <p:attrNameLst>
                                          <p:attrName>style.visibility</p:attrName>
                                        </p:attrNameLst>
                                      </p:cBhvr>
                                      <p:to>
                                        <p:strVal val="visible"/>
                                      </p:to>
                                    </p:set>
                                    <p:animEffect transition="in" filter="dissolve">
                                      <p:cBhvr>
                                        <p:cTn id="75" dur="500"/>
                                        <p:tgtEl>
                                          <p:spTgt spid="27"/>
                                        </p:tgtEl>
                                      </p:cBhvr>
                                    </p:animEffect>
                                  </p:childTnLst>
                                </p:cTn>
                              </p:par>
                            </p:childTnLst>
                          </p:cTn>
                        </p:par>
                      </p:childTnLst>
                    </p:cTn>
                  </p:par>
                  <p:par>
                    <p:cTn id="76" fill="hold">
                      <p:stCondLst>
                        <p:cond delay="indefinite"/>
                      </p:stCondLst>
                      <p:childTnLst>
                        <p:par>
                          <p:cTn id="77" fill="hold">
                            <p:stCondLst>
                              <p:cond delay="0"/>
                            </p:stCondLst>
                            <p:childTnLst>
                              <p:par>
                                <p:cTn id="78" presetID="9" presetClass="entr" presetSubtype="0" fill="hold" nodeType="clickEffect">
                                  <p:stCondLst>
                                    <p:cond delay="0"/>
                                  </p:stCondLst>
                                  <p:childTnLst>
                                    <p:set>
                                      <p:cBhvr>
                                        <p:cTn id="79" dur="1" fill="hold">
                                          <p:stCondLst>
                                            <p:cond delay="0"/>
                                          </p:stCondLst>
                                        </p:cTn>
                                        <p:tgtEl>
                                          <p:spTgt spid="28"/>
                                        </p:tgtEl>
                                        <p:attrNameLst>
                                          <p:attrName>style.visibility</p:attrName>
                                        </p:attrNameLst>
                                      </p:cBhvr>
                                      <p:to>
                                        <p:strVal val="visible"/>
                                      </p:to>
                                    </p:set>
                                    <p:animEffect transition="in" filter="dissolve">
                                      <p:cBhvr>
                                        <p:cTn id="80" dur="500"/>
                                        <p:tgtEl>
                                          <p:spTgt spid="28"/>
                                        </p:tgtEl>
                                      </p:cBhvr>
                                    </p:animEffect>
                                  </p:childTnLst>
                                </p:cTn>
                              </p:par>
                            </p:childTnLst>
                          </p:cTn>
                        </p:par>
                      </p:childTnLst>
                    </p:cTn>
                  </p:par>
                  <p:par>
                    <p:cTn id="81" fill="hold">
                      <p:stCondLst>
                        <p:cond delay="indefinite"/>
                      </p:stCondLst>
                      <p:childTnLst>
                        <p:par>
                          <p:cTn id="82" fill="hold">
                            <p:stCondLst>
                              <p:cond delay="0"/>
                            </p:stCondLst>
                            <p:childTnLst>
                              <p:par>
                                <p:cTn id="83" presetID="9" presetClass="entr" presetSubtype="0" fill="hold" nodeType="clickEffect">
                                  <p:stCondLst>
                                    <p:cond delay="0"/>
                                  </p:stCondLst>
                                  <p:childTnLst>
                                    <p:set>
                                      <p:cBhvr>
                                        <p:cTn id="84" dur="1" fill="hold">
                                          <p:stCondLst>
                                            <p:cond delay="0"/>
                                          </p:stCondLst>
                                        </p:cTn>
                                        <p:tgtEl>
                                          <p:spTgt spid="29"/>
                                        </p:tgtEl>
                                        <p:attrNameLst>
                                          <p:attrName>style.visibility</p:attrName>
                                        </p:attrNameLst>
                                      </p:cBhvr>
                                      <p:to>
                                        <p:strVal val="visible"/>
                                      </p:to>
                                    </p:set>
                                    <p:animEffect transition="in" filter="dissolve">
                                      <p:cBhvr>
                                        <p:cTn id="85" dur="500"/>
                                        <p:tgtEl>
                                          <p:spTgt spid="29"/>
                                        </p:tgtEl>
                                      </p:cBhvr>
                                    </p:animEffect>
                                  </p:childTnLst>
                                </p:cTn>
                              </p:par>
                            </p:childTnLst>
                          </p:cTn>
                        </p:par>
                      </p:childTnLst>
                    </p:cTn>
                  </p:par>
                  <p:par>
                    <p:cTn id="86" fill="hold">
                      <p:stCondLst>
                        <p:cond delay="indefinite"/>
                      </p:stCondLst>
                      <p:childTnLst>
                        <p:par>
                          <p:cTn id="87" fill="hold">
                            <p:stCondLst>
                              <p:cond delay="0"/>
                            </p:stCondLst>
                            <p:childTnLst>
                              <p:par>
                                <p:cTn id="88" presetID="1" presetClass="entr" presetSubtype="0" fill="hold" grpId="0" nodeType="clickEffect">
                                  <p:stCondLst>
                                    <p:cond delay="0"/>
                                  </p:stCondLst>
                                  <p:childTnLst>
                                    <p:set>
                                      <p:cBhvr>
                                        <p:cTn id="89" dur="1" fill="hold">
                                          <p:stCondLst>
                                            <p:cond delay="0"/>
                                          </p:stCondLst>
                                        </p:cTn>
                                        <p:tgtEl>
                                          <p:spTgt spid="30"/>
                                        </p:tgtEl>
                                        <p:attrNameLst>
                                          <p:attrName>style.visibility</p:attrName>
                                        </p:attrNameLst>
                                      </p:cBhvr>
                                      <p:to>
                                        <p:strVal val="visible"/>
                                      </p:to>
                                    </p:set>
                                  </p:childTnLst>
                                </p:cTn>
                              </p:par>
                            </p:childTnLst>
                          </p:cTn>
                        </p:par>
                      </p:childTnLst>
                    </p:cTn>
                  </p:par>
                  <p:par>
                    <p:cTn id="90" fill="hold">
                      <p:stCondLst>
                        <p:cond delay="indefinite"/>
                      </p:stCondLst>
                      <p:childTnLst>
                        <p:par>
                          <p:cTn id="91" fill="hold">
                            <p:stCondLst>
                              <p:cond delay="0"/>
                            </p:stCondLst>
                            <p:childTnLst>
                              <p:par>
                                <p:cTn id="92" presetID="9" presetClass="entr" presetSubtype="0" fill="hold" nodeType="clickEffect">
                                  <p:stCondLst>
                                    <p:cond delay="0"/>
                                  </p:stCondLst>
                                  <p:childTnLst>
                                    <p:set>
                                      <p:cBhvr>
                                        <p:cTn id="93" dur="1" fill="hold">
                                          <p:stCondLst>
                                            <p:cond delay="0"/>
                                          </p:stCondLst>
                                        </p:cTn>
                                        <p:tgtEl>
                                          <p:spTgt spid="31"/>
                                        </p:tgtEl>
                                        <p:attrNameLst>
                                          <p:attrName>style.visibility</p:attrName>
                                        </p:attrNameLst>
                                      </p:cBhvr>
                                      <p:to>
                                        <p:strVal val="visible"/>
                                      </p:to>
                                    </p:set>
                                    <p:animEffect transition="in" filter="dissolve">
                                      <p:cBhvr>
                                        <p:cTn id="94" dur="500"/>
                                        <p:tgtEl>
                                          <p:spTgt spid="31"/>
                                        </p:tgtEl>
                                      </p:cBhvr>
                                    </p:animEffect>
                                  </p:childTnLst>
                                </p:cTn>
                              </p:par>
                            </p:childTnLst>
                          </p:cTn>
                        </p:par>
                      </p:childTnLst>
                    </p:cTn>
                  </p:par>
                  <p:par>
                    <p:cTn id="95" fill="hold">
                      <p:stCondLst>
                        <p:cond delay="indefinite"/>
                      </p:stCondLst>
                      <p:childTnLst>
                        <p:par>
                          <p:cTn id="96" fill="hold">
                            <p:stCondLst>
                              <p:cond delay="0"/>
                            </p:stCondLst>
                            <p:childTnLst>
                              <p:par>
                                <p:cTn id="97" presetID="9" presetClass="entr" presetSubtype="0" fill="hold" nodeType="clickEffect">
                                  <p:stCondLst>
                                    <p:cond delay="0"/>
                                  </p:stCondLst>
                                  <p:childTnLst>
                                    <p:set>
                                      <p:cBhvr>
                                        <p:cTn id="98" dur="1" fill="hold">
                                          <p:stCondLst>
                                            <p:cond delay="0"/>
                                          </p:stCondLst>
                                        </p:cTn>
                                        <p:tgtEl>
                                          <p:spTgt spid="32"/>
                                        </p:tgtEl>
                                        <p:attrNameLst>
                                          <p:attrName>style.visibility</p:attrName>
                                        </p:attrNameLst>
                                      </p:cBhvr>
                                      <p:to>
                                        <p:strVal val="visible"/>
                                      </p:to>
                                    </p:set>
                                    <p:animEffect transition="in" filter="dissolve">
                                      <p:cBhvr>
                                        <p:cTn id="99" dur="500"/>
                                        <p:tgtEl>
                                          <p:spTgt spid="32"/>
                                        </p:tgtEl>
                                      </p:cBhvr>
                                    </p:animEffect>
                                  </p:childTnLst>
                                </p:cTn>
                              </p:par>
                            </p:childTnLst>
                          </p:cTn>
                        </p:par>
                      </p:childTnLst>
                    </p:cTn>
                  </p:par>
                  <p:par>
                    <p:cTn id="100" fill="hold">
                      <p:stCondLst>
                        <p:cond delay="indefinite"/>
                      </p:stCondLst>
                      <p:childTnLst>
                        <p:par>
                          <p:cTn id="101" fill="hold">
                            <p:stCondLst>
                              <p:cond delay="0"/>
                            </p:stCondLst>
                            <p:childTnLst>
                              <p:par>
                                <p:cTn id="102" presetID="9" presetClass="entr" presetSubtype="0" fill="hold" nodeType="clickEffect">
                                  <p:stCondLst>
                                    <p:cond delay="0"/>
                                  </p:stCondLst>
                                  <p:childTnLst>
                                    <p:set>
                                      <p:cBhvr>
                                        <p:cTn id="103" dur="1" fill="hold">
                                          <p:stCondLst>
                                            <p:cond delay="0"/>
                                          </p:stCondLst>
                                        </p:cTn>
                                        <p:tgtEl>
                                          <p:spTgt spid="33"/>
                                        </p:tgtEl>
                                        <p:attrNameLst>
                                          <p:attrName>style.visibility</p:attrName>
                                        </p:attrNameLst>
                                      </p:cBhvr>
                                      <p:to>
                                        <p:strVal val="visible"/>
                                      </p:to>
                                    </p:set>
                                    <p:animEffect transition="in" filter="dissolve">
                                      <p:cBhvr>
                                        <p:cTn id="104" dur="500"/>
                                        <p:tgtEl>
                                          <p:spTgt spid="33"/>
                                        </p:tgtEl>
                                      </p:cBhvr>
                                    </p:animEffect>
                                  </p:childTnLst>
                                </p:cTn>
                              </p:par>
                            </p:childTnLst>
                          </p:cTn>
                        </p:par>
                      </p:childTnLst>
                    </p:cTn>
                  </p:par>
                  <p:par>
                    <p:cTn id="105" fill="hold">
                      <p:stCondLst>
                        <p:cond delay="indefinite"/>
                      </p:stCondLst>
                      <p:childTnLst>
                        <p:par>
                          <p:cTn id="106" fill="hold">
                            <p:stCondLst>
                              <p:cond delay="0"/>
                            </p:stCondLst>
                            <p:childTnLst>
                              <p:par>
                                <p:cTn id="107" presetID="9" presetClass="entr" presetSubtype="0" fill="hold" nodeType="clickEffect">
                                  <p:stCondLst>
                                    <p:cond delay="0"/>
                                  </p:stCondLst>
                                  <p:childTnLst>
                                    <p:set>
                                      <p:cBhvr>
                                        <p:cTn id="108" dur="1" fill="hold">
                                          <p:stCondLst>
                                            <p:cond delay="0"/>
                                          </p:stCondLst>
                                        </p:cTn>
                                        <p:tgtEl>
                                          <p:spTgt spid="34"/>
                                        </p:tgtEl>
                                        <p:attrNameLst>
                                          <p:attrName>style.visibility</p:attrName>
                                        </p:attrNameLst>
                                      </p:cBhvr>
                                      <p:to>
                                        <p:strVal val="visible"/>
                                      </p:to>
                                    </p:set>
                                    <p:animEffect transition="in" filter="dissolve">
                                      <p:cBhvr>
                                        <p:cTn id="109" dur="500"/>
                                        <p:tgtEl>
                                          <p:spTgt spid="34"/>
                                        </p:tgtEl>
                                      </p:cBhvr>
                                    </p:animEffect>
                                  </p:childTnLst>
                                </p:cTn>
                              </p:par>
                            </p:childTnLst>
                          </p:cTn>
                        </p:par>
                      </p:childTnLst>
                    </p:cTn>
                  </p:par>
                  <p:par>
                    <p:cTn id="110" fill="hold">
                      <p:stCondLst>
                        <p:cond delay="indefinite"/>
                      </p:stCondLst>
                      <p:childTnLst>
                        <p:par>
                          <p:cTn id="111" fill="hold">
                            <p:stCondLst>
                              <p:cond delay="0"/>
                            </p:stCondLst>
                            <p:childTnLst>
                              <p:par>
                                <p:cTn id="112" presetID="1" presetClass="entr" presetSubtype="0" fill="hold" grpId="0" nodeType="clickEffect">
                                  <p:stCondLst>
                                    <p:cond delay="0"/>
                                  </p:stCondLst>
                                  <p:childTnLst>
                                    <p:set>
                                      <p:cBhvr>
                                        <p:cTn id="113" dur="1" fill="hold">
                                          <p:stCondLst>
                                            <p:cond delay="0"/>
                                          </p:stCondLst>
                                        </p:cTn>
                                        <p:tgtEl>
                                          <p:spTgt spid="35"/>
                                        </p:tgtEl>
                                        <p:attrNameLst>
                                          <p:attrName>style.visibility</p:attrName>
                                        </p:attrNameLst>
                                      </p:cBhvr>
                                      <p:to>
                                        <p:strVal val="visible"/>
                                      </p:to>
                                    </p:set>
                                  </p:childTnLst>
                                </p:cTn>
                              </p:par>
                              <p:par>
                                <p:cTn id="114" presetID="9" presetClass="entr" presetSubtype="0" fill="hold" nodeType="withEffect">
                                  <p:stCondLst>
                                    <p:cond delay="0"/>
                                  </p:stCondLst>
                                  <p:childTnLst>
                                    <p:set>
                                      <p:cBhvr>
                                        <p:cTn id="115" dur="1" fill="hold">
                                          <p:stCondLst>
                                            <p:cond delay="0"/>
                                          </p:stCondLst>
                                        </p:cTn>
                                        <p:tgtEl>
                                          <p:spTgt spid="36"/>
                                        </p:tgtEl>
                                        <p:attrNameLst>
                                          <p:attrName>style.visibility</p:attrName>
                                        </p:attrNameLst>
                                      </p:cBhvr>
                                      <p:to>
                                        <p:strVal val="visible"/>
                                      </p:to>
                                    </p:set>
                                    <p:animEffect transition="in" filter="dissolve">
                                      <p:cBhvr>
                                        <p:cTn id="116" dur="500"/>
                                        <p:tgtEl>
                                          <p:spTgt spid="36"/>
                                        </p:tgtEl>
                                      </p:cBhvr>
                                    </p:animEffect>
                                  </p:childTnLst>
                                </p:cTn>
                              </p:par>
                            </p:childTnLst>
                          </p:cTn>
                        </p:par>
                      </p:childTnLst>
                    </p:cTn>
                  </p:par>
                  <p:par>
                    <p:cTn id="117" fill="hold">
                      <p:stCondLst>
                        <p:cond delay="indefinite"/>
                      </p:stCondLst>
                      <p:childTnLst>
                        <p:par>
                          <p:cTn id="118" fill="hold">
                            <p:stCondLst>
                              <p:cond delay="0"/>
                            </p:stCondLst>
                            <p:childTnLst>
                              <p:par>
                                <p:cTn id="119" presetID="9" presetClass="entr" presetSubtype="0" fill="hold" nodeType="clickEffect">
                                  <p:stCondLst>
                                    <p:cond delay="0"/>
                                  </p:stCondLst>
                                  <p:childTnLst>
                                    <p:set>
                                      <p:cBhvr>
                                        <p:cTn id="120" dur="1" fill="hold">
                                          <p:stCondLst>
                                            <p:cond delay="0"/>
                                          </p:stCondLst>
                                        </p:cTn>
                                        <p:tgtEl>
                                          <p:spTgt spid="37"/>
                                        </p:tgtEl>
                                        <p:attrNameLst>
                                          <p:attrName>style.visibility</p:attrName>
                                        </p:attrNameLst>
                                      </p:cBhvr>
                                      <p:to>
                                        <p:strVal val="visible"/>
                                      </p:to>
                                    </p:set>
                                    <p:animEffect transition="in" filter="dissolve">
                                      <p:cBhvr>
                                        <p:cTn id="121" dur="500"/>
                                        <p:tgtEl>
                                          <p:spTgt spid="37"/>
                                        </p:tgtEl>
                                      </p:cBhvr>
                                    </p:animEffect>
                                  </p:childTnLst>
                                </p:cTn>
                              </p:par>
                            </p:childTnLst>
                          </p:cTn>
                        </p:par>
                      </p:childTnLst>
                    </p:cTn>
                  </p:par>
                  <p:par>
                    <p:cTn id="122" fill="hold">
                      <p:stCondLst>
                        <p:cond delay="indefinite"/>
                      </p:stCondLst>
                      <p:childTnLst>
                        <p:par>
                          <p:cTn id="123" fill="hold">
                            <p:stCondLst>
                              <p:cond delay="0"/>
                            </p:stCondLst>
                            <p:childTnLst>
                              <p:par>
                                <p:cTn id="124" presetID="9" presetClass="entr" presetSubtype="0" fill="hold" nodeType="clickEffect">
                                  <p:stCondLst>
                                    <p:cond delay="0"/>
                                  </p:stCondLst>
                                  <p:childTnLst>
                                    <p:set>
                                      <p:cBhvr>
                                        <p:cTn id="125" dur="1" fill="hold">
                                          <p:stCondLst>
                                            <p:cond delay="0"/>
                                          </p:stCondLst>
                                        </p:cTn>
                                        <p:tgtEl>
                                          <p:spTgt spid="38"/>
                                        </p:tgtEl>
                                        <p:attrNameLst>
                                          <p:attrName>style.visibility</p:attrName>
                                        </p:attrNameLst>
                                      </p:cBhvr>
                                      <p:to>
                                        <p:strVal val="visible"/>
                                      </p:to>
                                    </p:set>
                                    <p:animEffect transition="in" filter="dissolve">
                                      <p:cBhvr>
                                        <p:cTn id="126" dur="500"/>
                                        <p:tgtEl>
                                          <p:spTgt spid="38"/>
                                        </p:tgtEl>
                                      </p:cBhvr>
                                    </p:animEffect>
                                  </p:childTnLst>
                                </p:cTn>
                              </p:par>
                            </p:childTnLst>
                          </p:cTn>
                        </p:par>
                      </p:childTnLst>
                    </p:cTn>
                  </p:par>
                  <p:par>
                    <p:cTn id="127" fill="hold">
                      <p:stCondLst>
                        <p:cond delay="indefinite"/>
                      </p:stCondLst>
                      <p:childTnLst>
                        <p:par>
                          <p:cTn id="128" fill="hold">
                            <p:stCondLst>
                              <p:cond delay="0"/>
                            </p:stCondLst>
                            <p:childTnLst>
                              <p:par>
                                <p:cTn id="129" presetID="9" presetClass="entr" presetSubtype="0" fill="hold" nodeType="clickEffect">
                                  <p:stCondLst>
                                    <p:cond delay="0"/>
                                  </p:stCondLst>
                                  <p:childTnLst>
                                    <p:set>
                                      <p:cBhvr>
                                        <p:cTn id="130" dur="1" fill="hold">
                                          <p:stCondLst>
                                            <p:cond delay="0"/>
                                          </p:stCondLst>
                                        </p:cTn>
                                        <p:tgtEl>
                                          <p:spTgt spid="39"/>
                                        </p:tgtEl>
                                        <p:attrNameLst>
                                          <p:attrName>style.visibility</p:attrName>
                                        </p:attrNameLst>
                                      </p:cBhvr>
                                      <p:to>
                                        <p:strVal val="visible"/>
                                      </p:to>
                                    </p:set>
                                    <p:animEffect transition="in" filter="dissolve">
                                      <p:cBhvr>
                                        <p:cTn id="131" dur="500"/>
                                        <p:tgtEl>
                                          <p:spTgt spid="39"/>
                                        </p:tgtEl>
                                      </p:cBhvr>
                                    </p:animEffect>
                                  </p:childTnLst>
                                </p:cTn>
                              </p:par>
                            </p:childTnLst>
                          </p:cTn>
                        </p:par>
                      </p:childTnLst>
                    </p:cTn>
                  </p:par>
                  <p:par>
                    <p:cTn id="132" fill="hold">
                      <p:stCondLst>
                        <p:cond delay="indefinite"/>
                      </p:stCondLst>
                      <p:childTnLst>
                        <p:par>
                          <p:cTn id="133" fill="hold">
                            <p:stCondLst>
                              <p:cond delay="0"/>
                            </p:stCondLst>
                            <p:childTnLst>
                              <p:par>
                                <p:cTn id="134" presetID="9" presetClass="entr" presetSubtype="0" fill="hold" nodeType="clickEffect">
                                  <p:stCondLst>
                                    <p:cond delay="0"/>
                                  </p:stCondLst>
                                  <p:childTnLst>
                                    <p:set>
                                      <p:cBhvr>
                                        <p:cTn id="135" dur="1" fill="hold">
                                          <p:stCondLst>
                                            <p:cond delay="0"/>
                                          </p:stCondLst>
                                        </p:cTn>
                                        <p:tgtEl>
                                          <p:spTgt spid="40"/>
                                        </p:tgtEl>
                                        <p:attrNameLst>
                                          <p:attrName>style.visibility</p:attrName>
                                        </p:attrNameLst>
                                      </p:cBhvr>
                                      <p:to>
                                        <p:strVal val="visible"/>
                                      </p:to>
                                    </p:set>
                                    <p:animEffect transition="in" filter="dissolve">
                                      <p:cBhvr>
                                        <p:cTn id="136" dur="500"/>
                                        <p:tgtEl>
                                          <p:spTgt spid="40"/>
                                        </p:tgtEl>
                                      </p:cBhvr>
                                    </p:animEffect>
                                  </p:childTnLst>
                                </p:cTn>
                              </p:par>
                            </p:childTnLst>
                          </p:cTn>
                        </p:par>
                      </p:childTnLst>
                    </p:cTn>
                  </p:par>
                  <p:par>
                    <p:cTn id="137" fill="hold">
                      <p:stCondLst>
                        <p:cond delay="indefinite"/>
                      </p:stCondLst>
                      <p:childTnLst>
                        <p:par>
                          <p:cTn id="138" fill="hold">
                            <p:stCondLst>
                              <p:cond delay="0"/>
                            </p:stCondLst>
                            <p:childTnLst>
                              <p:par>
                                <p:cTn id="139" presetID="1" presetClass="entr" presetSubtype="0" fill="hold" grpId="0" nodeType="clickEffect">
                                  <p:stCondLst>
                                    <p:cond delay="0"/>
                                  </p:stCondLst>
                                  <p:childTnLst>
                                    <p:set>
                                      <p:cBhvr>
                                        <p:cTn id="140" dur="1" fill="hold">
                                          <p:stCondLst>
                                            <p:cond delay="0"/>
                                          </p:stCondLst>
                                        </p:cTn>
                                        <p:tgtEl>
                                          <p:spTgt spid="41"/>
                                        </p:tgtEl>
                                        <p:attrNameLst>
                                          <p:attrName>style.visibility</p:attrName>
                                        </p:attrNameLst>
                                      </p:cBhvr>
                                      <p:to>
                                        <p:strVal val="visible"/>
                                      </p:to>
                                    </p:set>
                                  </p:childTnLst>
                                </p:cTn>
                              </p:par>
                            </p:childTnLst>
                          </p:cTn>
                        </p:par>
                      </p:childTnLst>
                    </p:cTn>
                  </p:par>
                  <p:par>
                    <p:cTn id="141" fill="hold">
                      <p:stCondLst>
                        <p:cond delay="indefinite"/>
                      </p:stCondLst>
                      <p:childTnLst>
                        <p:par>
                          <p:cTn id="142" fill="hold">
                            <p:stCondLst>
                              <p:cond delay="0"/>
                            </p:stCondLst>
                            <p:childTnLst>
                              <p:par>
                                <p:cTn id="143" presetID="9" presetClass="entr" presetSubtype="0" fill="hold" nodeType="clickEffect">
                                  <p:stCondLst>
                                    <p:cond delay="0"/>
                                  </p:stCondLst>
                                  <p:childTnLst>
                                    <p:set>
                                      <p:cBhvr>
                                        <p:cTn id="144" dur="1" fill="hold">
                                          <p:stCondLst>
                                            <p:cond delay="0"/>
                                          </p:stCondLst>
                                        </p:cTn>
                                        <p:tgtEl>
                                          <p:spTgt spid="42"/>
                                        </p:tgtEl>
                                        <p:attrNameLst>
                                          <p:attrName>style.visibility</p:attrName>
                                        </p:attrNameLst>
                                      </p:cBhvr>
                                      <p:to>
                                        <p:strVal val="visible"/>
                                      </p:to>
                                    </p:set>
                                    <p:animEffect transition="in" filter="dissolve">
                                      <p:cBhvr>
                                        <p:cTn id="145" dur="500"/>
                                        <p:tgtEl>
                                          <p:spTgt spid="42"/>
                                        </p:tgtEl>
                                      </p:cBhvr>
                                    </p:animEffect>
                                  </p:childTnLst>
                                </p:cTn>
                              </p:par>
                            </p:childTnLst>
                          </p:cTn>
                        </p:par>
                      </p:childTnLst>
                    </p:cTn>
                  </p:par>
                  <p:par>
                    <p:cTn id="146" fill="hold">
                      <p:stCondLst>
                        <p:cond delay="indefinite"/>
                      </p:stCondLst>
                      <p:childTnLst>
                        <p:par>
                          <p:cTn id="147" fill="hold">
                            <p:stCondLst>
                              <p:cond delay="0"/>
                            </p:stCondLst>
                            <p:childTnLst>
                              <p:par>
                                <p:cTn id="148" presetID="9" presetClass="entr" presetSubtype="0" fill="hold" nodeType="clickEffect">
                                  <p:stCondLst>
                                    <p:cond delay="0"/>
                                  </p:stCondLst>
                                  <p:childTnLst>
                                    <p:set>
                                      <p:cBhvr>
                                        <p:cTn id="149" dur="1" fill="hold">
                                          <p:stCondLst>
                                            <p:cond delay="0"/>
                                          </p:stCondLst>
                                        </p:cTn>
                                        <p:tgtEl>
                                          <p:spTgt spid="43"/>
                                        </p:tgtEl>
                                        <p:attrNameLst>
                                          <p:attrName>style.visibility</p:attrName>
                                        </p:attrNameLst>
                                      </p:cBhvr>
                                      <p:to>
                                        <p:strVal val="visible"/>
                                      </p:to>
                                    </p:set>
                                    <p:animEffect transition="in" filter="dissolve">
                                      <p:cBhvr>
                                        <p:cTn id="150" dur="500"/>
                                        <p:tgtEl>
                                          <p:spTgt spid="43"/>
                                        </p:tgtEl>
                                      </p:cBhvr>
                                    </p:animEffect>
                                  </p:childTnLst>
                                </p:cTn>
                              </p:par>
                            </p:childTnLst>
                          </p:cTn>
                        </p:par>
                      </p:childTnLst>
                    </p:cTn>
                  </p:par>
                  <p:par>
                    <p:cTn id="151" fill="hold">
                      <p:stCondLst>
                        <p:cond delay="indefinite"/>
                      </p:stCondLst>
                      <p:childTnLst>
                        <p:par>
                          <p:cTn id="152" fill="hold">
                            <p:stCondLst>
                              <p:cond delay="0"/>
                            </p:stCondLst>
                            <p:childTnLst>
                              <p:par>
                                <p:cTn id="153" presetID="9" presetClass="entr" presetSubtype="0" fill="hold" nodeType="clickEffect">
                                  <p:stCondLst>
                                    <p:cond delay="0"/>
                                  </p:stCondLst>
                                  <p:childTnLst>
                                    <p:set>
                                      <p:cBhvr>
                                        <p:cTn id="154" dur="1" fill="hold">
                                          <p:stCondLst>
                                            <p:cond delay="0"/>
                                          </p:stCondLst>
                                        </p:cTn>
                                        <p:tgtEl>
                                          <p:spTgt spid="44"/>
                                        </p:tgtEl>
                                        <p:attrNameLst>
                                          <p:attrName>style.visibility</p:attrName>
                                        </p:attrNameLst>
                                      </p:cBhvr>
                                      <p:to>
                                        <p:strVal val="visible"/>
                                      </p:to>
                                    </p:set>
                                    <p:animEffect transition="in" filter="dissolve">
                                      <p:cBhvr>
                                        <p:cTn id="155"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8" grpId="0"/>
      <p:bldP spid="19" grpId="0"/>
      <p:bldP spid="20" grpId="0"/>
      <p:bldP spid="23" grpId="0"/>
      <p:bldP spid="30" grpId="0"/>
      <p:bldP spid="35" grpId="0"/>
      <p:bldP spid="4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hthoek 4"/>
          <p:cNvSpPr>
            <a:spLocks noChangeArrowheads="1"/>
          </p:cNvSpPr>
          <p:nvPr/>
        </p:nvSpPr>
        <p:spPr bwMode="auto">
          <a:xfrm>
            <a:off x="3810000" y="5157788"/>
            <a:ext cx="4572000" cy="823912"/>
          </a:xfrm>
          <a:prstGeom prst="rect">
            <a:avLst/>
          </a:prstGeom>
          <a:noFill/>
          <a:ln w="9525">
            <a:noFill/>
            <a:miter lim="800000"/>
            <a:headEnd/>
            <a:tailEnd/>
          </a:ln>
        </p:spPr>
        <p:txBody>
          <a:bodyPr>
            <a:spAutoFit/>
          </a:bodyPr>
          <a:lstStyle/>
          <a:p>
            <a:pPr algn="ctr">
              <a:spcBef>
                <a:spcPct val="20000"/>
              </a:spcBef>
              <a:buFont typeface="Arial" charset="0"/>
              <a:buNone/>
            </a:pPr>
            <a:r>
              <a:rPr lang="en-GB" sz="4800" b="1" dirty="0">
                <a:solidFill>
                  <a:srgbClr val="002060"/>
                </a:solidFill>
                <a:latin typeface="Calibri" pitchFamily="34" charset="0"/>
              </a:rPr>
              <a:t>Part </a:t>
            </a:r>
            <a:r>
              <a:rPr lang="en-GB" sz="4800" b="1" dirty="0">
                <a:solidFill>
                  <a:srgbClr val="002060"/>
                </a:solidFill>
                <a:latin typeface="Helvetica" pitchFamily="34" charset="0"/>
              </a:rPr>
              <a:t>2</a:t>
            </a:r>
          </a:p>
        </p:txBody>
      </p:sp>
      <p:sp>
        <p:nvSpPr>
          <p:cNvPr id="76802" name="Rechthoek 5"/>
          <p:cNvSpPr>
            <a:spLocks noChangeArrowheads="1"/>
          </p:cNvSpPr>
          <p:nvPr/>
        </p:nvSpPr>
        <p:spPr bwMode="auto">
          <a:xfrm>
            <a:off x="4003676" y="260351"/>
            <a:ext cx="4164013" cy="1433513"/>
          </a:xfrm>
          <a:prstGeom prst="rect">
            <a:avLst/>
          </a:prstGeom>
          <a:noFill/>
          <a:ln w="9525">
            <a:noFill/>
            <a:miter lim="800000"/>
            <a:headEnd/>
            <a:tailEnd/>
          </a:ln>
        </p:spPr>
        <p:txBody>
          <a:bodyPr wrap="none">
            <a:spAutoFit/>
          </a:bodyPr>
          <a:lstStyle/>
          <a:p>
            <a:pPr algn="ctr">
              <a:spcBef>
                <a:spcPct val="20000"/>
              </a:spcBef>
              <a:tabLst>
                <a:tab pos="3043238" algn="l"/>
                <a:tab pos="4394200" algn="l"/>
              </a:tabLst>
            </a:pPr>
            <a:r>
              <a:rPr lang="en-GB" sz="4000" b="1" dirty="0">
                <a:solidFill>
                  <a:srgbClr val="002060"/>
                </a:solidFill>
                <a:latin typeface="Calibri" pitchFamily="34" charset="0"/>
              </a:rPr>
              <a:t>Explaining</a:t>
            </a:r>
            <a:r>
              <a:rPr lang="en-GB" dirty="0">
                <a:solidFill>
                  <a:srgbClr val="002060"/>
                </a:solidFill>
                <a:latin typeface="Calibri" pitchFamily="34" charset="0"/>
              </a:rPr>
              <a:t> </a:t>
            </a:r>
            <a:r>
              <a:rPr lang="en-GB" sz="4000" b="1" dirty="0">
                <a:solidFill>
                  <a:srgbClr val="002060"/>
                </a:solidFill>
                <a:latin typeface="Calibri" pitchFamily="34" charset="0"/>
              </a:rPr>
              <a:t>drives – </a:t>
            </a:r>
          </a:p>
          <a:p>
            <a:pPr algn="ctr">
              <a:spcBef>
                <a:spcPct val="20000"/>
              </a:spcBef>
              <a:tabLst>
                <a:tab pos="3043238" algn="l"/>
                <a:tab pos="4394200" algn="l"/>
              </a:tabLst>
            </a:pPr>
            <a:r>
              <a:rPr lang="en-GB" sz="4000" b="1" dirty="0">
                <a:solidFill>
                  <a:srgbClr val="002060"/>
                </a:solidFill>
                <a:latin typeface="Calibri" pitchFamily="34" charset="0"/>
              </a:rPr>
              <a:t>Acceptance</a:t>
            </a:r>
            <a:endParaRPr lang="en-GB" sz="4000" b="1" dirty="0">
              <a:solidFill>
                <a:srgbClr val="002060"/>
              </a:solidFill>
              <a:latin typeface="Calibri" pitchFamily="34" charset="0"/>
              <a:cs typeface="Helvetica" pitchFamily="34" charset="0"/>
            </a:endParaRPr>
          </a:p>
        </p:txBody>
      </p:sp>
      <p:pic>
        <p:nvPicPr>
          <p:cNvPr id="5" name="Afbeelding 4" descr="Afbeelding met tekening, teken&#10;&#10;Automatisch gegenereerde beschrijving">
            <a:extLst>
              <a:ext uri="{FF2B5EF4-FFF2-40B4-BE49-F238E27FC236}">
                <a16:creationId xmlns:a16="http://schemas.microsoft.com/office/drawing/2014/main" id="{8C6E28DD-A7DC-E044-8366-91E1671F501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21688" y="2322006"/>
            <a:ext cx="8348624" cy="1784352"/>
          </a:xfrm>
          <a:prstGeom prst="rect">
            <a:avLst/>
          </a:prstGeom>
        </p:spPr>
      </p:pic>
    </p:spTree>
    <p:extLst>
      <p:ext uri="{BB962C8B-B14F-4D97-AF65-F5344CB8AC3E}">
        <p14:creationId xmlns:p14="http://schemas.microsoft.com/office/powerpoint/2010/main" val="40756632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ext Box 9"/>
          <p:cNvSpPr txBox="1">
            <a:spLocks noChangeArrowheads="1"/>
          </p:cNvSpPr>
          <p:nvPr/>
        </p:nvSpPr>
        <p:spPr bwMode="auto">
          <a:xfrm>
            <a:off x="7807326" y="1620838"/>
            <a:ext cx="1723549" cy="369332"/>
          </a:xfrm>
          <a:prstGeom prst="rect">
            <a:avLst/>
          </a:prstGeom>
          <a:noFill/>
          <a:ln w="9525">
            <a:noFill/>
            <a:miter lim="800000"/>
            <a:headEnd/>
            <a:tailEnd/>
          </a:ln>
        </p:spPr>
        <p:txBody>
          <a:bodyPr wrap="none">
            <a:spAutoFit/>
          </a:bodyPr>
          <a:lstStyle/>
          <a:p>
            <a:r>
              <a:rPr lang="nl-NL" b="1">
                <a:solidFill>
                  <a:srgbClr val="000066"/>
                </a:solidFill>
                <a:latin typeface="NewsGoth BT"/>
              </a:rPr>
              <a:t>External input</a:t>
            </a:r>
            <a:endParaRPr lang="en-GB" b="1">
              <a:solidFill>
                <a:srgbClr val="000066"/>
              </a:solidFill>
              <a:latin typeface="NewsGoth BT"/>
            </a:endParaRPr>
          </a:p>
        </p:txBody>
      </p:sp>
      <p:sp>
        <p:nvSpPr>
          <p:cNvPr id="77826" name="Line 10"/>
          <p:cNvSpPr>
            <a:spLocks noChangeShapeType="1"/>
          </p:cNvSpPr>
          <p:nvPr/>
        </p:nvSpPr>
        <p:spPr bwMode="auto">
          <a:xfrm flipH="1">
            <a:off x="6569075" y="2124076"/>
            <a:ext cx="1238250" cy="657225"/>
          </a:xfrm>
          <a:prstGeom prst="line">
            <a:avLst/>
          </a:prstGeom>
          <a:noFill/>
          <a:ln w="28575">
            <a:solidFill>
              <a:schemeClr val="tx1"/>
            </a:solidFill>
            <a:round/>
            <a:headEnd/>
            <a:tailEnd type="triangle" w="med" len="med"/>
          </a:ln>
        </p:spPr>
        <p:txBody>
          <a:bodyPr/>
          <a:lstStyle/>
          <a:p>
            <a:endParaRPr lang="nl-NL"/>
          </a:p>
        </p:txBody>
      </p:sp>
      <p:sp>
        <p:nvSpPr>
          <p:cNvPr id="77827" name="Rectangle 13"/>
          <p:cNvSpPr>
            <a:spLocks noChangeArrowheads="1"/>
          </p:cNvSpPr>
          <p:nvPr/>
        </p:nvSpPr>
        <p:spPr bwMode="auto">
          <a:xfrm>
            <a:off x="6883400" y="4949825"/>
            <a:ext cx="228600" cy="838200"/>
          </a:xfrm>
          <a:prstGeom prst="rect">
            <a:avLst/>
          </a:prstGeom>
          <a:solidFill>
            <a:schemeClr val="bg1"/>
          </a:solidFill>
          <a:ln w="9525">
            <a:noFill/>
            <a:miter lim="800000"/>
            <a:headEnd/>
            <a:tailEnd/>
          </a:ln>
        </p:spPr>
        <p:txBody>
          <a:bodyPr wrap="none" anchor="ctr"/>
          <a:lstStyle/>
          <a:p>
            <a:endParaRPr lang="nl-NL"/>
          </a:p>
        </p:txBody>
      </p:sp>
      <p:pic>
        <p:nvPicPr>
          <p:cNvPr id="2" name="Afbeelding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38672" y="1929423"/>
            <a:ext cx="3397078" cy="3394627"/>
          </a:xfrm>
          <a:prstGeom prst="ellipse">
            <a:avLst/>
          </a:prstGeom>
          <a:ln>
            <a:noFill/>
          </a:ln>
          <a:effectLst>
            <a:softEdge rad="112500"/>
          </a:effectLst>
        </p:spPr>
      </p:pic>
      <p:sp>
        <p:nvSpPr>
          <p:cNvPr id="77830" name="Titel 2"/>
          <p:cNvSpPr>
            <a:spLocks noGrp="1"/>
          </p:cNvSpPr>
          <p:nvPr>
            <p:ph type="title"/>
          </p:nvPr>
        </p:nvSpPr>
        <p:spPr/>
        <p:txBody>
          <a:bodyPr>
            <a:normAutofit/>
          </a:bodyPr>
          <a:lstStyle/>
          <a:p>
            <a:pPr eaLnBrk="1" hangingPunct="1"/>
            <a:r>
              <a:rPr lang="en-GB" sz="2600" dirty="0"/>
              <a:t>How do we react?</a:t>
            </a:r>
          </a:p>
        </p:txBody>
      </p:sp>
      <p:sp>
        <p:nvSpPr>
          <p:cNvPr id="77832" name="Line 10_"/>
          <p:cNvSpPr>
            <a:spLocks noChangeShapeType="1"/>
          </p:cNvSpPr>
          <p:nvPr/>
        </p:nvSpPr>
        <p:spPr bwMode="auto">
          <a:xfrm flipV="1">
            <a:off x="7188200" y="3357564"/>
            <a:ext cx="1284288" cy="655637"/>
          </a:xfrm>
          <a:prstGeom prst="line">
            <a:avLst/>
          </a:prstGeom>
          <a:noFill/>
          <a:ln w="28575">
            <a:solidFill>
              <a:schemeClr val="tx1"/>
            </a:solidFill>
            <a:round/>
            <a:headEnd/>
            <a:tailEnd type="triangle" w="med" len="med"/>
          </a:ln>
        </p:spPr>
        <p:txBody>
          <a:bodyPr/>
          <a:lstStyle/>
          <a:p>
            <a:endParaRPr lang="nl-NL"/>
          </a:p>
        </p:txBody>
      </p:sp>
      <p:sp>
        <p:nvSpPr>
          <p:cNvPr id="10" name="Line 10"/>
          <p:cNvSpPr>
            <a:spLocks noChangeShapeType="1"/>
          </p:cNvSpPr>
          <p:nvPr/>
        </p:nvSpPr>
        <p:spPr bwMode="auto">
          <a:xfrm flipH="1">
            <a:off x="6569340" y="2123332"/>
            <a:ext cx="1237720" cy="657597"/>
          </a:xfrm>
          <a:prstGeom prst="line">
            <a:avLst/>
          </a:prstGeom>
          <a:noFill/>
          <a:ln w="76200">
            <a:solidFill>
              <a:srgbClr val="002060"/>
            </a:solidFill>
            <a:round/>
            <a:headEnd/>
            <a:tailEnd type="triangle" w="med" len="med"/>
          </a:ln>
          <a:extLst>
            <a:ext uri="{909E8E84-426E-40dd-AFC4-6F175D3DCCD1}">
              <a14:hiddenFill xmlns="" xmlns:a14="http://schemas.microsoft.com/office/drawing/2010/main">
                <a:noFill/>
              </a14:hiddenFill>
            </a:ext>
          </a:extLst>
        </p:spPr>
        <p:txBody>
          <a:bodyPr/>
          <a:lstStyle/>
          <a:p>
            <a:endParaRPr lang="nl-NL"/>
          </a:p>
        </p:txBody>
      </p:sp>
      <p:sp>
        <p:nvSpPr>
          <p:cNvPr id="11" name="Line 10"/>
          <p:cNvSpPr>
            <a:spLocks noChangeShapeType="1"/>
          </p:cNvSpPr>
          <p:nvPr/>
        </p:nvSpPr>
        <p:spPr bwMode="auto">
          <a:xfrm flipV="1">
            <a:off x="7188200" y="3356991"/>
            <a:ext cx="1284064" cy="656090"/>
          </a:xfrm>
          <a:prstGeom prst="line">
            <a:avLst/>
          </a:prstGeom>
          <a:noFill/>
          <a:ln w="76200">
            <a:solidFill>
              <a:srgbClr val="002060"/>
            </a:solidFill>
            <a:round/>
            <a:headEnd/>
            <a:tailEnd type="triangle" w="med" len="med"/>
          </a:ln>
          <a:extLst>
            <a:ext uri="{909E8E84-426E-40dd-AFC4-6F175D3DCCD1}">
              <a14:hiddenFill xmlns="" xmlns:a14="http://schemas.microsoft.com/office/drawing/2010/main">
                <a:noFill/>
              </a14:hiddenFill>
            </a:ext>
          </a:extLst>
        </p:spPr>
        <p:txBody>
          <a:bodyPr/>
          <a:lstStyle/>
          <a:p>
            <a:endParaRPr lang="nl-NL"/>
          </a:p>
        </p:txBody>
      </p:sp>
      <p:sp>
        <p:nvSpPr>
          <p:cNvPr id="12" name="Afgeronde rechthoek 11"/>
          <p:cNvSpPr/>
          <p:nvPr/>
        </p:nvSpPr>
        <p:spPr>
          <a:xfrm>
            <a:off x="8616279" y="2991099"/>
            <a:ext cx="1816589" cy="557775"/>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latin typeface="Raleway" panose="020B0503030101060003" pitchFamily="34" charset="0"/>
              </a:rPr>
              <a:t>Reaction</a:t>
            </a:r>
          </a:p>
        </p:txBody>
      </p:sp>
      <p:pic>
        <p:nvPicPr>
          <p:cNvPr id="13" name="Picture 7">
            <a:extLst>
              <a:ext uri="{FF2B5EF4-FFF2-40B4-BE49-F238E27FC236}">
                <a16:creationId xmlns:a16="http://schemas.microsoft.com/office/drawing/2014/main" id="{197A6AAB-85FC-804B-9605-598420D24E26}"/>
              </a:ext>
            </a:extLst>
          </p:cNvPr>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5907087" y="4094353"/>
            <a:ext cx="2409825" cy="1914525"/>
          </a:xfrm>
          <a:prstGeom prst="rect">
            <a:avLst/>
          </a:prstGeom>
          <a:noFill/>
          <a:ln w="9525">
            <a:noFill/>
            <a:miter lim="800000"/>
            <a:headEnd/>
            <a:tailEnd/>
          </a:ln>
        </p:spPr>
      </p:pic>
    </p:spTree>
    <p:extLst>
      <p:ext uri="{BB962C8B-B14F-4D97-AF65-F5344CB8AC3E}">
        <p14:creationId xmlns:p14="http://schemas.microsoft.com/office/powerpoint/2010/main" val="31422866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5" name="Rectangle 3"/>
          <p:cNvSpPr>
            <a:spLocks noChangeArrowheads="1"/>
          </p:cNvSpPr>
          <p:nvPr/>
        </p:nvSpPr>
        <p:spPr bwMode="auto">
          <a:xfrm>
            <a:off x="2782888" y="2036717"/>
            <a:ext cx="5905500" cy="4306888"/>
          </a:xfrm>
          <a:prstGeom prst="rect">
            <a:avLst/>
          </a:prstGeom>
          <a:noFill/>
          <a:ln>
            <a:noFill/>
          </a:ln>
          <a:extLst>
            <a:ext uri="{909E8E84-426E-40dd-AFC4-6F175D3DCCD1}"/>
            <a:ext uri="{91240B29-F687-4f45-9708-019B960494DF}"/>
          </a:extLst>
        </p:spPr>
        <p:txBody>
          <a:bodyPr/>
          <a:lstStyle/>
          <a:p>
            <a:pPr marL="342900" indent="-342900">
              <a:spcBef>
                <a:spcPct val="20000"/>
              </a:spcBef>
              <a:defRPr/>
            </a:pPr>
            <a:r>
              <a:rPr lang="en-US" sz="3000" b="1" dirty="0">
                <a:solidFill>
                  <a:srgbClr val="000066"/>
                </a:solidFill>
                <a:latin typeface="+mj-lt"/>
              </a:rPr>
              <a:t>Above the black line:</a:t>
            </a:r>
          </a:p>
          <a:p>
            <a:pPr marL="342900" indent="-342900">
              <a:spcBef>
                <a:spcPct val="20000"/>
              </a:spcBef>
              <a:defRPr/>
            </a:pPr>
            <a:endParaRPr lang="en-GB" b="1" u="sng" dirty="0">
              <a:solidFill>
                <a:srgbClr val="000066"/>
              </a:solidFill>
              <a:latin typeface="+mj-lt"/>
            </a:endParaRPr>
          </a:p>
          <a:p>
            <a:pPr marL="342900" indent="-342900">
              <a:spcBef>
                <a:spcPct val="20000"/>
              </a:spcBef>
              <a:defRPr/>
            </a:pPr>
            <a:r>
              <a:rPr lang="en-US" b="1" u="sng" dirty="0">
                <a:solidFill>
                  <a:srgbClr val="000066"/>
                </a:solidFill>
                <a:latin typeface="+mj-lt"/>
              </a:rPr>
              <a:t>Acceptance</a:t>
            </a:r>
          </a:p>
          <a:p>
            <a:pPr>
              <a:spcBef>
                <a:spcPct val="20000"/>
              </a:spcBef>
              <a:defRPr/>
            </a:pPr>
            <a:r>
              <a:rPr lang="en-US" dirty="0">
                <a:solidFill>
                  <a:srgbClr val="000066"/>
                </a:solidFill>
                <a:latin typeface="+mj-lt"/>
              </a:rPr>
              <a:t>Level and sequence of positive feelings associated with the particular motivation systems </a:t>
            </a:r>
          </a:p>
          <a:p>
            <a:pPr>
              <a:spcBef>
                <a:spcPct val="20000"/>
              </a:spcBef>
              <a:defRPr/>
            </a:pPr>
            <a:endParaRPr lang="en-GB" dirty="0">
              <a:solidFill>
                <a:srgbClr val="000066"/>
              </a:solidFill>
              <a:latin typeface="+mj-lt"/>
            </a:endParaRPr>
          </a:p>
          <a:p>
            <a:pPr>
              <a:spcBef>
                <a:spcPct val="20000"/>
              </a:spcBef>
              <a:defRPr/>
            </a:pPr>
            <a:r>
              <a:rPr lang="en-US" dirty="0">
                <a:solidFill>
                  <a:srgbClr val="000066"/>
                </a:solidFill>
                <a:latin typeface="+mj-lt"/>
              </a:rPr>
              <a:t>Leads to a preference in thinking, experiencing and acting along the profile</a:t>
            </a:r>
          </a:p>
        </p:txBody>
      </p:sp>
      <p:sp>
        <p:nvSpPr>
          <p:cNvPr id="79874" name="Titel 2"/>
          <p:cNvSpPr>
            <a:spLocks noGrp="1"/>
          </p:cNvSpPr>
          <p:nvPr>
            <p:ph type="title"/>
          </p:nvPr>
        </p:nvSpPr>
        <p:spPr/>
        <p:txBody>
          <a:bodyPr>
            <a:normAutofit/>
          </a:bodyPr>
          <a:lstStyle/>
          <a:p>
            <a:pPr eaLnBrk="1" hangingPunct="1"/>
            <a:r>
              <a:rPr lang="en-US" sz="2600" dirty="0"/>
              <a:t>Personal Motivation Profile</a:t>
            </a:r>
            <a:endParaRPr lang="en-GB" sz="2600" dirty="0"/>
          </a:p>
        </p:txBody>
      </p:sp>
      <p:pic>
        <p:nvPicPr>
          <p:cNvPr id="79876" name="Picture 7"/>
          <p:cNvPicPr>
            <a:picLocks noChangeAspect="1" noChangeArrowheads="1"/>
          </p:cNvPicPr>
          <p:nvPr/>
        </p:nvPicPr>
        <p:blipFill>
          <a:blip r:embed="rId3"/>
          <a:srcRect/>
          <a:stretch>
            <a:fillRect/>
          </a:stretch>
        </p:blipFill>
        <p:spPr bwMode="auto">
          <a:xfrm>
            <a:off x="7789864" y="1196976"/>
            <a:ext cx="2409825" cy="1914525"/>
          </a:xfrm>
          <a:prstGeom prst="rect">
            <a:avLst/>
          </a:prstGeom>
          <a:noFill/>
          <a:ln w="9525">
            <a:noFill/>
            <a:miter lim="800000"/>
            <a:headEnd/>
            <a:tailEnd/>
          </a:ln>
        </p:spPr>
      </p:pic>
      <p:sp>
        <p:nvSpPr>
          <p:cNvPr id="10" name="Rechthoek 9"/>
          <p:cNvSpPr/>
          <p:nvPr/>
        </p:nvSpPr>
        <p:spPr>
          <a:xfrm>
            <a:off x="7915276" y="2101850"/>
            <a:ext cx="2011363" cy="1028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4735566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7" name="Rectangle 3"/>
          <p:cNvSpPr>
            <a:spLocks noChangeArrowheads="1"/>
          </p:cNvSpPr>
          <p:nvPr/>
        </p:nvSpPr>
        <p:spPr bwMode="auto">
          <a:xfrm>
            <a:off x="2756695" y="1690688"/>
            <a:ext cx="5346700" cy="4146550"/>
          </a:xfrm>
          <a:prstGeom prst="rect">
            <a:avLst/>
          </a:prstGeom>
          <a:noFill/>
          <a:ln>
            <a:noFill/>
          </a:ln>
          <a:extLst>
            <a:ext uri="{909E8E84-426E-40dd-AFC4-6F175D3DCCD1}"/>
            <a:ext uri="{91240B29-F687-4f45-9708-019B960494DF}"/>
          </a:extLst>
        </p:spPr>
        <p:txBody>
          <a:bodyPr/>
          <a:lstStyle/>
          <a:p>
            <a:pPr marL="342900" indent="-342900">
              <a:spcBef>
                <a:spcPct val="20000"/>
              </a:spcBef>
              <a:defRPr/>
            </a:pPr>
            <a:endParaRPr lang="en-GB" sz="3000" b="1" dirty="0">
              <a:solidFill>
                <a:srgbClr val="000066"/>
              </a:solidFill>
              <a:latin typeface="+mj-lt"/>
            </a:endParaRPr>
          </a:p>
          <a:p>
            <a:pPr marL="342900" indent="-342900">
              <a:spcBef>
                <a:spcPct val="20000"/>
              </a:spcBef>
              <a:defRPr/>
            </a:pPr>
            <a:r>
              <a:rPr lang="en-US" sz="3000" b="1" dirty="0">
                <a:solidFill>
                  <a:srgbClr val="000066"/>
                </a:solidFill>
                <a:latin typeface="+mj-lt"/>
              </a:rPr>
              <a:t>Below the black line:</a:t>
            </a:r>
          </a:p>
          <a:p>
            <a:pPr marL="342900" indent="-342900">
              <a:spcBef>
                <a:spcPct val="20000"/>
              </a:spcBef>
              <a:defRPr/>
            </a:pPr>
            <a:r>
              <a:rPr lang="en-US" dirty="0"/>
              <a:t>	</a:t>
            </a:r>
          </a:p>
          <a:p>
            <a:pPr>
              <a:spcBef>
                <a:spcPct val="20000"/>
              </a:spcBef>
              <a:defRPr/>
            </a:pPr>
            <a:r>
              <a:rPr lang="en-US" b="1" u="sng" dirty="0">
                <a:solidFill>
                  <a:srgbClr val="000066"/>
                </a:solidFill>
                <a:latin typeface="+mj-lt"/>
              </a:rPr>
              <a:t>Rejection</a:t>
            </a:r>
          </a:p>
          <a:p>
            <a:pPr>
              <a:spcBef>
                <a:spcPct val="20000"/>
              </a:spcBef>
              <a:defRPr/>
            </a:pPr>
            <a:r>
              <a:rPr lang="en-US" dirty="0">
                <a:solidFill>
                  <a:srgbClr val="000066"/>
                </a:solidFill>
                <a:latin typeface="+mj-lt"/>
              </a:rPr>
              <a:t>Level of negative feelings associated with the particular motivation systems </a:t>
            </a:r>
          </a:p>
          <a:p>
            <a:pPr>
              <a:spcBef>
                <a:spcPct val="20000"/>
              </a:spcBef>
              <a:defRPr/>
            </a:pPr>
            <a:endParaRPr lang="en-GB" dirty="0">
              <a:solidFill>
                <a:srgbClr val="000066"/>
              </a:solidFill>
              <a:latin typeface="+mj-lt"/>
            </a:endParaRPr>
          </a:p>
          <a:p>
            <a:pPr>
              <a:spcBef>
                <a:spcPct val="20000"/>
              </a:spcBef>
              <a:defRPr/>
            </a:pPr>
            <a:r>
              <a:rPr lang="en-US" dirty="0">
                <a:solidFill>
                  <a:srgbClr val="000066"/>
                </a:solidFill>
                <a:latin typeface="+mj-lt"/>
              </a:rPr>
              <a:t>Results in avoidance and tensions if someone is experiencing them</a:t>
            </a:r>
            <a:endParaRPr lang="en-GB" dirty="0">
              <a:solidFill>
                <a:srgbClr val="000066"/>
              </a:solidFill>
              <a:latin typeface="+mj-lt"/>
            </a:endParaRPr>
          </a:p>
        </p:txBody>
      </p:sp>
      <p:sp>
        <p:nvSpPr>
          <p:cNvPr id="81922" name="Titel 2"/>
          <p:cNvSpPr>
            <a:spLocks noGrp="1"/>
          </p:cNvSpPr>
          <p:nvPr>
            <p:ph type="title"/>
          </p:nvPr>
        </p:nvSpPr>
        <p:spPr/>
        <p:txBody>
          <a:bodyPr>
            <a:normAutofit/>
          </a:bodyPr>
          <a:lstStyle/>
          <a:p>
            <a:pPr eaLnBrk="1" hangingPunct="1"/>
            <a:r>
              <a:rPr lang="en-US" sz="2600" dirty="0"/>
              <a:t>Personal Motivation Profile</a:t>
            </a:r>
            <a:endParaRPr lang="en-GB" sz="2600" dirty="0"/>
          </a:p>
        </p:txBody>
      </p:sp>
      <p:pic>
        <p:nvPicPr>
          <p:cNvPr id="81924" name="Picture 7"/>
          <p:cNvPicPr>
            <a:picLocks noChangeAspect="1" noChangeArrowheads="1"/>
          </p:cNvPicPr>
          <p:nvPr/>
        </p:nvPicPr>
        <p:blipFill>
          <a:blip r:embed="rId3"/>
          <a:srcRect/>
          <a:stretch>
            <a:fillRect/>
          </a:stretch>
        </p:blipFill>
        <p:spPr bwMode="auto">
          <a:xfrm>
            <a:off x="7789864" y="1196976"/>
            <a:ext cx="2409825" cy="1914525"/>
          </a:xfrm>
          <a:prstGeom prst="rect">
            <a:avLst/>
          </a:prstGeom>
          <a:noFill/>
          <a:ln w="9525">
            <a:noFill/>
            <a:miter lim="800000"/>
            <a:headEnd/>
            <a:tailEnd/>
          </a:ln>
        </p:spPr>
      </p:pic>
      <p:sp>
        <p:nvSpPr>
          <p:cNvPr id="2" name="Rechthoek 1"/>
          <p:cNvSpPr/>
          <p:nvPr/>
        </p:nvSpPr>
        <p:spPr>
          <a:xfrm>
            <a:off x="7915276" y="1052513"/>
            <a:ext cx="2011363" cy="1028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25299744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51" name="Rectangle 3"/>
          <p:cNvSpPr>
            <a:spLocks noChangeArrowheads="1"/>
          </p:cNvSpPr>
          <p:nvPr/>
        </p:nvSpPr>
        <p:spPr bwMode="auto">
          <a:xfrm>
            <a:off x="2782888" y="1268413"/>
            <a:ext cx="4826000" cy="4506912"/>
          </a:xfrm>
          <a:prstGeom prst="rect">
            <a:avLst/>
          </a:prstGeom>
          <a:noFill/>
          <a:ln>
            <a:noFill/>
          </a:ln>
          <a:extLst>
            <a:ext uri="{909E8E84-426E-40dd-AFC4-6F175D3DCCD1}"/>
            <a:ext uri="{91240B29-F687-4f45-9708-019B960494DF}"/>
          </a:extLst>
        </p:spPr>
        <p:txBody>
          <a:bodyPr/>
          <a:lstStyle/>
          <a:p>
            <a:pPr marL="342900" indent="-342900">
              <a:spcBef>
                <a:spcPct val="20000"/>
              </a:spcBef>
              <a:defRPr/>
            </a:pPr>
            <a:r>
              <a:rPr lang="en-US" sz="3000" b="1" dirty="0">
                <a:solidFill>
                  <a:srgbClr val="000066"/>
                </a:solidFill>
                <a:latin typeface="+mj-lt"/>
              </a:rPr>
              <a:t>White lines:</a:t>
            </a:r>
          </a:p>
          <a:p>
            <a:pPr marL="342900" indent="-342900">
              <a:spcBef>
                <a:spcPct val="20000"/>
              </a:spcBef>
              <a:defRPr/>
            </a:pPr>
            <a:endParaRPr lang="en-GB" sz="3000" b="1" dirty="0">
              <a:solidFill>
                <a:srgbClr val="000066"/>
              </a:solidFill>
              <a:latin typeface="+mj-lt"/>
            </a:endParaRPr>
          </a:p>
          <a:p>
            <a:pPr marL="342900" indent="-342900">
              <a:spcBef>
                <a:spcPct val="20000"/>
              </a:spcBef>
              <a:defRPr/>
            </a:pPr>
            <a:r>
              <a:rPr lang="en-US" b="1" u="sng" dirty="0">
                <a:solidFill>
                  <a:srgbClr val="000066"/>
                </a:solidFill>
                <a:latin typeface="+mj-lt"/>
              </a:rPr>
              <a:t>Energy balance</a:t>
            </a:r>
            <a:endParaRPr lang="en-GB" b="1" u="sng" dirty="0">
              <a:solidFill>
                <a:srgbClr val="000066"/>
              </a:solidFill>
              <a:latin typeface="+mj-lt"/>
            </a:endParaRPr>
          </a:p>
          <a:p>
            <a:pPr>
              <a:spcBef>
                <a:spcPct val="20000"/>
              </a:spcBef>
              <a:defRPr/>
            </a:pPr>
            <a:r>
              <a:rPr lang="en-US" dirty="0">
                <a:solidFill>
                  <a:srgbClr val="000066"/>
                </a:solidFill>
                <a:latin typeface="+mj-lt"/>
              </a:rPr>
              <a:t>Level of energy giving and energy taking that is experienced in the set of motivational systems</a:t>
            </a:r>
          </a:p>
          <a:p>
            <a:pPr>
              <a:spcBef>
                <a:spcPct val="20000"/>
              </a:spcBef>
              <a:defRPr/>
            </a:pPr>
            <a:r>
              <a:rPr lang="en-US" dirty="0"/>
              <a:t>	</a:t>
            </a:r>
          </a:p>
          <a:p>
            <a:pPr>
              <a:spcBef>
                <a:spcPct val="20000"/>
              </a:spcBef>
              <a:defRPr/>
            </a:pPr>
            <a:r>
              <a:rPr lang="en-US" dirty="0">
                <a:solidFill>
                  <a:srgbClr val="000066"/>
                </a:solidFill>
                <a:latin typeface="+mj-lt"/>
              </a:rPr>
              <a:t>White lines above the black line indicate positive contributions to the energy balance, below indicates negative contributions </a:t>
            </a:r>
            <a:endParaRPr lang="en-GB" dirty="0">
              <a:solidFill>
                <a:srgbClr val="000066"/>
              </a:solidFill>
              <a:latin typeface="+mj-lt"/>
            </a:endParaRPr>
          </a:p>
        </p:txBody>
      </p:sp>
      <p:pic>
        <p:nvPicPr>
          <p:cNvPr id="83971" name="Picture 7"/>
          <p:cNvPicPr>
            <a:picLocks noChangeAspect="1" noChangeArrowheads="1"/>
          </p:cNvPicPr>
          <p:nvPr/>
        </p:nvPicPr>
        <p:blipFill>
          <a:blip r:embed="rId3"/>
          <a:srcRect/>
          <a:stretch>
            <a:fillRect/>
          </a:stretch>
        </p:blipFill>
        <p:spPr bwMode="auto">
          <a:xfrm>
            <a:off x="7789864" y="1196976"/>
            <a:ext cx="2409825" cy="1914525"/>
          </a:xfrm>
          <a:prstGeom prst="rect">
            <a:avLst/>
          </a:prstGeom>
          <a:noFill/>
          <a:ln w="9525">
            <a:noFill/>
            <a:miter lim="800000"/>
            <a:headEnd/>
            <a:tailEnd/>
          </a:ln>
        </p:spPr>
      </p:pic>
      <p:sp>
        <p:nvSpPr>
          <p:cNvPr id="2" name="Titel 1"/>
          <p:cNvSpPr>
            <a:spLocks noGrp="1"/>
          </p:cNvSpPr>
          <p:nvPr>
            <p:ph type="title"/>
          </p:nvPr>
        </p:nvSpPr>
        <p:spPr/>
        <p:txBody>
          <a:bodyPr>
            <a:normAutofit/>
          </a:bodyPr>
          <a:lstStyle/>
          <a:p>
            <a:r>
              <a:rPr lang="en-US" sz="2600" dirty="0"/>
              <a:t>Personal Motivation Profile</a:t>
            </a:r>
            <a:endParaRPr lang="nl-NL" sz="2600" dirty="0"/>
          </a:p>
        </p:txBody>
      </p:sp>
    </p:spTree>
    <p:extLst>
      <p:ext uri="{BB962C8B-B14F-4D97-AF65-F5344CB8AC3E}">
        <p14:creationId xmlns:p14="http://schemas.microsoft.com/office/powerpoint/2010/main" val="19567286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6017" name="Rectangle 2"/>
          <p:cNvSpPr>
            <a:spLocks noGrp="1" noChangeArrowheads="1"/>
          </p:cNvSpPr>
          <p:nvPr>
            <p:ph type="title"/>
          </p:nvPr>
        </p:nvSpPr>
        <p:spPr/>
        <p:txBody>
          <a:bodyPr>
            <a:normAutofit/>
          </a:bodyPr>
          <a:lstStyle/>
          <a:p>
            <a:pPr eaLnBrk="1" hangingPunct="1"/>
            <a:r>
              <a:rPr lang="nl-NL" sz="2600" dirty="0"/>
              <a:t>How </a:t>
            </a:r>
            <a:r>
              <a:rPr lang="nl-NL" sz="2600" dirty="0" err="1"/>
              <a:t>explain</a:t>
            </a:r>
            <a:r>
              <a:rPr lang="nl-NL" sz="2600" dirty="0"/>
              <a:t> </a:t>
            </a:r>
            <a:r>
              <a:rPr lang="nl-NL" sz="2600" dirty="0" err="1"/>
              <a:t>to</a:t>
            </a:r>
            <a:r>
              <a:rPr lang="nl-NL" sz="2600" dirty="0"/>
              <a:t>:</a:t>
            </a:r>
          </a:p>
        </p:txBody>
      </p:sp>
      <p:sp>
        <p:nvSpPr>
          <p:cNvPr id="86018" name="Rectangle 3"/>
          <p:cNvSpPr>
            <a:spLocks noChangeArrowheads="1"/>
          </p:cNvSpPr>
          <p:nvPr/>
        </p:nvSpPr>
        <p:spPr bwMode="auto">
          <a:xfrm>
            <a:off x="4783138" y="2043113"/>
            <a:ext cx="5181600" cy="4114800"/>
          </a:xfrm>
          <a:prstGeom prst="rect">
            <a:avLst/>
          </a:prstGeom>
          <a:noFill/>
          <a:ln w="9525">
            <a:noFill/>
            <a:miter lim="800000"/>
            <a:headEnd/>
            <a:tailEnd/>
          </a:ln>
        </p:spPr>
        <p:txBody>
          <a:bodyPr/>
          <a:lstStyle/>
          <a:p>
            <a:pPr marL="342900" indent="-342900">
              <a:spcBef>
                <a:spcPct val="20000"/>
              </a:spcBef>
              <a:buFontTx/>
              <a:buChar char="•"/>
            </a:pPr>
            <a:endParaRPr lang="nl-NL" sz="3200">
              <a:latin typeface="Calibri" pitchFamily="34" charset="0"/>
            </a:endParaRPr>
          </a:p>
        </p:txBody>
      </p:sp>
      <p:graphicFrame>
        <p:nvGraphicFramePr>
          <p:cNvPr id="100356" name="Group 4"/>
          <p:cNvGraphicFramePr>
            <a:graphicFrameLocks noGrp="1"/>
          </p:cNvGraphicFramePr>
          <p:nvPr/>
        </p:nvGraphicFramePr>
        <p:xfrm>
          <a:off x="2855914" y="1393825"/>
          <a:ext cx="1963788" cy="4775201"/>
        </p:xfrm>
        <a:graphic>
          <a:graphicData uri="http://schemas.openxmlformats.org/drawingml/2006/table">
            <a:tbl>
              <a:tblPr/>
              <a:tblGrid>
                <a:gridCol w="1963788">
                  <a:extLst>
                    <a:ext uri="{9D8B030D-6E8A-4147-A177-3AD203B41FA5}">
                      <a16:colId xmlns:a16="http://schemas.microsoft.com/office/drawing/2014/main" val="20000"/>
                    </a:ext>
                  </a:extLst>
                </a:gridCol>
              </a:tblGrid>
              <a:tr h="6000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800" b="1" i="0" u="none" strike="noStrike" cap="none" normalizeH="0" baseline="0" dirty="0">
                          <a:ln>
                            <a:noFill/>
                          </a:ln>
                          <a:solidFill>
                            <a:schemeClr val="bg1"/>
                          </a:solidFill>
                          <a:effectLst/>
                          <a:latin typeface="Arial" pitchFamily="34" charset="0"/>
                        </a:rPr>
                        <a:t>Blue</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6953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800" b="1" i="0" u="none" strike="noStrike" cap="none" normalizeH="0" baseline="0" dirty="0">
                          <a:ln>
                            <a:noFill/>
                          </a:ln>
                          <a:solidFill>
                            <a:schemeClr val="bg1"/>
                          </a:solidFill>
                          <a:effectLst/>
                          <a:latin typeface="Arial" pitchFamily="34" charset="0"/>
                        </a:rPr>
                        <a:t>Green</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solidFill>
                  </a:tcPr>
                </a:tc>
                <a:extLst>
                  <a:ext uri="{0D108BD9-81ED-4DB2-BD59-A6C34878D82A}">
                    <a16:rowId xmlns:a16="http://schemas.microsoft.com/office/drawing/2014/main" val="10001"/>
                  </a:ext>
                </a:extLst>
              </a:tr>
              <a:tr h="6953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800" b="1" i="0" u="none" strike="noStrike" cap="none" normalizeH="0" baseline="0" dirty="0">
                          <a:ln>
                            <a:noFill/>
                          </a:ln>
                          <a:solidFill>
                            <a:schemeClr val="bg1"/>
                          </a:solidFill>
                          <a:effectLst/>
                          <a:latin typeface="Arial" pitchFamily="34" charset="0"/>
                        </a:rPr>
                        <a:t>Red</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extLst>
                  <a:ext uri="{0D108BD9-81ED-4DB2-BD59-A6C34878D82A}">
                    <a16:rowId xmlns:a16="http://schemas.microsoft.com/office/drawing/2014/main" val="10002"/>
                  </a:ext>
                </a:extLst>
              </a:tr>
              <a:tr h="6969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800" b="1" i="0" u="none" strike="noStrike" cap="none" normalizeH="0" baseline="0" dirty="0">
                          <a:ln>
                            <a:noFill/>
                          </a:ln>
                          <a:solidFill>
                            <a:schemeClr val="tx1"/>
                          </a:solidFill>
                          <a:effectLst/>
                          <a:latin typeface="Arial" pitchFamily="34" charset="0"/>
                        </a:rPr>
                        <a:t>Yellow</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3"/>
                  </a:ext>
                </a:extLst>
              </a:tr>
              <a:tr h="6953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800" b="1" i="0" u="none" strike="noStrike" cap="none" normalizeH="0" baseline="0" dirty="0">
                          <a:ln>
                            <a:noFill/>
                          </a:ln>
                          <a:solidFill>
                            <a:schemeClr val="bg1"/>
                          </a:solidFill>
                          <a:effectLst/>
                          <a:latin typeface="Arial" pitchFamily="34" charset="0"/>
                        </a:rPr>
                        <a:t>Purple</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99"/>
                    </a:solidFill>
                  </a:tcPr>
                </a:tc>
                <a:extLst>
                  <a:ext uri="{0D108BD9-81ED-4DB2-BD59-A6C34878D82A}">
                    <a16:rowId xmlns:a16="http://schemas.microsoft.com/office/drawing/2014/main" val="10004"/>
                  </a:ext>
                </a:extLst>
              </a:tr>
              <a:tr h="6953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800" b="1" i="0" u="none" strike="noStrike" cap="none" normalizeH="0" baseline="0" dirty="0">
                          <a:ln>
                            <a:noFill/>
                          </a:ln>
                          <a:solidFill>
                            <a:schemeClr val="bg1"/>
                          </a:solidFill>
                          <a:effectLst/>
                          <a:latin typeface="Arial" pitchFamily="34" charset="0"/>
                        </a:rPr>
                        <a:t>Orange</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extLst>
                  <a:ext uri="{0D108BD9-81ED-4DB2-BD59-A6C34878D82A}">
                    <a16:rowId xmlns:a16="http://schemas.microsoft.com/office/drawing/2014/main" val="10005"/>
                  </a:ext>
                </a:extLst>
              </a:tr>
              <a:tr h="6969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800" b="1" i="0" u="none" strike="noStrike" cap="none" normalizeH="0" baseline="0" dirty="0">
                          <a:ln>
                            <a:noFill/>
                          </a:ln>
                          <a:solidFill>
                            <a:schemeClr val="tx1"/>
                          </a:solidFill>
                          <a:effectLst/>
                          <a:latin typeface="Arial" pitchFamily="34" charset="0"/>
                        </a:rPr>
                        <a:t>Turquoise</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FF"/>
                    </a:solidFill>
                  </a:tcPr>
                </a:tc>
                <a:extLst>
                  <a:ext uri="{0D108BD9-81ED-4DB2-BD59-A6C34878D82A}">
                    <a16:rowId xmlns:a16="http://schemas.microsoft.com/office/drawing/2014/main" val="10006"/>
                  </a:ext>
                </a:extLst>
              </a:tr>
            </a:tbl>
          </a:graphicData>
        </a:graphic>
      </p:graphicFrame>
      <p:sp>
        <p:nvSpPr>
          <p:cNvPr id="86037" name="Text Box 22"/>
          <p:cNvSpPr txBox="1">
            <a:spLocks noChangeArrowheads="1"/>
          </p:cNvSpPr>
          <p:nvPr/>
        </p:nvSpPr>
        <p:spPr bwMode="auto">
          <a:xfrm>
            <a:off x="4935539" y="1484313"/>
            <a:ext cx="3507307" cy="400110"/>
          </a:xfrm>
          <a:prstGeom prst="rect">
            <a:avLst/>
          </a:prstGeom>
          <a:noFill/>
          <a:ln w="9525">
            <a:noFill/>
            <a:miter lim="800000"/>
            <a:headEnd/>
            <a:tailEnd/>
          </a:ln>
        </p:spPr>
        <p:txBody>
          <a:bodyPr wrap="none">
            <a:spAutoFit/>
          </a:bodyPr>
          <a:lstStyle/>
          <a:p>
            <a:r>
              <a:rPr lang="nl-NL" sz="2000">
                <a:latin typeface="Calibri" pitchFamily="34" charset="0"/>
              </a:rPr>
              <a:t>… approach in a structured way </a:t>
            </a:r>
          </a:p>
        </p:txBody>
      </p:sp>
      <p:sp>
        <p:nvSpPr>
          <p:cNvPr id="100375" name="Text Box 23"/>
          <p:cNvSpPr txBox="1">
            <a:spLocks noChangeArrowheads="1"/>
          </p:cNvSpPr>
          <p:nvPr/>
        </p:nvSpPr>
        <p:spPr bwMode="auto">
          <a:xfrm>
            <a:off x="4935539" y="2127250"/>
            <a:ext cx="5500687" cy="400050"/>
          </a:xfrm>
          <a:prstGeom prst="rect">
            <a:avLst/>
          </a:prstGeom>
          <a:noFill/>
          <a:ln w="9525">
            <a:noFill/>
            <a:miter lim="800000"/>
            <a:headEnd/>
            <a:tailEnd/>
          </a:ln>
        </p:spPr>
        <p:txBody>
          <a:bodyPr wrap="none">
            <a:spAutoFit/>
          </a:bodyPr>
          <a:lstStyle/>
          <a:p>
            <a:r>
              <a:rPr lang="nl-NL" sz="2000">
                <a:latin typeface="Calibri" pitchFamily="34" charset="0"/>
              </a:rPr>
              <a:t>… emphasize working together and communicating</a:t>
            </a:r>
          </a:p>
        </p:txBody>
      </p:sp>
      <p:sp>
        <p:nvSpPr>
          <p:cNvPr id="100376" name="Text Box 24"/>
          <p:cNvSpPr txBox="1">
            <a:spLocks noChangeArrowheads="1"/>
          </p:cNvSpPr>
          <p:nvPr/>
        </p:nvSpPr>
        <p:spPr bwMode="auto">
          <a:xfrm>
            <a:off x="4935539" y="2805113"/>
            <a:ext cx="3511795" cy="400110"/>
          </a:xfrm>
          <a:prstGeom prst="rect">
            <a:avLst/>
          </a:prstGeom>
          <a:noFill/>
          <a:ln w="9525">
            <a:noFill/>
            <a:miter lim="800000"/>
            <a:headEnd/>
            <a:tailEnd/>
          </a:ln>
        </p:spPr>
        <p:txBody>
          <a:bodyPr wrap="none">
            <a:spAutoFit/>
          </a:bodyPr>
          <a:lstStyle/>
          <a:p>
            <a:r>
              <a:rPr lang="nl-NL" sz="2000">
                <a:latin typeface="Calibri" pitchFamily="34" charset="0"/>
              </a:rPr>
              <a:t>… render rapidly and powerfully</a:t>
            </a:r>
          </a:p>
        </p:txBody>
      </p:sp>
      <p:sp>
        <p:nvSpPr>
          <p:cNvPr id="100377" name="Text Box 25"/>
          <p:cNvSpPr txBox="1">
            <a:spLocks noChangeArrowheads="1"/>
          </p:cNvSpPr>
          <p:nvPr/>
        </p:nvSpPr>
        <p:spPr bwMode="auto">
          <a:xfrm>
            <a:off x="4987926" y="3505200"/>
            <a:ext cx="4338047" cy="400110"/>
          </a:xfrm>
          <a:prstGeom prst="rect">
            <a:avLst/>
          </a:prstGeom>
          <a:noFill/>
          <a:ln w="9525">
            <a:noFill/>
            <a:miter lim="800000"/>
            <a:headEnd/>
            <a:tailEnd/>
          </a:ln>
        </p:spPr>
        <p:txBody>
          <a:bodyPr wrap="none">
            <a:spAutoFit/>
          </a:bodyPr>
          <a:lstStyle/>
          <a:p>
            <a:r>
              <a:rPr lang="nl-NL" sz="2000">
                <a:latin typeface="Calibri" pitchFamily="34" charset="0"/>
              </a:rPr>
              <a:t>… go more into theory and backgrounds</a:t>
            </a:r>
          </a:p>
        </p:txBody>
      </p:sp>
      <p:sp>
        <p:nvSpPr>
          <p:cNvPr id="100378" name="Text Box 26"/>
          <p:cNvSpPr txBox="1">
            <a:spLocks noChangeArrowheads="1"/>
          </p:cNvSpPr>
          <p:nvPr/>
        </p:nvSpPr>
        <p:spPr bwMode="auto">
          <a:xfrm>
            <a:off x="4954589" y="4211638"/>
            <a:ext cx="3773021" cy="400110"/>
          </a:xfrm>
          <a:prstGeom prst="rect">
            <a:avLst/>
          </a:prstGeom>
          <a:noFill/>
          <a:ln w="9525">
            <a:noFill/>
            <a:miter lim="800000"/>
            <a:headEnd/>
            <a:tailEnd/>
          </a:ln>
        </p:spPr>
        <p:txBody>
          <a:bodyPr wrap="none">
            <a:spAutoFit/>
          </a:bodyPr>
          <a:lstStyle/>
          <a:p>
            <a:r>
              <a:rPr lang="nl-NL" sz="2000">
                <a:latin typeface="Calibri" pitchFamily="34" charset="0"/>
              </a:rPr>
              <a:t>… emphasize familiarity and safety</a:t>
            </a:r>
          </a:p>
        </p:txBody>
      </p:sp>
      <p:sp>
        <p:nvSpPr>
          <p:cNvPr id="100379" name="Text Box 27"/>
          <p:cNvSpPr txBox="1">
            <a:spLocks noChangeArrowheads="1"/>
          </p:cNvSpPr>
          <p:nvPr/>
        </p:nvSpPr>
        <p:spPr bwMode="auto">
          <a:xfrm>
            <a:off x="4954589" y="4886325"/>
            <a:ext cx="3794565" cy="400110"/>
          </a:xfrm>
          <a:prstGeom prst="rect">
            <a:avLst/>
          </a:prstGeom>
          <a:noFill/>
          <a:ln w="9525">
            <a:noFill/>
            <a:miter lim="800000"/>
            <a:headEnd/>
            <a:tailEnd/>
          </a:ln>
        </p:spPr>
        <p:txBody>
          <a:bodyPr wrap="none">
            <a:spAutoFit/>
          </a:bodyPr>
          <a:lstStyle/>
          <a:p>
            <a:r>
              <a:rPr lang="nl-NL" sz="2000">
                <a:latin typeface="Calibri" pitchFamily="34" charset="0"/>
              </a:rPr>
              <a:t>… focus on what you can do with it</a:t>
            </a:r>
          </a:p>
        </p:txBody>
      </p:sp>
      <p:sp>
        <p:nvSpPr>
          <p:cNvPr id="100380" name="Text Box 28"/>
          <p:cNvSpPr txBox="1">
            <a:spLocks noChangeArrowheads="1"/>
          </p:cNvSpPr>
          <p:nvPr/>
        </p:nvSpPr>
        <p:spPr bwMode="auto">
          <a:xfrm>
            <a:off x="4937126" y="5580063"/>
            <a:ext cx="4119563" cy="400050"/>
          </a:xfrm>
          <a:prstGeom prst="rect">
            <a:avLst/>
          </a:prstGeom>
          <a:noFill/>
          <a:ln w="9525">
            <a:noFill/>
            <a:miter lim="800000"/>
            <a:headEnd/>
            <a:tailEnd/>
          </a:ln>
        </p:spPr>
        <p:txBody>
          <a:bodyPr wrap="none">
            <a:spAutoFit/>
          </a:bodyPr>
          <a:lstStyle/>
          <a:p>
            <a:r>
              <a:rPr lang="nl-NL" sz="2000">
                <a:latin typeface="Calibri" pitchFamily="34" charset="0"/>
              </a:rPr>
              <a:t>… it is about really important matters</a:t>
            </a:r>
          </a:p>
        </p:txBody>
      </p:sp>
    </p:spTree>
    <p:extLst>
      <p:ext uri="{BB962C8B-B14F-4D97-AF65-F5344CB8AC3E}">
        <p14:creationId xmlns:p14="http://schemas.microsoft.com/office/powerpoint/2010/main" val="1530468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0375"/>
                                        </p:tgtEl>
                                        <p:attrNameLst>
                                          <p:attrName>style.visibility</p:attrName>
                                        </p:attrNameLst>
                                      </p:cBhvr>
                                      <p:to>
                                        <p:strVal val="visible"/>
                                      </p:to>
                                    </p:set>
                                    <p:anim calcmode="lin" valueType="num">
                                      <p:cBhvr additive="base">
                                        <p:cTn id="7" dur="500" fill="hold"/>
                                        <p:tgtEl>
                                          <p:spTgt spid="100375"/>
                                        </p:tgtEl>
                                        <p:attrNameLst>
                                          <p:attrName>ppt_x</p:attrName>
                                        </p:attrNameLst>
                                      </p:cBhvr>
                                      <p:tavLst>
                                        <p:tav tm="0">
                                          <p:val>
                                            <p:strVal val="0-#ppt_w/2"/>
                                          </p:val>
                                        </p:tav>
                                        <p:tav tm="100000">
                                          <p:val>
                                            <p:strVal val="#ppt_x"/>
                                          </p:val>
                                        </p:tav>
                                      </p:tavLst>
                                    </p:anim>
                                    <p:anim calcmode="lin" valueType="num">
                                      <p:cBhvr additive="base">
                                        <p:cTn id="8" dur="500" fill="hold"/>
                                        <p:tgtEl>
                                          <p:spTgt spid="10037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0376"/>
                                        </p:tgtEl>
                                        <p:attrNameLst>
                                          <p:attrName>style.visibility</p:attrName>
                                        </p:attrNameLst>
                                      </p:cBhvr>
                                      <p:to>
                                        <p:strVal val="visible"/>
                                      </p:to>
                                    </p:set>
                                    <p:anim calcmode="lin" valueType="num">
                                      <p:cBhvr additive="base">
                                        <p:cTn id="13" dur="500" fill="hold"/>
                                        <p:tgtEl>
                                          <p:spTgt spid="100376"/>
                                        </p:tgtEl>
                                        <p:attrNameLst>
                                          <p:attrName>ppt_x</p:attrName>
                                        </p:attrNameLst>
                                      </p:cBhvr>
                                      <p:tavLst>
                                        <p:tav tm="0">
                                          <p:val>
                                            <p:strVal val="0-#ppt_w/2"/>
                                          </p:val>
                                        </p:tav>
                                        <p:tav tm="100000">
                                          <p:val>
                                            <p:strVal val="#ppt_x"/>
                                          </p:val>
                                        </p:tav>
                                      </p:tavLst>
                                    </p:anim>
                                    <p:anim calcmode="lin" valueType="num">
                                      <p:cBhvr additive="base">
                                        <p:cTn id="14" dur="500" fill="hold"/>
                                        <p:tgtEl>
                                          <p:spTgt spid="10037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00377"/>
                                        </p:tgtEl>
                                        <p:attrNameLst>
                                          <p:attrName>style.visibility</p:attrName>
                                        </p:attrNameLst>
                                      </p:cBhvr>
                                      <p:to>
                                        <p:strVal val="visible"/>
                                      </p:to>
                                    </p:set>
                                    <p:anim calcmode="lin" valueType="num">
                                      <p:cBhvr additive="base">
                                        <p:cTn id="19" dur="500" fill="hold"/>
                                        <p:tgtEl>
                                          <p:spTgt spid="100377"/>
                                        </p:tgtEl>
                                        <p:attrNameLst>
                                          <p:attrName>ppt_x</p:attrName>
                                        </p:attrNameLst>
                                      </p:cBhvr>
                                      <p:tavLst>
                                        <p:tav tm="0">
                                          <p:val>
                                            <p:strVal val="0-#ppt_w/2"/>
                                          </p:val>
                                        </p:tav>
                                        <p:tav tm="100000">
                                          <p:val>
                                            <p:strVal val="#ppt_x"/>
                                          </p:val>
                                        </p:tav>
                                      </p:tavLst>
                                    </p:anim>
                                    <p:anim calcmode="lin" valueType="num">
                                      <p:cBhvr additive="base">
                                        <p:cTn id="20" dur="500" fill="hold"/>
                                        <p:tgtEl>
                                          <p:spTgt spid="10037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00378"/>
                                        </p:tgtEl>
                                        <p:attrNameLst>
                                          <p:attrName>style.visibility</p:attrName>
                                        </p:attrNameLst>
                                      </p:cBhvr>
                                      <p:to>
                                        <p:strVal val="visible"/>
                                      </p:to>
                                    </p:set>
                                    <p:anim calcmode="lin" valueType="num">
                                      <p:cBhvr additive="base">
                                        <p:cTn id="25" dur="500" fill="hold"/>
                                        <p:tgtEl>
                                          <p:spTgt spid="100378"/>
                                        </p:tgtEl>
                                        <p:attrNameLst>
                                          <p:attrName>ppt_x</p:attrName>
                                        </p:attrNameLst>
                                      </p:cBhvr>
                                      <p:tavLst>
                                        <p:tav tm="0">
                                          <p:val>
                                            <p:strVal val="0-#ppt_w/2"/>
                                          </p:val>
                                        </p:tav>
                                        <p:tav tm="100000">
                                          <p:val>
                                            <p:strVal val="#ppt_x"/>
                                          </p:val>
                                        </p:tav>
                                      </p:tavLst>
                                    </p:anim>
                                    <p:anim calcmode="lin" valueType="num">
                                      <p:cBhvr additive="base">
                                        <p:cTn id="26" dur="500" fill="hold"/>
                                        <p:tgtEl>
                                          <p:spTgt spid="100378"/>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00379"/>
                                        </p:tgtEl>
                                        <p:attrNameLst>
                                          <p:attrName>style.visibility</p:attrName>
                                        </p:attrNameLst>
                                      </p:cBhvr>
                                      <p:to>
                                        <p:strVal val="visible"/>
                                      </p:to>
                                    </p:set>
                                    <p:anim calcmode="lin" valueType="num">
                                      <p:cBhvr additive="base">
                                        <p:cTn id="31" dur="500" fill="hold"/>
                                        <p:tgtEl>
                                          <p:spTgt spid="100379"/>
                                        </p:tgtEl>
                                        <p:attrNameLst>
                                          <p:attrName>ppt_x</p:attrName>
                                        </p:attrNameLst>
                                      </p:cBhvr>
                                      <p:tavLst>
                                        <p:tav tm="0">
                                          <p:val>
                                            <p:strVal val="0-#ppt_w/2"/>
                                          </p:val>
                                        </p:tav>
                                        <p:tav tm="100000">
                                          <p:val>
                                            <p:strVal val="#ppt_x"/>
                                          </p:val>
                                        </p:tav>
                                      </p:tavLst>
                                    </p:anim>
                                    <p:anim calcmode="lin" valueType="num">
                                      <p:cBhvr additive="base">
                                        <p:cTn id="32" dur="500" fill="hold"/>
                                        <p:tgtEl>
                                          <p:spTgt spid="100379"/>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00380"/>
                                        </p:tgtEl>
                                        <p:attrNameLst>
                                          <p:attrName>style.visibility</p:attrName>
                                        </p:attrNameLst>
                                      </p:cBhvr>
                                      <p:to>
                                        <p:strVal val="visible"/>
                                      </p:to>
                                    </p:set>
                                    <p:anim calcmode="lin" valueType="num">
                                      <p:cBhvr additive="base">
                                        <p:cTn id="37" dur="500" fill="hold"/>
                                        <p:tgtEl>
                                          <p:spTgt spid="100380"/>
                                        </p:tgtEl>
                                        <p:attrNameLst>
                                          <p:attrName>ppt_x</p:attrName>
                                        </p:attrNameLst>
                                      </p:cBhvr>
                                      <p:tavLst>
                                        <p:tav tm="0">
                                          <p:val>
                                            <p:strVal val="0-#ppt_w/2"/>
                                          </p:val>
                                        </p:tav>
                                        <p:tav tm="100000">
                                          <p:val>
                                            <p:strVal val="#ppt_x"/>
                                          </p:val>
                                        </p:tav>
                                      </p:tavLst>
                                    </p:anim>
                                    <p:anim calcmode="lin" valueType="num">
                                      <p:cBhvr additive="base">
                                        <p:cTn id="38" dur="500" fill="hold"/>
                                        <p:tgtEl>
                                          <p:spTgt spid="10038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75" grpId="0" autoUpdateAnimBg="0"/>
      <p:bldP spid="100376" grpId="0" autoUpdateAnimBg="0"/>
      <p:bldP spid="100377" grpId="0" autoUpdateAnimBg="0"/>
      <p:bldP spid="100378" grpId="0" autoUpdateAnimBg="0"/>
      <p:bldP spid="100379" grpId="0" autoUpdateAnimBg="0"/>
      <p:bldP spid="100380" grpId="0"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88065" name="Rectangle 2"/>
          <p:cNvSpPr>
            <a:spLocks noGrp="1" noChangeArrowheads="1"/>
          </p:cNvSpPr>
          <p:nvPr>
            <p:ph type="title"/>
          </p:nvPr>
        </p:nvSpPr>
        <p:spPr/>
        <p:txBody>
          <a:bodyPr>
            <a:normAutofit/>
          </a:bodyPr>
          <a:lstStyle/>
          <a:p>
            <a:pPr eaLnBrk="1" hangingPunct="1"/>
            <a:r>
              <a:rPr lang="nl-NL" sz="2600" dirty="0" err="1"/>
              <a:t>Give</a:t>
            </a:r>
            <a:r>
              <a:rPr lang="nl-NL" sz="2600" dirty="0"/>
              <a:t> a compliment in </a:t>
            </a:r>
            <a:r>
              <a:rPr lang="nl-NL" sz="2600" dirty="0" err="1"/>
              <a:t>the</a:t>
            </a:r>
            <a:r>
              <a:rPr lang="nl-NL" sz="2600" dirty="0"/>
              <a:t> colour</a:t>
            </a:r>
          </a:p>
        </p:txBody>
      </p:sp>
      <p:sp>
        <p:nvSpPr>
          <p:cNvPr id="88066" name="Rectangle 3"/>
          <p:cNvSpPr>
            <a:spLocks noChangeArrowheads="1"/>
          </p:cNvSpPr>
          <p:nvPr/>
        </p:nvSpPr>
        <p:spPr bwMode="auto">
          <a:xfrm>
            <a:off x="4968875" y="2043113"/>
            <a:ext cx="5181600" cy="4114800"/>
          </a:xfrm>
          <a:prstGeom prst="rect">
            <a:avLst/>
          </a:prstGeom>
          <a:noFill/>
          <a:ln w="9525">
            <a:noFill/>
            <a:miter lim="800000"/>
            <a:headEnd/>
            <a:tailEnd/>
          </a:ln>
        </p:spPr>
        <p:txBody>
          <a:bodyPr/>
          <a:lstStyle/>
          <a:p>
            <a:pPr marL="342900" indent="-342900">
              <a:spcBef>
                <a:spcPct val="20000"/>
              </a:spcBef>
              <a:buFontTx/>
              <a:buChar char="•"/>
            </a:pPr>
            <a:endParaRPr lang="nl-NL" sz="3200">
              <a:latin typeface="Calibri" pitchFamily="34" charset="0"/>
            </a:endParaRPr>
          </a:p>
        </p:txBody>
      </p:sp>
      <p:graphicFrame>
        <p:nvGraphicFramePr>
          <p:cNvPr id="100356" name="Group 4"/>
          <p:cNvGraphicFramePr>
            <a:graphicFrameLocks noGrp="1"/>
          </p:cNvGraphicFramePr>
          <p:nvPr/>
        </p:nvGraphicFramePr>
        <p:xfrm>
          <a:off x="3071813" y="1382713"/>
          <a:ext cx="1897533" cy="4775201"/>
        </p:xfrm>
        <a:graphic>
          <a:graphicData uri="http://schemas.openxmlformats.org/drawingml/2006/table">
            <a:tbl>
              <a:tblPr/>
              <a:tblGrid>
                <a:gridCol w="1897533">
                  <a:extLst>
                    <a:ext uri="{9D8B030D-6E8A-4147-A177-3AD203B41FA5}">
                      <a16:colId xmlns:a16="http://schemas.microsoft.com/office/drawing/2014/main" val="20000"/>
                    </a:ext>
                  </a:extLst>
                </a:gridCol>
              </a:tblGrid>
              <a:tr h="6000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800" b="1" i="0" u="none" strike="noStrike" cap="none" normalizeH="0" baseline="0" dirty="0">
                          <a:ln>
                            <a:noFill/>
                          </a:ln>
                          <a:solidFill>
                            <a:schemeClr val="bg1"/>
                          </a:solidFill>
                          <a:effectLst/>
                          <a:latin typeface="Arial" pitchFamily="34" charset="0"/>
                        </a:rPr>
                        <a:t>Blue</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6953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800" b="1" i="0" u="none" strike="noStrike" cap="none" normalizeH="0" baseline="0" dirty="0">
                          <a:ln>
                            <a:noFill/>
                          </a:ln>
                          <a:solidFill>
                            <a:schemeClr val="bg1"/>
                          </a:solidFill>
                          <a:effectLst/>
                          <a:latin typeface="Arial" pitchFamily="34" charset="0"/>
                        </a:rPr>
                        <a:t>Green</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solidFill>
                  </a:tcPr>
                </a:tc>
                <a:extLst>
                  <a:ext uri="{0D108BD9-81ED-4DB2-BD59-A6C34878D82A}">
                    <a16:rowId xmlns:a16="http://schemas.microsoft.com/office/drawing/2014/main" val="10001"/>
                  </a:ext>
                </a:extLst>
              </a:tr>
              <a:tr h="6953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800" b="1" i="0" u="none" strike="noStrike" cap="none" normalizeH="0" baseline="0" dirty="0">
                          <a:ln>
                            <a:noFill/>
                          </a:ln>
                          <a:solidFill>
                            <a:schemeClr val="bg1"/>
                          </a:solidFill>
                          <a:effectLst/>
                          <a:latin typeface="Arial" pitchFamily="34" charset="0"/>
                        </a:rPr>
                        <a:t>Red</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extLst>
                  <a:ext uri="{0D108BD9-81ED-4DB2-BD59-A6C34878D82A}">
                    <a16:rowId xmlns:a16="http://schemas.microsoft.com/office/drawing/2014/main" val="10002"/>
                  </a:ext>
                </a:extLst>
              </a:tr>
              <a:tr h="6969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800" b="1" i="0" u="none" strike="noStrike" cap="none" normalizeH="0" baseline="0" dirty="0">
                          <a:ln>
                            <a:noFill/>
                          </a:ln>
                          <a:solidFill>
                            <a:schemeClr val="tx1"/>
                          </a:solidFill>
                          <a:effectLst/>
                          <a:latin typeface="Arial" pitchFamily="34" charset="0"/>
                        </a:rPr>
                        <a:t>Yellow</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3"/>
                  </a:ext>
                </a:extLst>
              </a:tr>
              <a:tr h="6953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800" b="1" i="0" u="none" strike="noStrike" cap="none" normalizeH="0" baseline="0" dirty="0">
                          <a:ln>
                            <a:noFill/>
                          </a:ln>
                          <a:solidFill>
                            <a:schemeClr val="bg1"/>
                          </a:solidFill>
                          <a:effectLst/>
                          <a:latin typeface="Arial" pitchFamily="34" charset="0"/>
                        </a:rPr>
                        <a:t>Purple</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99"/>
                    </a:solidFill>
                  </a:tcPr>
                </a:tc>
                <a:extLst>
                  <a:ext uri="{0D108BD9-81ED-4DB2-BD59-A6C34878D82A}">
                    <a16:rowId xmlns:a16="http://schemas.microsoft.com/office/drawing/2014/main" val="10004"/>
                  </a:ext>
                </a:extLst>
              </a:tr>
              <a:tr h="6953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800" b="1" i="0" u="none" strike="noStrike" cap="none" normalizeH="0" baseline="0" dirty="0">
                          <a:ln>
                            <a:noFill/>
                          </a:ln>
                          <a:solidFill>
                            <a:schemeClr val="bg1"/>
                          </a:solidFill>
                          <a:effectLst/>
                          <a:latin typeface="Arial" pitchFamily="34" charset="0"/>
                        </a:rPr>
                        <a:t>Orange</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extLst>
                  <a:ext uri="{0D108BD9-81ED-4DB2-BD59-A6C34878D82A}">
                    <a16:rowId xmlns:a16="http://schemas.microsoft.com/office/drawing/2014/main" val="10005"/>
                  </a:ext>
                </a:extLst>
              </a:tr>
              <a:tr h="6969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800" b="1" i="0" u="none" strike="noStrike" cap="none" normalizeH="0" baseline="0" dirty="0">
                          <a:ln>
                            <a:noFill/>
                          </a:ln>
                          <a:solidFill>
                            <a:schemeClr val="tx1"/>
                          </a:solidFill>
                          <a:effectLst/>
                          <a:latin typeface="Arial" pitchFamily="34" charset="0"/>
                        </a:rPr>
                        <a:t>Turquoise</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FF"/>
                    </a:solidFill>
                  </a:tcPr>
                </a:tc>
                <a:extLst>
                  <a:ext uri="{0D108BD9-81ED-4DB2-BD59-A6C34878D82A}">
                    <a16:rowId xmlns:a16="http://schemas.microsoft.com/office/drawing/2014/main" val="10006"/>
                  </a:ext>
                </a:extLst>
              </a:tr>
            </a:tbl>
          </a:graphicData>
        </a:graphic>
      </p:graphicFrame>
      <p:sp>
        <p:nvSpPr>
          <p:cNvPr id="88085" name="Text Box 22"/>
          <p:cNvSpPr txBox="1">
            <a:spLocks noChangeArrowheads="1"/>
          </p:cNvSpPr>
          <p:nvPr/>
        </p:nvSpPr>
        <p:spPr bwMode="auto">
          <a:xfrm>
            <a:off x="5159375" y="1412875"/>
            <a:ext cx="4019550" cy="400050"/>
          </a:xfrm>
          <a:prstGeom prst="rect">
            <a:avLst/>
          </a:prstGeom>
          <a:noFill/>
          <a:ln w="9525">
            <a:noFill/>
            <a:miter lim="800000"/>
            <a:headEnd/>
            <a:tailEnd/>
          </a:ln>
        </p:spPr>
        <p:txBody>
          <a:bodyPr wrap="none">
            <a:spAutoFit/>
          </a:bodyPr>
          <a:lstStyle/>
          <a:p>
            <a:r>
              <a:rPr lang="nl-NL" sz="2000">
                <a:latin typeface="Calibri" pitchFamily="34" charset="0"/>
              </a:rPr>
              <a:t>… you are very loyal and structured </a:t>
            </a:r>
          </a:p>
        </p:txBody>
      </p:sp>
      <p:sp>
        <p:nvSpPr>
          <p:cNvPr id="100375" name="Text Box 23"/>
          <p:cNvSpPr txBox="1">
            <a:spLocks noChangeArrowheads="1"/>
          </p:cNvSpPr>
          <p:nvPr/>
        </p:nvSpPr>
        <p:spPr bwMode="auto">
          <a:xfrm>
            <a:off x="5121276" y="2054225"/>
            <a:ext cx="3184525" cy="400050"/>
          </a:xfrm>
          <a:prstGeom prst="rect">
            <a:avLst/>
          </a:prstGeom>
          <a:noFill/>
          <a:ln w="9525">
            <a:noFill/>
            <a:miter lim="800000"/>
            <a:headEnd/>
            <a:tailEnd/>
          </a:ln>
        </p:spPr>
        <p:txBody>
          <a:bodyPr wrap="none">
            <a:spAutoFit/>
          </a:bodyPr>
          <a:lstStyle/>
          <a:p>
            <a:r>
              <a:rPr lang="nl-NL" sz="2000">
                <a:latin typeface="Calibri" pitchFamily="34" charset="0"/>
              </a:rPr>
              <a:t>… you really care for people</a:t>
            </a:r>
          </a:p>
        </p:txBody>
      </p:sp>
      <p:sp>
        <p:nvSpPr>
          <p:cNvPr id="100376" name="Text Box 24"/>
          <p:cNvSpPr txBox="1">
            <a:spLocks noChangeArrowheads="1"/>
          </p:cNvSpPr>
          <p:nvPr/>
        </p:nvSpPr>
        <p:spPr bwMode="auto">
          <a:xfrm>
            <a:off x="5121275" y="2774950"/>
            <a:ext cx="3170238" cy="400050"/>
          </a:xfrm>
          <a:prstGeom prst="rect">
            <a:avLst/>
          </a:prstGeom>
          <a:noFill/>
          <a:ln w="9525">
            <a:noFill/>
            <a:miter lim="800000"/>
            <a:headEnd/>
            <a:tailEnd/>
          </a:ln>
        </p:spPr>
        <p:txBody>
          <a:bodyPr wrap="none">
            <a:spAutoFit/>
          </a:bodyPr>
          <a:lstStyle/>
          <a:p>
            <a:r>
              <a:rPr lang="nl-NL" sz="2000">
                <a:latin typeface="Calibri" pitchFamily="34" charset="0"/>
              </a:rPr>
              <a:t>… you are firm and resolute</a:t>
            </a:r>
          </a:p>
        </p:txBody>
      </p:sp>
      <p:sp>
        <p:nvSpPr>
          <p:cNvPr id="100377" name="Text Box 25"/>
          <p:cNvSpPr txBox="1">
            <a:spLocks noChangeArrowheads="1"/>
          </p:cNvSpPr>
          <p:nvPr/>
        </p:nvSpPr>
        <p:spPr bwMode="auto">
          <a:xfrm>
            <a:off x="5173663" y="3429000"/>
            <a:ext cx="4216400" cy="400050"/>
          </a:xfrm>
          <a:prstGeom prst="rect">
            <a:avLst/>
          </a:prstGeom>
          <a:noFill/>
          <a:ln w="9525">
            <a:noFill/>
            <a:miter lim="800000"/>
            <a:headEnd/>
            <a:tailEnd/>
          </a:ln>
        </p:spPr>
        <p:txBody>
          <a:bodyPr wrap="none">
            <a:spAutoFit/>
          </a:bodyPr>
          <a:lstStyle/>
          <a:p>
            <a:r>
              <a:rPr lang="nl-NL" sz="2000">
                <a:latin typeface="Calibri" pitchFamily="34" charset="0"/>
              </a:rPr>
              <a:t>… you REALLY try to understand things </a:t>
            </a:r>
          </a:p>
        </p:txBody>
      </p:sp>
      <p:sp>
        <p:nvSpPr>
          <p:cNvPr id="100378" name="Text Box 26"/>
          <p:cNvSpPr txBox="1">
            <a:spLocks noChangeArrowheads="1"/>
          </p:cNvSpPr>
          <p:nvPr/>
        </p:nvSpPr>
        <p:spPr bwMode="auto">
          <a:xfrm>
            <a:off x="5140326" y="4103689"/>
            <a:ext cx="5426075" cy="708025"/>
          </a:xfrm>
          <a:prstGeom prst="rect">
            <a:avLst/>
          </a:prstGeom>
          <a:noFill/>
          <a:ln w="9525">
            <a:noFill/>
            <a:miter lim="800000"/>
            <a:headEnd/>
            <a:tailEnd/>
          </a:ln>
        </p:spPr>
        <p:txBody>
          <a:bodyPr wrap="none">
            <a:spAutoFit/>
          </a:bodyPr>
          <a:lstStyle/>
          <a:p>
            <a:r>
              <a:rPr lang="nl-NL" sz="2000">
                <a:latin typeface="Calibri" pitchFamily="34" charset="0"/>
              </a:rPr>
              <a:t>… you are someone who contributes to familiarity </a:t>
            </a:r>
          </a:p>
          <a:p>
            <a:r>
              <a:rPr lang="nl-NL">
                <a:latin typeface="Calibri" pitchFamily="34" charset="0"/>
              </a:rPr>
              <a:t>    </a:t>
            </a:r>
            <a:r>
              <a:rPr lang="nl-NL" sz="2000">
                <a:latin typeface="Calibri" pitchFamily="34" charset="0"/>
              </a:rPr>
              <a:t>and security</a:t>
            </a:r>
          </a:p>
        </p:txBody>
      </p:sp>
      <p:sp>
        <p:nvSpPr>
          <p:cNvPr id="100379" name="Text Box 27"/>
          <p:cNvSpPr txBox="1">
            <a:spLocks noChangeArrowheads="1"/>
          </p:cNvSpPr>
          <p:nvPr/>
        </p:nvSpPr>
        <p:spPr bwMode="auto">
          <a:xfrm>
            <a:off x="5140325" y="4851400"/>
            <a:ext cx="4706938" cy="400050"/>
          </a:xfrm>
          <a:prstGeom prst="rect">
            <a:avLst/>
          </a:prstGeom>
          <a:noFill/>
          <a:ln w="9525">
            <a:noFill/>
            <a:miter lim="800000"/>
            <a:headEnd/>
            <a:tailEnd/>
          </a:ln>
        </p:spPr>
        <p:txBody>
          <a:bodyPr wrap="none">
            <a:spAutoFit/>
          </a:bodyPr>
          <a:lstStyle/>
          <a:p>
            <a:r>
              <a:rPr lang="nl-NL" sz="2000">
                <a:latin typeface="Calibri" pitchFamily="34" charset="0"/>
              </a:rPr>
              <a:t>… you are very result-oriented and flexible</a:t>
            </a:r>
          </a:p>
        </p:txBody>
      </p:sp>
      <p:sp>
        <p:nvSpPr>
          <p:cNvPr id="100380" name="Text Box 28"/>
          <p:cNvSpPr txBox="1">
            <a:spLocks noChangeArrowheads="1"/>
          </p:cNvSpPr>
          <p:nvPr/>
        </p:nvSpPr>
        <p:spPr bwMode="auto">
          <a:xfrm>
            <a:off x="5122863" y="5461001"/>
            <a:ext cx="5319712" cy="708025"/>
          </a:xfrm>
          <a:prstGeom prst="rect">
            <a:avLst/>
          </a:prstGeom>
          <a:noFill/>
          <a:ln w="9525">
            <a:noFill/>
            <a:miter lim="800000"/>
            <a:headEnd/>
            <a:tailEnd/>
          </a:ln>
        </p:spPr>
        <p:txBody>
          <a:bodyPr wrap="none">
            <a:spAutoFit/>
          </a:bodyPr>
          <a:lstStyle/>
          <a:p>
            <a:r>
              <a:rPr lang="nl-NL" sz="2000">
                <a:latin typeface="Calibri" pitchFamily="34" charset="0"/>
              </a:rPr>
              <a:t>… you look for the real problems and you are not </a:t>
            </a:r>
          </a:p>
          <a:p>
            <a:r>
              <a:rPr lang="nl-NL" sz="2000">
                <a:latin typeface="Calibri" pitchFamily="34" charset="0"/>
              </a:rPr>
              <a:t>     concerned with the day-to-day worries</a:t>
            </a:r>
          </a:p>
        </p:txBody>
      </p:sp>
      <p:sp>
        <p:nvSpPr>
          <p:cNvPr id="100381" name="Text Box 29"/>
          <p:cNvSpPr txBox="1">
            <a:spLocks noChangeArrowheads="1"/>
          </p:cNvSpPr>
          <p:nvPr/>
        </p:nvSpPr>
        <p:spPr bwMode="auto">
          <a:xfrm>
            <a:off x="5368926" y="6019800"/>
            <a:ext cx="4863511" cy="338554"/>
          </a:xfrm>
          <a:prstGeom prst="rect">
            <a:avLst/>
          </a:prstGeom>
          <a:noFill/>
          <a:ln w="12700">
            <a:noFill/>
            <a:miter lim="800000"/>
            <a:headEnd/>
            <a:tailEnd/>
          </a:ln>
        </p:spPr>
        <p:txBody>
          <a:bodyPr wrap="none">
            <a:spAutoFit/>
          </a:bodyPr>
          <a:lstStyle/>
          <a:p>
            <a:r>
              <a:rPr lang="nl-NL" sz="1600">
                <a:latin typeface="Calibri" pitchFamily="34" charset="0"/>
              </a:rPr>
              <a:t>(please note: turquoise less susceptible to compliments)</a:t>
            </a:r>
          </a:p>
        </p:txBody>
      </p:sp>
    </p:spTree>
    <p:extLst>
      <p:ext uri="{BB962C8B-B14F-4D97-AF65-F5344CB8AC3E}">
        <p14:creationId xmlns:p14="http://schemas.microsoft.com/office/powerpoint/2010/main" val="2775092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0375"/>
                                        </p:tgtEl>
                                        <p:attrNameLst>
                                          <p:attrName>style.visibility</p:attrName>
                                        </p:attrNameLst>
                                      </p:cBhvr>
                                      <p:to>
                                        <p:strVal val="visible"/>
                                      </p:to>
                                    </p:set>
                                    <p:anim calcmode="lin" valueType="num">
                                      <p:cBhvr additive="base">
                                        <p:cTn id="7" dur="500" fill="hold"/>
                                        <p:tgtEl>
                                          <p:spTgt spid="100375"/>
                                        </p:tgtEl>
                                        <p:attrNameLst>
                                          <p:attrName>ppt_x</p:attrName>
                                        </p:attrNameLst>
                                      </p:cBhvr>
                                      <p:tavLst>
                                        <p:tav tm="0">
                                          <p:val>
                                            <p:strVal val="0-#ppt_w/2"/>
                                          </p:val>
                                        </p:tav>
                                        <p:tav tm="100000">
                                          <p:val>
                                            <p:strVal val="#ppt_x"/>
                                          </p:val>
                                        </p:tav>
                                      </p:tavLst>
                                    </p:anim>
                                    <p:anim calcmode="lin" valueType="num">
                                      <p:cBhvr additive="base">
                                        <p:cTn id="8" dur="500" fill="hold"/>
                                        <p:tgtEl>
                                          <p:spTgt spid="10037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0376"/>
                                        </p:tgtEl>
                                        <p:attrNameLst>
                                          <p:attrName>style.visibility</p:attrName>
                                        </p:attrNameLst>
                                      </p:cBhvr>
                                      <p:to>
                                        <p:strVal val="visible"/>
                                      </p:to>
                                    </p:set>
                                    <p:anim calcmode="lin" valueType="num">
                                      <p:cBhvr additive="base">
                                        <p:cTn id="13" dur="500" fill="hold"/>
                                        <p:tgtEl>
                                          <p:spTgt spid="100376"/>
                                        </p:tgtEl>
                                        <p:attrNameLst>
                                          <p:attrName>ppt_x</p:attrName>
                                        </p:attrNameLst>
                                      </p:cBhvr>
                                      <p:tavLst>
                                        <p:tav tm="0">
                                          <p:val>
                                            <p:strVal val="0-#ppt_w/2"/>
                                          </p:val>
                                        </p:tav>
                                        <p:tav tm="100000">
                                          <p:val>
                                            <p:strVal val="#ppt_x"/>
                                          </p:val>
                                        </p:tav>
                                      </p:tavLst>
                                    </p:anim>
                                    <p:anim calcmode="lin" valueType="num">
                                      <p:cBhvr additive="base">
                                        <p:cTn id="14" dur="500" fill="hold"/>
                                        <p:tgtEl>
                                          <p:spTgt spid="10037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00377"/>
                                        </p:tgtEl>
                                        <p:attrNameLst>
                                          <p:attrName>style.visibility</p:attrName>
                                        </p:attrNameLst>
                                      </p:cBhvr>
                                      <p:to>
                                        <p:strVal val="visible"/>
                                      </p:to>
                                    </p:set>
                                    <p:anim calcmode="lin" valueType="num">
                                      <p:cBhvr additive="base">
                                        <p:cTn id="19" dur="500" fill="hold"/>
                                        <p:tgtEl>
                                          <p:spTgt spid="100377"/>
                                        </p:tgtEl>
                                        <p:attrNameLst>
                                          <p:attrName>ppt_x</p:attrName>
                                        </p:attrNameLst>
                                      </p:cBhvr>
                                      <p:tavLst>
                                        <p:tav tm="0">
                                          <p:val>
                                            <p:strVal val="0-#ppt_w/2"/>
                                          </p:val>
                                        </p:tav>
                                        <p:tav tm="100000">
                                          <p:val>
                                            <p:strVal val="#ppt_x"/>
                                          </p:val>
                                        </p:tav>
                                      </p:tavLst>
                                    </p:anim>
                                    <p:anim calcmode="lin" valueType="num">
                                      <p:cBhvr additive="base">
                                        <p:cTn id="20" dur="500" fill="hold"/>
                                        <p:tgtEl>
                                          <p:spTgt spid="10037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00378"/>
                                        </p:tgtEl>
                                        <p:attrNameLst>
                                          <p:attrName>style.visibility</p:attrName>
                                        </p:attrNameLst>
                                      </p:cBhvr>
                                      <p:to>
                                        <p:strVal val="visible"/>
                                      </p:to>
                                    </p:set>
                                    <p:anim calcmode="lin" valueType="num">
                                      <p:cBhvr additive="base">
                                        <p:cTn id="25" dur="500" fill="hold"/>
                                        <p:tgtEl>
                                          <p:spTgt spid="100378"/>
                                        </p:tgtEl>
                                        <p:attrNameLst>
                                          <p:attrName>ppt_x</p:attrName>
                                        </p:attrNameLst>
                                      </p:cBhvr>
                                      <p:tavLst>
                                        <p:tav tm="0">
                                          <p:val>
                                            <p:strVal val="0-#ppt_w/2"/>
                                          </p:val>
                                        </p:tav>
                                        <p:tav tm="100000">
                                          <p:val>
                                            <p:strVal val="#ppt_x"/>
                                          </p:val>
                                        </p:tav>
                                      </p:tavLst>
                                    </p:anim>
                                    <p:anim calcmode="lin" valueType="num">
                                      <p:cBhvr additive="base">
                                        <p:cTn id="26" dur="500" fill="hold"/>
                                        <p:tgtEl>
                                          <p:spTgt spid="100378"/>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00379"/>
                                        </p:tgtEl>
                                        <p:attrNameLst>
                                          <p:attrName>style.visibility</p:attrName>
                                        </p:attrNameLst>
                                      </p:cBhvr>
                                      <p:to>
                                        <p:strVal val="visible"/>
                                      </p:to>
                                    </p:set>
                                    <p:anim calcmode="lin" valueType="num">
                                      <p:cBhvr additive="base">
                                        <p:cTn id="31" dur="500" fill="hold"/>
                                        <p:tgtEl>
                                          <p:spTgt spid="100379"/>
                                        </p:tgtEl>
                                        <p:attrNameLst>
                                          <p:attrName>ppt_x</p:attrName>
                                        </p:attrNameLst>
                                      </p:cBhvr>
                                      <p:tavLst>
                                        <p:tav tm="0">
                                          <p:val>
                                            <p:strVal val="0-#ppt_w/2"/>
                                          </p:val>
                                        </p:tav>
                                        <p:tav tm="100000">
                                          <p:val>
                                            <p:strVal val="#ppt_x"/>
                                          </p:val>
                                        </p:tav>
                                      </p:tavLst>
                                    </p:anim>
                                    <p:anim calcmode="lin" valueType="num">
                                      <p:cBhvr additive="base">
                                        <p:cTn id="32" dur="500" fill="hold"/>
                                        <p:tgtEl>
                                          <p:spTgt spid="100379"/>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00380"/>
                                        </p:tgtEl>
                                        <p:attrNameLst>
                                          <p:attrName>style.visibility</p:attrName>
                                        </p:attrNameLst>
                                      </p:cBhvr>
                                      <p:to>
                                        <p:strVal val="visible"/>
                                      </p:to>
                                    </p:set>
                                    <p:anim calcmode="lin" valueType="num">
                                      <p:cBhvr additive="base">
                                        <p:cTn id="37" dur="500" fill="hold"/>
                                        <p:tgtEl>
                                          <p:spTgt spid="100380"/>
                                        </p:tgtEl>
                                        <p:attrNameLst>
                                          <p:attrName>ppt_x</p:attrName>
                                        </p:attrNameLst>
                                      </p:cBhvr>
                                      <p:tavLst>
                                        <p:tav tm="0">
                                          <p:val>
                                            <p:strVal val="0-#ppt_w/2"/>
                                          </p:val>
                                        </p:tav>
                                        <p:tav tm="100000">
                                          <p:val>
                                            <p:strVal val="#ppt_x"/>
                                          </p:val>
                                        </p:tav>
                                      </p:tavLst>
                                    </p:anim>
                                    <p:anim calcmode="lin" valueType="num">
                                      <p:cBhvr additive="base">
                                        <p:cTn id="38" dur="500" fill="hold"/>
                                        <p:tgtEl>
                                          <p:spTgt spid="100380"/>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00381"/>
                                        </p:tgtEl>
                                        <p:attrNameLst>
                                          <p:attrName>style.visibility</p:attrName>
                                        </p:attrNameLst>
                                      </p:cBhvr>
                                      <p:to>
                                        <p:strVal val="visible"/>
                                      </p:to>
                                    </p:set>
                                    <p:anim calcmode="lin" valueType="num">
                                      <p:cBhvr additive="base">
                                        <p:cTn id="43" dur="500" fill="hold"/>
                                        <p:tgtEl>
                                          <p:spTgt spid="100381"/>
                                        </p:tgtEl>
                                        <p:attrNameLst>
                                          <p:attrName>ppt_x</p:attrName>
                                        </p:attrNameLst>
                                      </p:cBhvr>
                                      <p:tavLst>
                                        <p:tav tm="0">
                                          <p:val>
                                            <p:strVal val="0-#ppt_w/2"/>
                                          </p:val>
                                        </p:tav>
                                        <p:tav tm="100000">
                                          <p:val>
                                            <p:strVal val="#ppt_x"/>
                                          </p:val>
                                        </p:tav>
                                      </p:tavLst>
                                    </p:anim>
                                    <p:anim calcmode="lin" valueType="num">
                                      <p:cBhvr additive="base">
                                        <p:cTn id="44" dur="500" fill="hold"/>
                                        <p:tgtEl>
                                          <p:spTgt spid="10038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75" grpId="0" autoUpdateAnimBg="0"/>
      <p:bldP spid="100376" grpId="0" autoUpdateAnimBg="0"/>
      <p:bldP spid="100377" grpId="0" autoUpdateAnimBg="0"/>
      <p:bldP spid="100378" grpId="0" autoUpdateAnimBg="0"/>
      <p:bldP spid="100379" grpId="0" autoUpdateAnimBg="0"/>
      <p:bldP spid="100380" grpId="0" autoUpdateAnimBg="0"/>
      <p:bldP spid="100381" grpId="0"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p:cNvSpPr>
            <a:spLocks noGrp="1" noChangeArrowheads="1"/>
          </p:cNvSpPr>
          <p:nvPr>
            <p:ph type="title"/>
          </p:nvPr>
        </p:nvSpPr>
        <p:spPr/>
        <p:txBody>
          <a:bodyPr>
            <a:normAutofit/>
          </a:bodyPr>
          <a:lstStyle/>
          <a:p>
            <a:r>
              <a:rPr lang="en-GB" sz="2600" dirty="0"/>
              <a:t>Acceptance;  What is the level of the first colour? </a:t>
            </a:r>
          </a:p>
        </p:txBody>
      </p:sp>
      <p:sp>
        <p:nvSpPr>
          <p:cNvPr id="90114" name="Rectangle 3"/>
          <p:cNvSpPr>
            <a:spLocks noGrp="1" noChangeArrowheads="1"/>
          </p:cNvSpPr>
          <p:nvPr>
            <p:ph idx="4294967295"/>
          </p:nvPr>
        </p:nvSpPr>
        <p:spPr>
          <a:xfrm>
            <a:off x="1981200" y="1236321"/>
            <a:ext cx="8229600" cy="4114800"/>
          </a:xfrm>
        </p:spPr>
        <p:txBody>
          <a:bodyPr/>
          <a:lstStyle/>
          <a:p>
            <a:pPr marL="609600" indent="-609600">
              <a:buNone/>
            </a:pPr>
            <a:endParaRPr lang="en-GB" dirty="0">
              <a:solidFill>
                <a:srgbClr val="000066"/>
              </a:solidFill>
              <a:latin typeface="Calibri (Hoofdtekst)"/>
              <a:cs typeface="Arial" charset="0"/>
            </a:endParaRPr>
          </a:p>
          <a:p>
            <a:pPr marL="990600" lvl="1" indent="-533400">
              <a:buClr>
                <a:schemeClr val="tx1"/>
              </a:buClr>
              <a:buBlip>
                <a:blip r:embed="rId3"/>
              </a:buBlip>
            </a:pPr>
            <a:r>
              <a:rPr lang="en-GB" dirty="0">
                <a:solidFill>
                  <a:srgbClr val="000066"/>
                </a:solidFill>
                <a:latin typeface="Calibri (Hoofdtekst)"/>
              </a:rPr>
              <a:t>A relatively high score of the first colour makes people strong stereotypes of that colour</a:t>
            </a:r>
          </a:p>
          <a:p>
            <a:pPr marL="990600" lvl="1" indent="-533400">
              <a:buClr>
                <a:schemeClr val="tx1"/>
              </a:buClr>
              <a:buBlip>
                <a:blip r:embed="rId3"/>
              </a:buBlip>
            </a:pPr>
            <a:r>
              <a:rPr lang="en-GB" dirty="0">
                <a:solidFill>
                  <a:srgbClr val="000066"/>
                </a:solidFill>
                <a:latin typeface="Calibri (Hoofdtekst)"/>
              </a:rPr>
              <a:t>A relatively low score must always be considered in conjunction with the backup colour(s)</a:t>
            </a:r>
          </a:p>
          <a:p>
            <a:pPr marL="990600" lvl="1" indent="-533400">
              <a:buClr>
                <a:schemeClr val="tx1"/>
              </a:buClr>
              <a:buBlip>
                <a:blip r:embed="rId3"/>
              </a:buBlip>
            </a:pPr>
            <a:r>
              <a:rPr lang="en-GB" dirty="0">
                <a:solidFill>
                  <a:srgbClr val="000066"/>
                </a:solidFill>
                <a:latin typeface="Calibri (Hoofdtekst)"/>
              </a:rPr>
              <a:t>Distinction in primary drive(s), supporting drives and closing drives</a:t>
            </a:r>
          </a:p>
          <a:p>
            <a:pPr marL="609600" indent="-609600">
              <a:buNone/>
            </a:pPr>
            <a:endParaRPr lang="en-GB" dirty="0">
              <a:solidFill>
                <a:srgbClr val="000066"/>
              </a:solidFill>
              <a:latin typeface="Calibri (Hoofdtekst)"/>
            </a:endParaRPr>
          </a:p>
        </p:txBody>
      </p:sp>
      <p:pic>
        <p:nvPicPr>
          <p:cNvPr id="90115"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50330" y="4322422"/>
            <a:ext cx="2071688" cy="2236787"/>
          </a:xfrm>
          <a:prstGeom prst="rect">
            <a:avLst/>
          </a:prstGeom>
          <a:noFill/>
          <a:ln w="9525">
            <a:noFill/>
            <a:miter lim="800000"/>
            <a:headEnd/>
            <a:tailEnd/>
          </a:ln>
        </p:spPr>
      </p:pic>
      <p:pic>
        <p:nvPicPr>
          <p:cNvPr id="90116" name="Picture 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021331" y="4227171"/>
            <a:ext cx="2500313" cy="2247900"/>
          </a:xfrm>
          <a:prstGeom prst="rect">
            <a:avLst/>
          </a:prstGeom>
          <a:noFill/>
          <a:ln w="9525">
            <a:noFill/>
            <a:miter lim="800000"/>
            <a:headEnd/>
            <a:tailEnd/>
          </a:ln>
        </p:spPr>
      </p:pic>
    </p:spTree>
    <p:extLst>
      <p:ext uri="{BB962C8B-B14F-4D97-AF65-F5344CB8AC3E}">
        <p14:creationId xmlns:p14="http://schemas.microsoft.com/office/powerpoint/2010/main" val="3311592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D926BB-DAA6-B841-8105-99ABE71CB02E}"/>
              </a:ext>
            </a:extLst>
          </p:cNvPr>
          <p:cNvSpPr>
            <a:spLocks noGrp="1"/>
          </p:cNvSpPr>
          <p:nvPr>
            <p:ph type="title"/>
          </p:nvPr>
        </p:nvSpPr>
        <p:spPr/>
        <p:txBody>
          <a:bodyPr/>
          <a:lstStyle/>
          <a:p>
            <a:r>
              <a:rPr lang="en-US" dirty="0"/>
              <a:t>It’s all a matter of Perspective</a:t>
            </a:r>
          </a:p>
        </p:txBody>
      </p:sp>
      <p:pic>
        <p:nvPicPr>
          <p:cNvPr id="1026" name="Picture 2" descr="Funny Cartoon - Boat Land Image | It's all about perspective, Perspective,  Funny pictures">
            <a:extLst>
              <a:ext uri="{FF2B5EF4-FFF2-40B4-BE49-F238E27FC236}">
                <a16:creationId xmlns:a16="http://schemas.microsoft.com/office/drawing/2014/main" id="{F991FCF6-4705-4744-92DD-C689976EB2F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50000"/>
          <a:stretch/>
        </p:blipFill>
        <p:spPr bwMode="auto">
          <a:xfrm>
            <a:off x="2032000" y="1950244"/>
            <a:ext cx="4064000" cy="41021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Funny Cartoon - Boat Land Image | It's all about perspective, Perspective,  Funny pictures">
            <a:extLst>
              <a:ext uri="{FF2B5EF4-FFF2-40B4-BE49-F238E27FC236}">
                <a16:creationId xmlns:a16="http://schemas.microsoft.com/office/drawing/2014/main" id="{87A2F79E-11DE-C94F-BCD0-15C6C04F2B1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000"/>
          <a:stretch/>
        </p:blipFill>
        <p:spPr bwMode="auto">
          <a:xfrm>
            <a:off x="6096000" y="1950244"/>
            <a:ext cx="4064000" cy="4102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9531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7"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481489" y="1241426"/>
            <a:ext cx="1500188" cy="1562100"/>
          </a:xfrm>
          <a:prstGeom prst="rect">
            <a:avLst/>
          </a:prstGeom>
          <a:noFill/>
          <a:ln w="9525">
            <a:noFill/>
            <a:miter lim="800000"/>
            <a:headEnd/>
            <a:tailEnd/>
          </a:ln>
        </p:spPr>
      </p:pic>
      <p:pic>
        <p:nvPicPr>
          <p:cNvPr id="106498"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503714" y="2638427"/>
            <a:ext cx="1214438" cy="1387475"/>
          </a:xfrm>
          <a:prstGeom prst="rect">
            <a:avLst/>
          </a:prstGeom>
          <a:noFill/>
          <a:ln w="9525">
            <a:noFill/>
            <a:miter lim="800000"/>
            <a:headEnd/>
            <a:tailEnd/>
          </a:ln>
        </p:spPr>
      </p:pic>
      <p:pic>
        <p:nvPicPr>
          <p:cNvPr id="106499"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464027" y="4897439"/>
            <a:ext cx="1257300" cy="1357313"/>
          </a:xfrm>
          <a:prstGeom prst="rect">
            <a:avLst/>
          </a:prstGeom>
          <a:noFill/>
          <a:ln w="9525">
            <a:noFill/>
            <a:miter lim="800000"/>
            <a:headEnd/>
            <a:tailEnd/>
          </a:ln>
        </p:spPr>
      </p:pic>
      <p:sp>
        <p:nvSpPr>
          <p:cNvPr id="3" name="Titel 2"/>
          <p:cNvSpPr>
            <a:spLocks noGrp="1"/>
          </p:cNvSpPr>
          <p:nvPr>
            <p:ph type="title"/>
          </p:nvPr>
        </p:nvSpPr>
        <p:spPr/>
        <p:txBody>
          <a:bodyPr>
            <a:normAutofit/>
          </a:bodyPr>
          <a:lstStyle/>
          <a:p>
            <a:r>
              <a:rPr lang="en-GB" sz="2200" dirty="0"/>
              <a:t>Acceptance; What does the graph look like?</a:t>
            </a:r>
          </a:p>
        </p:txBody>
      </p:sp>
      <p:sp>
        <p:nvSpPr>
          <p:cNvPr id="106500" name="Rectangle 2"/>
          <p:cNvSpPr>
            <a:spLocks noGrp="1" noChangeArrowheads="1"/>
          </p:cNvSpPr>
          <p:nvPr>
            <p:ph idx="4294967295"/>
          </p:nvPr>
        </p:nvSpPr>
        <p:spPr>
          <a:xfrm>
            <a:off x="4010252" y="1717677"/>
            <a:ext cx="7056437" cy="4537075"/>
          </a:xfrm>
        </p:spPr>
        <p:txBody>
          <a:bodyPr>
            <a:normAutofit fontScale="92500" lnSpcReduction="10000"/>
          </a:bodyPr>
          <a:lstStyle/>
          <a:p>
            <a:pPr lvl="1" eaLnBrk="1" hangingPunct="1">
              <a:buFontTx/>
              <a:buChar char="•"/>
            </a:pPr>
            <a:r>
              <a:rPr lang="en-GB" dirty="0">
                <a:solidFill>
                  <a:srgbClr val="000066"/>
                </a:solidFill>
                <a:latin typeface="Calibri (Hoofdtekst)"/>
              </a:rPr>
              <a:t>Steep profile: is less versatile and can excel if the profile matches the demands of the environment.</a:t>
            </a:r>
          </a:p>
          <a:p>
            <a:pPr lvl="1" eaLnBrk="1" hangingPunct="1">
              <a:buFontTx/>
              <a:buNone/>
            </a:pPr>
            <a:r>
              <a:rPr lang="en-GB" dirty="0">
                <a:solidFill>
                  <a:srgbClr val="000066"/>
                </a:solidFill>
                <a:latin typeface="Calibri (Hoofdtekst)"/>
              </a:rPr>
              <a:t>	Behaviour often follows a “gradual decrease”.</a:t>
            </a:r>
          </a:p>
          <a:p>
            <a:pPr lvl="1" eaLnBrk="1" hangingPunct="1">
              <a:buFontTx/>
              <a:buNone/>
            </a:pPr>
            <a:endParaRPr lang="en-GB" dirty="0">
              <a:solidFill>
                <a:srgbClr val="000066"/>
              </a:solidFill>
              <a:latin typeface="Calibri (Hoofdtekst)"/>
            </a:endParaRPr>
          </a:p>
          <a:p>
            <a:pPr lvl="1" eaLnBrk="1" hangingPunct="1">
              <a:buFont typeface="Arial" charset="0"/>
              <a:buChar char="•"/>
            </a:pPr>
            <a:r>
              <a:rPr lang="en-GB" dirty="0">
                <a:solidFill>
                  <a:srgbClr val="000066"/>
                </a:solidFill>
                <a:latin typeface="Calibri (Hoofdtekst)"/>
              </a:rPr>
              <a:t>Flat profile: more versatile, can shift easier.</a:t>
            </a:r>
          </a:p>
          <a:p>
            <a:pPr lvl="1" eaLnBrk="1" hangingPunct="1">
              <a:buFontTx/>
              <a:buNone/>
            </a:pPr>
            <a:r>
              <a:rPr lang="en-GB" dirty="0">
                <a:solidFill>
                  <a:srgbClr val="000066"/>
                </a:solidFill>
                <a:latin typeface="Calibri (Hoofdtekst)"/>
              </a:rPr>
              <a:t>	Less known to others, experienced as flexible.</a:t>
            </a:r>
          </a:p>
          <a:p>
            <a:pPr lvl="1" eaLnBrk="1" hangingPunct="1">
              <a:buFontTx/>
              <a:buNone/>
            </a:pPr>
            <a:r>
              <a:rPr lang="en-GB" dirty="0">
                <a:solidFill>
                  <a:srgbClr val="000066"/>
                </a:solidFill>
                <a:latin typeface="Calibri (Hoofdtekst)"/>
              </a:rPr>
              <a:t>	An inner sense of a pinball machine.</a:t>
            </a:r>
          </a:p>
          <a:p>
            <a:pPr lvl="1" eaLnBrk="1" hangingPunct="1">
              <a:buFontTx/>
              <a:buNone/>
            </a:pPr>
            <a:endParaRPr lang="en-GB" dirty="0">
              <a:solidFill>
                <a:srgbClr val="000066"/>
              </a:solidFill>
              <a:latin typeface="Calibri (Hoofdtekst)"/>
            </a:endParaRPr>
          </a:p>
          <a:p>
            <a:pPr lvl="1" eaLnBrk="1" hangingPunct="1">
              <a:buFontTx/>
              <a:buChar char="•"/>
            </a:pPr>
            <a:r>
              <a:rPr lang="en-GB" dirty="0">
                <a:solidFill>
                  <a:srgbClr val="000066"/>
                </a:solidFill>
                <a:latin typeface="Calibri (Hoofdtekst)"/>
              </a:rPr>
              <a:t>Switch: if the first motivation has been met, </a:t>
            </a:r>
          </a:p>
          <a:p>
            <a:pPr lvl="1" eaLnBrk="1" hangingPunct="1">
              <a:buFontTx/>
              <a:buNone/>
            </a:pPr>
            <a:r>
              <a:rPr lang="en-GB" dirty="0">
                <a:solidFill>
                  <a:srgbClr val="000066"/>
                </a:solidFill>
                <a:latin typeface="Calibri (Hoofdtekst)"/>
              </a:rPr>
              <a:t>	then can quite easily switch to the following colours.</a:t>
            </a:r>
          </a:p>
          <a:p>
            <a:pPr lvl="1" eaLnBrk="1" hangingPunct="1">
              <a:buFontTx/>
              <a:buNone/>
            </a:pPr>
            <a:endParaRPr lang="en-GB" dirty="0">
              <a:solidFill>
                <a:srgbClr val="000066"/>
              </a:solidFill>
              <a:latin typeface="Calibri (Hoofdtekst)"/>
            </a:endParaRPr>
          </a:p>
          <a:p>
            <a:pPr lvl="1" eaLnBrk="1" hangingPunct="1">
              <a:buFontTx/>
              <a:buChar char="•"/>
            </a:pPr>
            <a:r>
              <a:rPr lang="en-GB" dirty="0">
                <a:solidFill>
                  <a:srgbClr val="000066"/>
                </a:solidFill>
                <a:latin typeface="Calibri (Hoofdtekst)"/>
              </a:rPr>
              <a:t>Peak: clearly known by the first colour. </a:t>
            </a:r>
            <a:br>
              <a:rPr lang="en-GB" dirty="0">
                <a:solidFill>
                  <a:srgbClr val="000066"/>
                </a:solidFill>
                <a:latin typeface="Calibri (Hoofdtekst)"/>
              </a:rPr>
            </a:br>
            <a:r>
              <a:rPr lang="en-GB" dirty="0">
                <a:solidFill>
                  <a:srgbClr val="000066"/>
                </a:solidFill>
                <a:latin typeface="Calibri (Hoofdtekst)"/>
              </a:rPr>
              <a:t>Depending on the first colour; condition to act. </a:t>
            </a:r>
            <a:br>
              <a:rPr lang="en-GB" dirty="0">
                <a:solidFill>
                  <a:srgbClr val="000066"/>
                </a:solidFill>
                <a:latin typeface="Calibri (Hoofdtekst)"/>
              </a:rPr>
            </a:br>
            <a:r>
              <a:rPr lang="en-GB" dirty="0" err="1">
                <a:solidFill>
                  <a:srgbClr val="000066"/>
                </a:solidFill>
                <a:latin typeface="Calibri (Hoofdtekst)"/>
              </a:rPr>
              <a:t>Monoprofile</a:t>
            </a:r>
            <a:r>
              <a:rPr lang="en-GB" dirty="0">
                <a:solidFill>
                  <a:srgbClr val="000066"/>
                </a:solidFill>
                <a:latin typeface="Calibri (Hoofdtekst)"/>
              </a:rPr>
              <a:t>.</a:t>
            </a:r>
          </a:p>
          <a:p>
            <a:pPr eaLnBrk="1" hangingPunct="1">
              <a:lnSpc>
                <a:spcPct val="70000"/>
              </a:lnSpc>
            </a:pPr>
            <a:endParaRPr lang="en-GB" sz="2700" dirty="0">
              <a:latin typeface="Calibri (Hoofdtekst)"/>
            </a:endParaRPr>
          </a:p>
          <a:p>
            <a:pPr eaLnBrk="1" hangingPunct="1">
              <a:lnSpc>
                <a:spcPct val="70000"/>
              </a:lnSpc>
            </a:pPr>
            <a:endParaRPr lang="en-GB" sz="2700" dirty="0">
              <a:latin typeface="Calibri (Hoofdtekst)"/>
            </a:endParaRPr>
          </a:p>
        </p:txBody>
      </p:sp>
      <p:pic>
        <p:nvPicPr>
          <p:cNvPr id="106502" name="Picture 3"/>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492602" y="3741739"/>
            <a:ext cx="1071562" cy="1241425"/>
          </a:xfrm>
          <a:prstGeom prst="rect">
            <a:avLst/>
          </a:prstGeom>
          <a:noFill/>
          <a:ln w="9525">
            <a:noFill/>
            <a:miter lim="800000"/>
            <a:headEnd/>
            <a:tailEnd/>
          </a:ln>
        </p:spPr>
      </p:pic>
    </p:spTree>
    <p:extLst>
      <p:ext uri="{BB962C8B-B14F-4D97-AF65-F5344CB8AC3E}">
        <p14:creationId xmlns:p14="http://schemas.microsoft.com/office/powerpoint/2010/main" val="13986588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Titel 1"/>
          <p:cNvSpPr>
            <a:spLocks noGrp="1"/>
          </p:cNvSpPr>
          <p:nvPr>
            <p:ph type="title"/>
          </p:nvPr>
        </p:nvSpPr>
        <p:spPr/>
        <p:txBody>
          <a:bodyPr>
            <a:normAutofit/>
          </a:bodyPr>
          <a:lstStyle/>
          <a:p>
            <a:pPr eaLnBrk="1" hangingPunct="1"/>
            <a:r>
              <a:rPr lang="en-US" sz="2600" dirty="0"/>
              <a:t>Analysis of test results</a:t>
            </a:r>
          </a:p>
        </p:txBody>
      </p:sp>
      <p:pic>
        <p:nvPicPr>
          <p:cNvPr id="10854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79650" y="2457451"/>
            <a:ext cx="3429000" cy="2195513"/>
          </a:xfrm>
          <a:prstGeom prst="rect">
            <a:avLst/>
          </a:prstGeom>
          <a:noFill/>
          <a:ln w="9525">
            <a:noFill/>
            <a:miter lim="800000"/>
            <a:headEnd/>
            <a:tailEnd/>
          </a:ln>
        </p:spPr>
      </p:pic>
      <p:sp>
        <p:nvSpPr>
          <p:cNvPr id="108547" name="AutoShape 3"/>
          <p:cNvSpPr>
            <a:spLocks noChangeArrowheads="1"/>
          </p:cNvSpPr>
          <p:nvPr/>
        </p:nvSpPr>
        <p:spPr bwMode="auto">
          <a:xfrm>
            <a:off x="5441950" y="5295901"/>
            <a:ext cx="3009900" cy="1285875"/>
          </a:xfrm>
          <a:prstGeom prst="ellipse">
            <a:avLst/>
          </a:prstGeom>
          <a:noFill/>
          <a:ln w="28575">
            <a:solidFill>
              <a:schemeClr val="tx1"/>
            </a:solidFill>
            <a:round/>
            <a:headEnd/>
            <a:tailEnd/>
          </a:ln>
        </p:spPr>
        <p:txBody>
          <a:bodyPr wrap="none" anchor="ctr"/>
          <a:lstStyle/>
          <a:p>
            <a:endParaRPr lang="nl-NL"/>
          </a:p>
        </p:txBody>
      </p:sp>
      <p:sp>
        <p:nvSpPr>
          <p:cNvPr id="108548" name="Oval 4">
            <a:hlinkClick r:id="rId4" action="ppaction://hlinksldjump"/>
          </p:cNvPr>
          <p:cNvSpPr>
            <a:spLocks noChangeArrowheads="1"/>
          </p:cNvSpPr>
          <p:nvPr/>
        </p:nvSpPr>
        <p:spPr bwMode="auto">
          <a:xfrm>
            <a:off x="5730876" y="836614"/>
            <a:ext cx="2379663" cy="879475"/>
          </a:xfrm>
          <a:prstGeom prst="ellipse">
            <a:avLst/>
          </a:prstGeom>
          <a:solidFill>
            <a:schemeClr val="accent2"/>
          </a:solidFill>
          <a:ln w="9525">
            <a:round/>
            <a:headEnd/>
            <a:tailEnd/>
          </a:ln>
        </p:spPr>
        <p:txBody>
          <a:bodyPr wrap="none" anchor="ctr">
            <a:flatTx/>
          </a:bodyPr>
          <a:lstStyle/>
          <a:p>
            <a:pPr algn="ctr" eaLnBrk="0" hangingPunct="0"/>
            <a:r>
              <a:rPr lang="nl-NL">
                <a:solidFill>
                  <a:schemeClr val="bg1"/>
                </a:solidFill>
                <a:latin typeface="Calibri" pitchFamily="34" charset="0"/>
              </a:rPr>
              <a:t>Objective</a:t>
            </a:r>
          </a:p>
        </p:txBody>
      </p:sp>
      <p:sp>
        <p:nvSpPr>
          <p:cNvPr id="108549" name="Oval 5"/>
          <p:cNvSpPr>
            <a:spLocks noChangeArrowheads="1"/>
          </p:cNvSpPr>
          <p:nvPr/>
        </p:nvSpPr>
        <p:spPr bwMode="auto">
          <a:xfrm>
            <a:off x="5730876" y="2382839"/>
            <a:ext cx="2309813" cy="879475"/>
          </a:xfrm>
          <a:prstGeom prst="ellipse">
            <a:avLst/>
          </a:prstGeom>
          <a:solidFill>
            <a:srgbClr val="00B050"/>
          </a:solidFill>
          <a:ln w="9525">
            <a:round/>
            <a:headEnd/>
            <a:tailEnd/>
          </a:ln>
          <a:effectLst/>
        </p:spPr>
        <p:txBody>
          <a:bodyPr wrap="none" anchor="ctr">
            <a:flatTx/>
          </a:bodyPr>
          <a:lstStyle/>
          <a:p>
            <a:pPr algn="ctr" eaLnBrk="0" hangingPunct="0"/>
            <a:r>
              <a:rPr lang="nl-NL">
                <a:solidFill>
                  <a:schemeClr val="bg1"/>
                </a:solidFill>
                <a:latin typeface="Calibri" pitchFamily="34" charset="0"/>
              </a:rPr>
              <a:t>Communicate</a:t>
            </a:r>
          </a:p>
        </p:txBody>
      </p:sp>
      <p:sp>
        <p:nvSpPr>
          <p:cNvPr id="108550" name="Oval 6">
            <a:hlinkClick r:id="rId5" action="ppaction://hlinksldjump"/>
          </p:cNvPr>
          <p:cNvSpPr>
            <a:spLocks noChangeArrowheads="1"/>
          </p:cNvSpPr>
          <p:nvPr/>
        </p:nvSpPr>
        <p:spPr bwMode="auto">
          <a:xfrm>
            <a:off x="5729288" y="3689350"/>
            <a:ext cx="2379662" cy="947738"/>
          </a:xfrm>
          <a:prstGeom prst="ellipse">
            <a:avLst/>
          </a:prstGeom>
          <a:solidFill>
            <a:srgbClr val="FFFF00"/>
          </a:solidFill>
          <a:ln w="9525">
            <a:round/>
            <a:headEnd/>
            <a:tailEnd/>
          </a:ln>
          <a:effectLst/>
        </p:spPr>
        <p:txBody>
          <a:bodyPr wrap="none" anchor="ctr">
            <a:flatTx/>
          </a:bodyPr>
          <a:lstStyle/>
          <a:p>
            <a:pPr algn="ctr" eaLnBrk="0" hangingPunct="0"/>
            <a:r>
              <a:rPr lang="nl-NL">
                <a:latin typeface="Calibri" pitchFamily="34" charset="0"/>
              </a:rPr>
              <a:t>Evaluate</a:t>
            </a:r>
          </a:p>
        </p:txBody>
      </p:sp>
      <p:sp>
        <p:nvSpPr>
          <p:cNvPr id="108551" name="Oval 7"/>
          <p:cNvSpPr>
            <a:spLocks noChangeArrowheads="1"/>
          </p:cNvSpPr>
          <p:nvPr/>
        </p:nvSpPr>
        <p:spPr bwMode="auto">
          <a:xfrm>
            <a:off x="3994151" y="5489575"/>
            <a:ext cx="2765425" cy="1016000"/>
          </a:xfrm>
          <a:prstGeom prst="ellipse">
            <a:avLst/>
          </a:prstGeom>
          <a:solidFill>
            <a:schemeClr val="accent5">
              <a:lumMod val="75000"/>
            </a:schemeClr>
          </a:solidFill>
          <a:ln w="9525">
            <a:round/>
            <a:headEnd/>
            <a:tailEnd/>
          </a:ln>
          <a:effectLst/>
        </p:spPr>
        <p:txBody>
          <a:bodyPr wrap="none" anchor="ctr">
            <a:flatTx/>
          </a:bodyPr>
          <a:lstStyle/>
          <a:p>
            <a:pPr algn="ctr" eaLnBrk="0" hangingPunct="0"/>
            <a:r>
              <a:rPr lang="nl-NL">
                <a:solidFill>
                  <a:schemeClr val="bg1"/>
                </a:solidFill>
                <a:latin typeface="Calibri" pitchFamily="34" charset="0"/>
              </a:rPr>
              <a:t>Structure</a:t>
            </a:r>
          </a:p>
        </p:txBody>
      </p:sp>
      <p:sp>
        <p:nvSpPr>
          <p:cNvPr id="108552" name="AutoShape 8"/>
          <p:cNvSpPr>
            <a:spLocks noChangeArrowheads="1"/>
          </p:cNvSpPr>
          <p:nvPr/>
        </p:nvSpPr>
        <p:spPr bwMode="auto">
          <a:xfrm>
            <a:off x="6864350" y="4603750"/>
            <a:ext cx="280988" cy="609600"/>
          </a:xfrm>
          <a:prstGeom prst="downArrow">
            <a:avLst>
              <a:gd name="adj1" fmla="val 50000"/>
              <a:gd name="adj2" fmla="val 56115"/>
            </a:avLst>
          </a:prstGeom>
          <a:solidFill>
            <a:schemeClr val="accent1"/>
          </a:solidFill>
          <a:ln w="12700">
            <a:solidFill>
              <a:schemeClr val="tx1"/>
            </a:solidFill>
            <a:miter lim="800000"/>
            <a:headEnd/>
            <a:tailEnd/>
          </a:ln>
        </p:spPr>
        <p:txBody>
          <a:bodyPr wrap="none" anchor="ctr"/>
          <a:lstStyle/>
          <a:p>
            <a:endParaRPr lang="nl-NL">
              <a:latin typeface="Calibri" pitchFamily="34" charset="0"/>
            </a:endParaRPr>
          </a:p>
        </p:txBody>
      </p:sp>
      <p:sp>
        <p:nvSpPr>
          <p:cNvPr id="108553" name="Oval 9">
            <a:hlinkClick r:id="rId6" action="ppaction://hlinksldjump"/>
          </p:cNvPr>
          <p:cNvSpPr>
            <a:spLocks noChangeArrowheads="1"/>
          </p:cNvSpPr>
          <p:nvPr/>
        </p:nvSpPr>
        <p:spPr bwMode="auto">
          <a:xfrm>
            <a:off x="7194550" y="5489575"/>
            <a:ext cx="2660650" cy="1016000"/>
          </a:xfrm>
          <a:prstGeom prst="ellipse">
            <a:avLst/>
          </a:prstGeom>
          <a:solidFill>
            <a:srgbClr val="FF0000"/>
          </a:solidFill>
          <a:ln w="9525">
            <a:round/>
            <a:headEnd/>
            <a:tailEnd/>
          </a:ln>
          <a:effectLst/>
        </p:spPr>
        <p:txBody>
          <a:bodyPr wrap="none" anchor="ctr">
            <a:flatTx/>
          </a:bodyPr>
          <a:lstStyle/>
          <a:p>
            <a:pPr algn="ctr" eaLnBrk="0" hangingPunct="0"/>
            <a:r>
              <a:rPr lang="nl-NL">
                <a:solidFill>
                  <a:schemeClr val="bg1"/>
                </a:solidFill>
                <a:latin typeface="Calibri" pitchFamily="34" charset="0"/>
              </a:rPr>
              <a:t>Do now!!</a:t>
            </a:r>
          </a:p>
        </p:txBody>
      </p:sp>
      <p:sp>
        <p:nvSpPr>
          <p:cNvPr id="108554" name="AutoShape 10"/>
          <p:cNvSpPr>
            <a:spLocks noChangeArrowheads="1"/>
          </p:cNvSpPr>
          <p:nvPr/>
        </p:nvSpPr>
        <p:spPr bwMode="auto">
          <a:xfrm>
            <a:off x="6873875" y="3263901"/>
            <a:ext cx="279400" cy="608013"/>
          </a:xfrm>
          <a:prstGeom prst="downArrow">
            <a:avLst>
              <a:gd name="adj1" fmla="val 50000"/>
              <a:gd name="adj2" fmla="val 56287"/>
            </a:avLst>
          </a:prstGeom>
          <a:solidFill>
            <a:schemeClr val="accent1"/>
          </a:solidFill>
          <a:ln w="12700">
            <a:solidFill>
              <a:schemeClr val="tx1"/>
            </a:solidFill>
            <a:miter lim="800000"/>
            <a:headEnd/>
            <a:tailEnd/>
          </a:ln>
        </p:spPr>
        <p:txBody>
          <a:bodyPr wrap="none" anchor="ctr"/>
          <a:lstStyle/>
          <a:p>
            <a:endParaRPr lang="nl-NL">
              <a:latin typeface="Calibri" pitchFamily="34" charset="0"/>
            </a:endParaRPr>
          </a:p>
        </p:txBody>
      </p:sp>
      <p:sp>
        <p:nvSpPr>
          <p:cNvPr id="108555" name="AutoShape 11"/>
          <p:cNvSpPr>
            <a:spLocks noChangeArrowheads="1"/>
          </p:cNvSpPr>
          <p:nvPr/>
        </p:nvSpPr>
        <p:spPr bwMode="auto">
          <a:xfrm>
            <a:off x="6815138" y="1706563"/>
            <a:ext cx="279400" cy="608012"/>
          </a:xfrm>
          <a:prstGeom prst="downArrow">
            <a:avLst>
              <a:gd name="adj1" fmla="val 50000"/>
              <a:gd name="adj2" fmla="val 56287"/>
            </a:avLst>
          </a:prstGeom>
          <a:solidFill>
            <a:schemeClr val="accent1"/>
          </a:solidFill>
          <a:ln w="12700">
            <a:solidFill>
              <a:schemeClr val="tx1"/>
            </a:solidFill>
            <a:miter lim="800000"/>
            <a:headEnd/>
            <a:tailEnd/>
          </a:ln>
        </p:spPr>
        <p:txBody>
          <a:bodyPr wrap="none" anchor="ctr"/>
          <a:lstStyle/>
          <a:p>
            <a:endParaRPr lang="nl-NL">
              <a:latin typeface="Calibri" pitchFamily="34" charset="0"/>
            </a:endParaRPr>
          </a:p>
        </p:txBody>
      </p:sp>
      <p:sp>
        <p:nvSpPr>
          <p:cNvPr id="108556" name="Text Box 12"/>
          <p:cNvSpPr txBox="1">
            <a:spLocks noChangeArrowheads="1"/>
          </p:cNvSpPr>
          <p:nvPr/>
        </p:nvSpPr>
        <p:spPr bwMode="auto">
          <a:xfrm>
            <a:off x="3163887" y="1960562"/>
            <a:ext cx="1660525" cy="461665"/>
          </a:xfrm>
          <a:prstGeom prst="rect">
            <a:avLst/>
          </a:prstGeom>
          <a:noFill/>
          <a:ln w="9525">
            <a:noFill/>
            <a:miter lim="800000"/>
            <a:headEnd/>
            <a:tailEnd/>
          </a:ln>
        </p:spPr>
        <p:txBody>
          <a:bodyPr>
            <a:spAutoFit/>
          </a:bodyPr>
          <a:lstStyle/>
          <a:p>
            <a:r>
              <a:rPr lang="nl-NL" sz="2400" b="1" dirty="0">
                <a:solidFill>
                  <a:srgbClr val="000066"/>
                </a:solidFill>
                <a:latin typeface="Calibri (Hoofdtekst)"/>
              </a:rPr>
              <a:t>Steep</a:t>
            </a:r>
          </a:p>
        </p:txBody>
      </p:sp>
    </p:spTree>
    <p:extLst>
      <p:ext uri="{BB962C8B-B14F-4D97-AF65-F5344CB8AC3E}">
        <p14:creationId xmlns:p14="http://schemas.microsoft.com/office/powerpoint/2010/main" val="13644919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0593" name="Group 2"/>
          <p:cNvGrpSpPr>
            <a:grpSpLocks/>
          </p:cNvGrpSpPr>
          <p:nvPr/>
        </p:nvGrpSpPr>
        <p:grpSpPr bwMode="auto">
          <a:xfrm>
            <a:off x="2667000" y="1447800"/>
            <a:ext cx="3048000" cy="4267200"/>
            <a:chOff x="576" y="240"/>
            <a:chExt cx="864" cy="1104"/>
          </a:xfrm>
        </p:grpSpPr>
        <p:sp>
          <p:nvSpPr>
            <p:cNvPr id="110597" name="Rectangle 3"/>
            <p:cNvSpPr>
              <a:spLocks noChangeArrowheads="1"/>
            </p:cNvSpPr>
            <p:nvPr/>
          </p:nvSpPr>
          <p:spPr bwMode="auto">
            <a:xfrm>
              <a:off x="864" y="528"/>
              <a:ext cx="288" cy="816"/>
            </a:xfrm>
            <a:prstGeom prst="rect">
              <a:avLst/>
            </a:prstGeom>
            <a:solidFill>
              <a:srgbClr val="00CC00"/>
            </a:solidFill>
            <a:ln w="9525">
              <a:solidFill>
                <a:schemeClr val="tx1"/>
              </a:solidFill>
              <a:miter lim="800000"/>
              <a:headEnd/>
              <a:tailEnd/>
            </a:ln>
          </p:spPr>
          <p:txBody>
            <a:bodyPr wrap="none" anchor="ctr"/>
            <a:lstStyle/>
            <a:p>
              <a:endParaRPr lang="nl-NL">
                <a:latin typeface="Calibri" pitchFamily="34" charset="0"/>
              </a:endParaRPr>
            </a:p>
          </p:txBody>
        </p:sp>
        <p:sp>
          <p:nvSpPr>
            <p:cNvPr id="110598" name="Rectangle 4"/>
            <p:cNvSpPr>
              <a:spLocks noChangeArrowheads="1"/>
            </p:cNvSpPr>
            <p:nvPr/>
          </p:nvSpPr>
          <p:spPr bwMode="auto">
            <a:xfrm>
              <a:off x="576" y="240"/>
              <a:ext cx="288" cy="1104"/>
            </a:xfrm>
            <a:prstGeom prst="rect">
              <a:avLst/>
            </a:prstGeom>
            <a:solidFill>
              <a:srgbClr val="FF9900"/>
            </a:solidFill>
            <a:ln w="9525">
              <a:solidFill>
                <a:schemeClr val="tx1"/>
              </a:solidFill>
              <a:miter lim="800000"/>
              <a:headEnd/>
              <a:tailEnd/>
            </a:ln>
          </p:spPr>
          <p:txBody>
            <a:bodyPr wrap="none" anchor="ctr"/>
            <a:lstStyle/>
            <a:p>
              <a:endParaRPr lang="nl-NL">
                <a:latin typeface="Calibri" pitchFamily="34" charset="0"/>
              </a:endParaRPr>
            </a:p>
          </p:txBody>
        </p:sp>
        <p:sp>
          <p:nvSpPr>
            <p:cNvPr id="110599" name="Rectangle 5"/>
            <p:cNvSpPr>
              <a:spLocks noChangeArrowheads="1"/>
            </p:cNvSpPr>
            <p:nvPr/>
          </p:nvSpPr>
          <p:spPr bwMode="auto">
            <a:xfrm>
              <a:off x="1152" y="864"/>
              <a:ext cx="288" cy="480"/>
            </a:xfrm>
            <a:prstGeom prst="rect">
              <a:avLst/>
            </a:prstGeom>
            <a:noFill/>
            <a:ln w="9525">
              <a:solidFill>
                <a:schemeClr val="tx1"/>
              </a:solidFill>
              <a:miter lim="800000"/>
              <a:headEnd/>
              <a:tailEnd/>
            </a:ln>
          </p:spPr>
          <p:txBody>
            <a:bodyPr wrap="none" anchor="ctr"/>
            <a:lstStyle/>
            <a:p>
              <a:endParaRPr lang="nl-NL">
                <a:latin typeface="Calibri" pitchFamily="34" charset="0"/>
              </a:endParaRPr>
            </a:p>
          </p:txBody>
        </p:sp>
      </p:grpSp>
      <p:sp>
        <p:nvSpPr>
          <p:cNvPr id="110594" name="AutoShape 6"/>
          <p:cNvSpPr>
            <a:spLocks/>
          </p:cNvSpPr>
          <p:nvPr/>
        </p:nvSpPr>
        <p:spPr bwMode="auto">
          <a:xfrm>
            <a:off x="4419600" y="1371600"/>
            <a:ext cx="1752600" cy="1143000"/>
          </a:xfrm>
          <a:prstGeom prst="rightBrace">
            <a:avLst>
              <a:gd name="adj1" fmla="val 8333"/>
              <a:gd name="adj2" fmla="val 50000"/>
            </a:avLst>
          </a:prstGeom>
          <a:noFill/>
          <a:ln w="38100">
            <a:solidFill>
              <a:schemeClr val="tx1"/>
            </a:solidFill>
            <a:round/>
            <a:headEnd/>
            <a:tailEnd/>
          </a:ln>
        </p:spPr>
        <p:txBody>
          <a:bodyPr wrap="none" anchor="ctr"/>
          <a:lstStyle/>
          <a:p>
            <a:endParaRPr lang="nl-NL">
              <a:latin typeface="Calibri" pitchFamily="34" charset="0"/>
            </a:endParaRPr>
          </a:p>
        </p:txBody>
      </p:sp>
      <p:sp>
        <p:nvSpPr>
          <p:cNvPr id="110595" name="Text Box 7"/>
          <p:cNvSpPr txBox="1">
            <a:spLocks noChangeArrowheads="1"/>
          </p:cNvSpPr>
          <p:nvPr/>
        </p:nvSpPr>
        <p:spPr bwMode="auto">
          <a:xfrm>
            <a:off x="6269039" y="1341439"/>
            <a:ext cx="3644139" cy="1323439"/>
          </a:xfrm>
          <a:prstGeom prst="rect">
            <a:avLst/>
          </a:prstGeom>
          <a:noFill/>
          <a:ln w="12700">
            <a:noFill/>
            <a:miter lim="800000"/>
            <a:headEnd/>
            <a:tailEnd/>
          </a:ln>
        </p:spPr>
        <p:txBody>
          <a:bodyPr wrap="none">
            <a:spAutoFit/>
          </a:bodyPr>
          <a:lstStyle/>
          <a:p>
            <a:r>
              <a:rPr lang="nl-NL" sz="2000">
                <a:latin typeface="Calibri" pitchFamily="34" charset="0"/>
              </a:rPr>
              <a:t>The applause can last that long</a:t>
            </a:r>
          </a:p>
          <a:p>
            <a:r>
              <a:rPr lang="nl-NL" sz="2000">
                <a:latin typeface="Calibri" pitchFamily="34" charset="0"/>
              </a:rPr>
              <a:t>before this manager says:</a:t>
            </a:r>
          </a:p>
          <a:p>
            <a:r>
              <a:rPr lang="nl-NL" sz="2000" i="1">
                <a:latin typeface="Calibri" pitchFamily="34" charset="0"/>
              </a:rPr>
              <a:t>“Yes, but I also have a </a:t>
            </a:r>
          </a:p>
          <a:p>
            <a:r>
              <a:rPr lang="nl-NL" sz="2000" i="1">
                <a:latin typeface="Calibri" pitchFamily="34" charset="0"/>
              </a:rPr>
              <a:t>great team standing behind me”.</a:t>
            </a:r>
            <a:r>
              <a:rPr lang="nl-NL">
                <a:latin typeface="Calibri" pitchFamily="34" charset="0"/>
              </a:rPr>
              <a:t> </a:t>
            </a:r>
          </a:p>
        </p:txBody>
      </p:sp>
    </p:spTree>
    <p:extLst>
      <p:ext uri="{BB962C8B-B14F-4D97-AF65-F5344CB8AC3E}">
        <p14:creationId xmlns:p14="http://schemas.microsoft.com/office/powerpoint/2010/main" val="6581128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utoShape 3"/>
          <p:cNvSpPr>
            <a:spLocks noChangeArrowheads="1"/>
          </p:cNvSpPr>
          <p:nvPr/>
        </p:nvSpPr>
        <p:spPr bwMode="auto">
          <a:xfrm>
            <a:off x="5880100" y="1833564"/>
            <a:ext cx="3009900" cy="1285875"/>
          </a:xfrm>
          <a:prstGeom prst="ellipse">
            <a:avLst/>
          </a:prstGeom>
          <a:noFill/>
          <a:ln w="28575">
            <a:solidFill>
              <a:schemeClr val="tx1"/>
            </a:solidFill>
            <a:round/>
            <a:headEnd/>
            <a:tailEnd/>
          </a:ln>
        </p:spPr>
        <p:txBody>
          <a:bodyPr wrap="none" anchor="ctr"/>
          <a:lstStyle/>
          <a:p>
            <a:endParaRPr lang="nl-NL"/>
          </a:p>
        </p:txBody>
      </p:sp>
      <p:sp>
        <p:nvSpPr>
          <p:cNvPr id="111617" name="Titel 1"/>
          <p:cNvSpPr>
            <a:spLocks noGrp="1"/>
          </p:cNvSpPr>
          <p:nvPr>
            <p:ph type="title"/>
          </p:nvPr>
        </p:nvSpPr>
        <p:spPr/>
        <p:txBody>
          <a:bodyPr>
            <a:normAutofit/>
          </a:bodyPr>
          <a:lstStyle/>
          <a:p>
            <a:pPr eaLnBrk="1" hangingPunct="1"/>
            <a:r>
              <a:rPr lang="nl-NL" sz="2600" dirty="0"/>
              <a:t>Analysis of test </a:t>
            </a:r>
            <a:r>
              <a:rPr lang="nl-NL" sz="2600" dirty="0" err="1"/>
              <a:t>results</a:t>
            </a:r>
            <a:endParaRPr lang="en-GB" sz="2600" dirty="0"/>
          </a:p>
        </p:txBody>
      </p:sp>
      <p:pic>
        <p:nvPicPr>
          <p:cNvPr id="111618"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603500" y="3990976"/>
            <a:ext cx="3276600" cy="1814513"/>
          </a:xfrm>
          <a:prstGeom prst="rect">
            <a:avLst/>
          </a:prstGeom>
          <a:noFill/>
          <a:ln w="9525">
            <a:noFill/>
            <a:miter lim="800000"/>
            <a:headEnd/>
            <a:tailEnd/>
          </a:ln>
        </p:spPr>
      </p:pic>
      <p:sp>
        <p:nvSpPr>
          <p:cNvPr id="111620" name="Oval 4">
            <a:hlinkClick r:id="rId4" action="ppaction://hlinksldjump"/>
          </p:cNvPr>
          <p:cNvSpPr>
            <a:spLocks noChangeArrowheads="1"/>
          </p:cNvSpPr>
          <p:nvPr/>
        </p:nvSpPr>
        <p:spPr bwMode="auto">
          <a:xfrm>
            <a:off x="5915025" y="1066800"/>
            <a:ext cx="3048000" cy="1066800"/>
          </a:xfrm>
          <a:prstGeom prst="ellipse">
            <a:avLst/>
          </a:prstGeom>
          <a:solidFill>
            <a:schemeClr val="accent2"/>
          </a:solidFill>
          <a:ln w="9525">
            <a:round/>
            <a:headEnd/>
            <a:tailEnd/>
          </a:ln>
        </p:spPr>
        <p:txBody>
          <a:bodyPr wrap="none" anchor="ctr">
            <a:flatTx/>
          </a:bodyPr>
          <a:lstStyle/>
          <a:p>
            <a:pPr algn="ctr" eaLnBrk="0" hangingPunct="0"/>
            <a:r>
              <a:rPr lang="nl-NL">
                <a:solidFill>
                  <a:schemeClr val="bg1"/>
                </a:solidFill>
                <a:latin typeface="Calibri" pitchFamily="34" charset="0"/>
              </a:rPr>
              <a:t>Objective</a:t>
            </a:r>
          </a:p>
        </p:txBody>
      </p:sp>
      <p:sp>
        <p:nvSpPr>
          <p:cNvPr id="111621" name="Oval 5"/>
          <p:cNvSpPr>
            <a:spLocks noChangeArrowheads="1"/>
          </p:cNvSpPr>
          <p:nvPr/>
        </p:nvSpPr>
        <p:spPr bwMode="auto">
          <a:xfrm>
            <a:off x="7743825" y="2438400"/>
            <a:ext cx="2743200" cy="1143000"/>
          </a:xfrm>
          <a:prstGeom prst="ellipse">
            <a:avLst/>
          </a:prstGeom>
          <a:solidFill>
            <a:srgbClr val="00B050"/>
          </a:solidFill>
          <a:ln w="9525">
            <a:round/>
            <a:headEnd/>
            <a:tailEnd/>
          </a:ln>
        </p:spPr>
        <p:txBody>
          <a:bodyPr wrap="none" anchor="ctr">
            <a:flatTx/>
          </a:bodyPr>
          <a:lstStyle/>
          <a:p>
            <a:pPr algn="ctr" eaLnBrk="0" hangingPunct="0"/>
            <a:r>
              <a:rPr lang="nl-NL">
                <a:solidFill>
                  <a:schemeClr val="bg1"/>
                </a:solidFill>
                <a:latin typeface="Calibri" pitchFamily="34" charset="0"/>
              </a:rPr>
              <a:t>People</a:t>
            </a:r>
          </a:p>
        </p:txBody>
      </p:sp>
      <p:sp>
        <p:nvSpPr>
          <p:cNvPr id="111622" name="Oval 6">
            <a:hlinkClick r:id="rId5" action="ppaction://hlinksldjump"/>
          </p:cNvPr>
          <p:cNvSpPr>
            <a:spLocks noChangeArrowheads="1"/>
          </p:cNvSpPr>
          <p:nvPr/>
        </p:nvSpPr>
        <p:spPr bwMode="auto">
          <a:xfrm>
            <a:off x="4238625" y="2514600"/>
            <a:ext cx="2819400" cy="1143000"/>
          </a:xfrm>
          <a:prstGeom prst="ellipse">
            <a:avLst/>
          </a:prstGeom>
          <a:solidFill>
            <a:srgbClr val="FFFF00"/>
          </a:solidFill>
          <a:ln w="9525">
            <a:round/>
            <a:headEnd/>
            <a:tailEnd/>
          </a:ln>
        </p:spPr>
        <p:txBody>
          <a:bodyPr wrap="none" anchor="ctr">
            <a:flatTx/>
          </a:bodyPr>
          <a:lstStyle/>
          <a:p>
            <a:pPr algn="ctr" eaLnBrk="0" hangingPunct="0"/>
            <a:r>
              <a:rPr lang="nl-NL">
                <a:latin typeface="Calibri" pitchFamily="34" charset="0"/>
              </a:rPr>
              <a:t>Idea</a:t>
            </a:r>
          </a:p>
        </p:txBody>
      </p:sp>
      <p:sp>
        <p:nvSpPr>
          <p:cNvPr id="111623" name="Oval 7"/>
          <p:cNvSpPr>
            <a:spLocks noChangeArrowheads="1"/>
          </p:cNvSpPr>
          <p:nvPr/>
        </p:nvSpPr>
        <p:spPr bwMode="auto">
          <a:xfrm>
            <a:off x="6143625" y="4876800"/>
            <a:ext cx="2895600" cy="1066800"/>
          </a:xfrm>
          <a:prstGeom prst="ellipse">
            <a:avLst/>
          </a:prstGeom>
          <a:solidFill>
            <a:schemeClr val="accent5">
              <a:lumMod val="75000"/>
            </a:schemeClr>
          </a:solidFill>
          <a:ln w="9525">
            <a:round/>
            <a:headEnd/>
            <a:tailEnd/>
          </a:ln>
          <a:effectLst/>
        </p:spPr>
        <p:txBody>
          <a:bodyPr wrap="none" anchor="ctr">
            <a:flatTx/>
          </a:bodyPr>
          <a:lstStyle/>
          <a:p>
            <a:pPr algn="ctr" eaLnBrk="0" hangingPunct="0"/>
            <a:r>
              <a:rPr lang="nl-NL">
                <a:solidFill>
                  <a:schemeClr val="bg1"/>
                </a:solidFill>
                <a:latin typeface="Calibri" pitchFamily="34" charset="0"/>
              </a:rPr>
              <a:t>Structure</a:t>
            </a:r>
          </a:p>
        </p:txBody>
      </p:sp>
      <p:sp>
        <p:nvSpPr>
          <p:cNvPr id="111624" name="AutoShape 8"/>
          <p:cNvSpPr>
            <a:spLocks noChangeArrowheads="1"/>
          </p:cNvSpPr>
          <p:nvPr/>
        </p:nvSpPr>
        <p:spPr bwMode="auto">
          <a:xfrm>
            <a:off x="7286625" y="3505200"/>
            <a:ext cx="457200" cy="1143000"/>
          </a:xfrm>
          <a:prstGeom prst="downArrow">
            <a:avLst>
              <a:gd name="adj1" fmla="val 50000"/>
              <a:gd name="adj2" fmla="val 62500"/>
            </a:avLst>
          </a:prstGeom>
          <a:solidFill>
            <a:schemeClr val="accent1"/>
          </a:solidFill>
          <a:ln w="12700">
            <a:solidFill>
              <a:schemeClr val="tx1"/>
            </a:solidFill>
            <a:miter lim="800000"/>
            <a:headEnd/>
            <a:tailEnd/>
          </a:ln>
        </p:spPr>
        <p:txBody>
          <a:bodyPr wrap="none" anchor="ctr"/>
          <a:lstStyle/>
          <a:p>
            <a:endParaRPr lang="nl-NL">
              <a:latin typeface="Calibri" pitchFamily="34" charset="0"/>
            </a:endParaRPr>
          </a:p>
        </p:txBody>
      </p:sp>
      <p:sp>
        <p:nvSpPr>
          <p:cNvPr id="111625" name="Text Box 9"/>
          <p:cNvSpPr txBox="1">
            <a:spLocks noChangeArrowheads="1"/>
          </p:cNvSpPr>
          <p:nvPr/>
        </p:nvSpPr>
        <p:spPr bwMode="auto">
          <a:xfrm>
            <a:off x="2267215" y="2152353"/>
            <a:ext cx="1973041" cy="523220"/>
          </a:xfrm>
          <a:prstGeom prst="rect">
            <a:avLst/>
          </a:prstGeom>
          <a:noFill/>
          <a:ln w="9525">
            <a:noFill/>
            <a:miter lim="800000"/>
            <a:headEnd/>
            <a:tailEnd/>
          </a:ln>
        </p:spPr>
        <p:txBody>
          <a:bodyPr wrap="none">
            <a:spAutoFit/>
          </a:bodyPr>
          <a:lstStyle/>
          <a:p>
            <a:r>
              <a:rPr lang="nl-NL" sz="2800" dirty="0">
                <a:latin typeface="Calibri" pitchFamily="34" charset="0"/>
              </a:rPr>
              <a:t>Balance first</a:t>
            </a:r>
          </a:p>
        </p:txBody>
      </p:sp>
      <p:sp>
        <p:nvSpPr>
          <p:cNvPr id="111626" name="Text Box 10"/>
          <p:cNvSpPr txBox="1">
            <a:spLocks noChangeArrowheads="1"/>
          </p:cNvSpPr>
          <p:nvPr/>
        </p:nvSpPr>
        <p:spPr bwMode="auto">
          <a:xfrm>
            <a:off x="5915026" y="4114800"/>
            <a:ext cx="915635" cy="523220"/>
          </a:xfrm>
          <a:prstGeom prst="rect">
            <a:avLst/>
          </a:prstGeom>
          <a:noFill/>
          <a:ln w="9525">
            <a:noFill/>
            <a:miter lim="800000"/>
            <a:headEnd/>
            <a:tailEnd/>
          </a:ln>
        </p:spPr>
        <p:txBody>
          <a:bodyPr wrap="none">
            <a:spAutoFit/>
          </a:bodyPr>
          <a:lstStyle/>
          <a:p>
            <a:r>
              <a:rPr lang="nl-NL" sz="2800">
                <a:latin typeface="Calibri" pitchFamily="34" charset="0"/>
              </a:rPr>
              <a:t>Then</a:t>
            </a:r>
          </a:p>
        </p:txBody>
      </p:sp>
      <p:sp>
        <p:nvSpPr>
          <p:cNvPr id="111627" name="Text Box 11"/>
          <p:cNvSpPr txBox="1">
            <a:spLocks noChangeArrowheads="1"/>
          </p:cNvSpPr>
          <p:nvPr/>
        </p:nvSpPr>
        <p:spPr bwMode="auto">
          <a:xfrm>
            <a:off x="2886847" y="1690688"/>
            <a:ext cx="731290" cy="461665"/>
          </a:xfrm>
          <a:prstGeom prst="rect">
            <a:avLst/>
          </a:prstGeom>
          <a:noFill/>
          <a:ln w="9525">
            <a:noFill/>
            <a:miter lim="800000"/>
            <a:headEnd/>
            <a:tailEnd/>
          </a:ln>
        </p:spPr>
        <p:txBody>
          <a:bodyPr wrap="none">
            <a:spAutoFit/>
          </a:bodyPr>
          <a:lstStyle/>
          <a:p>
            <a:r>
              <a:rPr lang="nl-NL" sz="2400" b="1" dirty="0">
                <a:solidFill>
                  <a:srgbClr val="000066"/>
                </a:solidFill>
                <a:latin typeface="Calibri (Hoofdtekst)"/>
              </a:rPr>
              <a:t>Flat</a:t>
            </a:r>
          </a:p>
        </p:txBody>
      </p:sp>
    </p:spTree>
    <p:extLst>
      <p:ext uri="{BB962C8B-B14F-4D97-AF65-F5344CB8AC3E}">
        <p14:creationId xmlns:p14="http://schemas.microsoft.com/office/powerpoint/2010/main" val="16650023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15472" y="234205"/>
            <a:ext cx="10515600" cy="1325563"/>
          </a:xfrm>
        </p:spPr>
        <p:txBody>
          <a:bodyPr/>
          <a:lstStyle/>
          <a:p>
            <a:r>
              <a:rPr lang="nl-NL" dirty="0"/>
              <a:t>Orange</a:t>
            </a:r>
          </a:p>
        </p:txBody>
      </p:sp>
      <p:grpSp>
        <p:nvGrpSpPr>
          <p:cNvPr id="3" name="Group 2"/>
          <p:cNvGrpSpPr>
            <a:grpSpLocks/>
          </p:cNvGrpSpPr>
          <p:nvPr/>
        </p:nvGrpSpPr>
        <p:grpSpPr bwMode="auto">
          <a:xfrm>
            <a:off x="2524760" y="721568"/>
            <a:ext cx="1371600" cy="1752600"/>
            <a:chOff x="576" y="240"/>
            <a:chExt cx="864" cy="1104"/>
          </a:xfrm>
        </p:grpSpPr>
        <p:sp>
          <p:nvSpPr>
            <p:cNvPr id="5" name="Rectangle 3"/>
            <p:cNvSpPr>
              <a:spLocks noChangeArrowheads="1"/>
            </p:cNvSpPr>
            <p:nvPr/>
          </p:nvSpPr>
          <p:spPr bwMode="auto">
            <a:xfrm>
              <a:off x="864" y="528"/>
              <a:ext cx="288" cy="816"/>
            </a:xfrm>
            <a:prstGeom prst="rect">
              <a:avLst/>
            </a:prstGeom>
            <a:solidFill>
              <a:srgbClr val="00CC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6" name="Rectangle 4"/>
            <p:cNvSpPr>
              <a:spLocks noChangeArrowheads="1"/>
            </p:cNvSpPr>
            <p:nvPr/>
          </p:nvSpPr>
          <p:spPr bwMode="auto">
            <a:xfrm>
              <a:off x="576" y="240"/>
              <a:ext cx="288" cy="1104"/>
            </a:xfrm>
            <a:prstGeom prst="rect">
              <a:avLst/>
            </a:prstGeom>
            <a:solidFill>
              <a:srgbClr val="FF99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7" name="Rectangle 5"/>
            <p:cNvSpPr>
              <a:spLocks noChangeArrowheads="1"/>
            </p:cNvSpPr>
            <p:nvPr/>
          </p:nvSpPr>
          <p:spPr bwMode="auto">
            <a:xfrm>
              <a:off x="1152" y="864"/>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grpSp>
        <p:nvGrpSpPr>
          <p:cNvPr id="4" name="Group 6"/>
          <p:cNvGrpSpPr>
            <a:grpSpLocks/>
          </p:cNvGrpSpPr>
          <p:nvPr/>
        </p:nvGrpSpPr>
        <p:grpSpPr bwMode="auto">
          <a:xfrm>
            <a:off x="2524760" y="4988768"/>
            <a:ext cx="1371600" cy="1752600"/>
            <a:chOff x="576" y="2928"/>
            <a:chExt cx="864" cy="1104"/>
          </a:xfrm>
        </p:grpSpPr>
        <p:sp>
          <p:nvSpPr>
            <p:cNvPr id="9" name="Rectangle 7"/>
            <p:cNvSpPr>
              <a:spLocks noChangeArrowheads="1"/>
            </p:cNvSpPr>
            <p:nvPr/>
          </p:nvSpPr>
          <p:spPr bwMode="auto">
            <a:xfrm>
              <a:off x="864" y="3216"/>
              <a:ext cx="288" cy="816"/>
            </a:xfrm>
            <a:prstGeom prst="rect">
              <a:avLst/>
            </a:prstGeom>
            <a:solidFill>
              <a:srgbClr val="00FFFF"/>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0" name="Rectangle 8"/>
            <p:cNvSpPr>
              <a:spLocks noChangeArrowheads="1"/>
            </p:cNvSpPr>
            <p:nvPr/>
          </p:nvSpPr>
          <p:spPr bwMode="auto">
            <a:xfrm>
              <a:off x="576" y="2928"/>
              <a:ext cx="288" cy="1104"/>
            </a:xfrm>
            <a:prstGeom prst="rect">
              <a:avLst/>
            </a:prstGeom>
            <a:solidFill>
              <a:srgbClr val="FF99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1" name="Rectangle 9"/>
            <p:cNvSpPr>
              <a:spLocks noChangeArrowheads="1"/>
            </p:cNvSpPr>
            <p:nvPr/>
          </p:nvSpPr>
          <p:spPr bwMode="auto">
            <a:xfrm>
              <a:off x="1152" y="3552"/>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grpSp>
        <p:nvGrpSpPr>
          <p:cNvPr id="8" name="Group 10"/>
          <p:cNvGrpSpPr>
            <a:grpSpLocks/>
          </p:cNvGrpSpPr>
          <p:nvPr/>
        </p:nvGrpSpPr>
        <p:grpSpPr bwMode="auto">
          <a:xfrm>
            <a:off x="2524760" y="2778968"/>
            <a:ext cx="1371600" cy="1752600"/>
            <a:chOff x="576" y="1536"/>
            <a:chExt cx="864" cy="1104"/>
          </a:xfrm>
        </p:grpSpPr>
        <p:sp>
          <p:nvSpPr>
            <p:cNvPr id="13" name="Rectangle 11"/>
            <p:cNvSpPr>
              <a:spLocks noChangeArrowheads="1"/>
            </p:cNvSpPr>
            <p:nvPr/>
          </p:nvSpPr>
          <p:spPr bwMode="auto">
            <a:xfrm>
              <a:off x="864" y="1824"/>
              <a:ext cx="288" cy="816"/>
            </a:xfrm>
            <a:prstGeom prst="rect">
              <a:avLst/>
            </a:prstGeom>
            <a:solidFill>
              <a:srgbClr val="FFFF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4" name="Rectangle 12"/>
            <p:cNvSpPr>
              <a:spLocks noChangeArrowheads="1"/>
            </p:cNvSpPr>
            <p:nvPr/>
          </p:nvSpPr>
          <p:spPr bwMode="auto">
            <a:xfrm>
              <a:off x="576" y="1536"/>
              <a:ext cx="288" cy="1104"/>
            </a:xfrm>
            <a:prstGeom prst="rect">
              <a:avLst/>
            </a:prstGeom>
            <a:solidFill>
              <a:srgbClr val="FF99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5" name="Rectangle 13"/>
            <p:cNvSpPr>
              <a:spLocks noChangeArrowheads="1"/>
            </p:cNvSpPr>
            <p:nvPr/>
          </p:nvSpPr>
          <p:spPr bwMode="auto">
            <a:xfrm>
              <a:off x="1152" y="2160"/>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sp>
        <p:nvSpPr>
          <p:cNvPr id="16" name="Text Box 14"/>
          <p:cNvSpPr txBox="1">
            <a:spLocks noChangeArrowheads="1"/>
          </p:cNvSpPr>
          <p:nvPr/>
        </p:nvSpPr>
        <p:spPr bwMode="auto">
          <a:xfrm>
            <a:off x="4218092" y="1268761"/>
            <a:ext cx="5843266" cy="1015663"/>
          </a:xfrm>
          <a:prstGeom prst="rect">
            <a:avLst/>
          </a:prstGeom>
          <a:noFill/>
          <a:ln w="9525">
            <a:noFill/>
            <a:miter lim="800000"/>
            <a:headEnd/>
            <a:tailEnd/>
          </a:ln>
        </p:spPr>
        <p:txBody>
          <a:bodyPr wrap="none">
            <a:spAutoFit/>
          </a:bodyPr>
          <a:lstStyle/>
          <a:p>
            <a:r>
              <a:rPr lang="nl-NL" sz="2000" dirty="0" err="1">
                <a:solidFill>
                  <a:srgbClr val="002060"/>
                </a:solidFill>
                <a:latin typeface="Raleway" panose="020B0003030101060003" pitchFamily="34" charset="0"/>
              </a:rPr>
              <a:t>Defines</a:t>
            </a:r>
            <a:r>
              <a:rPr lang="nl-NL" sz="2000" dirty="0">
                <a:solidFill>
                  <a:srgbClr val="002060"/>
                </a:solidFill>
                <a:latin typeface="Raleway" panose="020B0003030101060003" pitchFamily="34" charset="0"/>
              </a:rPr>
              <a:t> a goal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then</a:t>
            </a:r>
            <a:r>
              <a:rPr lang="nl-NL" sz="2000" dirty="0">
                <a:solidFill>
                  <a:srgbClr val="002060"/>
                </a:solidFill>
                <a:latin typeface="Raleway" panose="020B0003030101060003" pitchFamily="34" charset="0"/>
              </a:rPr>
              <a:t> starts </a:t>
            </a:r>
            <a:r>
              <a:rPr lang="nl-NL" sz="2000" dirty="0" err="1">
                <a:solidFill>
                  <a:srgbClr val="002060"/>
                </a:solidFill>
                <a:latin typeface="Raleway" panose="020B0003030101060003" pitchFamily="34" charset="0"/>
              </a:rPr>
              <a:t>involving</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people</a:t>
            </a:r>
            <a:r>
              <a:rPr lang="nl-NL" sz="2000" dirty="0">
                <a:solidFill>
                  <a:srgbClr val="002060"/>
                </a:solidFill>
                <a:latin typeface="Raleway" panose="020B0003030101060003" pitchFamily="34" charset="0"/>
              </a:rPr>
              <a:t>. </a:t>
            </a:r>
          </a:p>
          <a:p>
            <a:r>
              <a:rPr lang="nl-NL" sz="2000" dirty="0">
                <a:solidFill>
                  <a:srgbClr val="002060"/>
                </a:solidFill>
                <a:latin typeface="Raleway" panose="020B0003030101060003" pitchFamily="34" charset="0"/>
              </a:rPr>
              <a:t>More </a:t>
            </a:r>
            <a:r>
              <a:rPr lang="nl-NL" sz="2000" dirty="0" err="1">
                <a:solidFill>
                  <a:srgbClr val="002060"/>
                </a:solidFill>
                <a:latin typeface="Raleway" panose="020B0003030101060003" pitchFamily="34" charset="0"/>
              </a:rPr>
              <a:t>results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Often</a:t>
            </a:r>
            <a:r>
              <a:rPr lang="nl-NL" sz="2000" dirty="0">
                <a:solidFill>
                  <a:srgbClr val="002060"/>
                </a:solidFill>
                <a:latin typeface="Raleway" panose="020B0003030101060003" pitchFamily="34" charset="0"/>
              </a:rPr>
              <a:t> more </a:t>
            </a:r>
            <a:r>
              <a:rPr lang="nl-NL" sz="2000" dirty="0" err="1">
                <a:solidFill>
                  <a:srgbClr val="002060"/>
                </a:solidFill>
                <a:latin typeface="Raleway" panose="020B0003030101060003" pitchFamily="34" charset="0"/>
              </a:rPr>
              <a:t>people</a:t>
            </a:r>
            <a:r>
              <a:rPr lang="nl-NL" sz="2000" dirty="0">
                <a:solidFill>
                  <a:srgbClr val="002060"/>
                </a:solidFill>
                <a:latin typeface="Raleway" panose="020B0003030101060003" pitchFamily="34" charset="0"/>
              </a:rPr>
              <a:t> are </a:t>
            </a:r>
            <a:r>
              <a:rPr lang="nl-NL" sz="2000" dirty="0" err="1">
                <a:solidFill>
                  <a:srgbClr val="002060"/>
                </a:solidFill>
                <a:latin typeface="Raleway" panose="020B0003030101060003" pitchFamily="34" charset="0"/>
              </a:rPr>
              <a:t>needed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too</a:t>
            </a:r>
            <a:r>
              <a:rPr lang="nl-NL" sz="2000" dirty="0">
                <a:solidFill>
                  <a:srgbClr val="002060"/>
                </a:solidFill>
                <a:latin typeface="Raleway" panose="020B0003030101060003" pitchFamily="34" charset="0"/>
              </a:rPr>
              <a:t>!</a:t>
            </a:r>
          </a:p>
          <a:p>
            <a:r>
              <a:rPr lang="nl-NL" sz="2000" dirty="0">
                <a:solidFill>
                  <a:srgbClr val="002060"/>
                </a:solidFill>
                <a:latin typeface="Raleway" panose="020B0003030101060003" pitchFamily="34" charset="0"/>
              </a:rPr>
              <a:t>People manager</a:t>
            </a:r>
          </a:p>
        </p:txBody>
      </p:sp>
      <p:sp>
        <p:nvSpPr>
          <p:cNvPr id="17" name="Text Box 15"/>
          <p:cNvSpPr txBox="1">
            <a:spLocks noChangeArrowheads="1"/>
          </p:cNvSpPr>
          <p:nvPr/>
        </p:nvSpPr>
        <p:spPr bwMode="auto">
          <a:xfrm>
            <a:off x="4218093" y="3284665"/>
            <a:ext cx="6812979" cy="1015663"/>
          </a:xfrm>
          <a:prstGeom prst="rect">
            <a:avLst/>
          </a:prstGeom>
          <a:noFill/>
          <a:ln w="9525">
            <a:noFill/>
            <a:miter lim="800000"/>
            <a:headEnd/>
            <a:tailEnd/>
          </a:ln>
        </p:spPr>
        <p:txBody>
          <a:bodyPr wrap="square">
            <a:spAutoFit/>
          </a:bodyPr>
          <a:lstStyle/>
          <a:p>
            <a:r>
              <a:rPr lang="nl-NL" sz="2000" dirty="0" err="1">
                <a:solidFill>
                  <a:srgbClr val="002060"/>
                </a:solidFill>
                <a:latin typeface="Raleway" panose="020B0003030101060003" pitchFamily="34" charset="0"/>
              </a:rPr>
              <a:t>Defines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goal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starts thinking </a:t>
            </a:r>
            <a:r>
              <a:rPr lang="nl-NL" sz="2000" dirty="0" err="1">
                <a:solidFill>
                  <a:srgbClr val="002060"/>
                </a:solidFill>
                <a:latin typeface="Raleway" panose="020B0003030101060003" pitchFamily="34" charset="0"/>
              </a:rPr>
              <a:t>about</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how</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it</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can</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be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achieved</a:t>
            </a:r>
            <a:r>
              <a:rPr lang="nl-NL" sz="2000" dirty="0">
                <a:solidFill>
                  <a:srgbClr val="002060"/>
                </a:solidFill>
                <a:latin typeface="Raleway" panose="020B0003030101060003" pitchFamily="34" charset="0"/>
              </a:rPr>
              <a:t> in a </a:t>
            </a:r>
            <a:r>
              <a:rPr lang="nl-NL" sz="2000" dirty="0" err="1">
                <a:solidFill>
                  <a:srgbClr val="002060"/>
                </a:solidFill>
                <a:latin typeface="Raleway" panose="020B0003030101060003" pitchFamily="34" charset="0"/>
              </a:rPr>
              <a:t>conceptual</a:t>
            </a:r>
            <a:r>
              <a:rPr lang="nl-NL" sz="2000" dirty="0">
                <a:solidFill>
                  <a:srgbClr val="002060"/>
                </a:solidFill>
                <a:latin typeface="Raleway" panose="020B0003030101060003" pitchFamily="34" charset="0"/>
              </a:rPr>
              <a:t> (smart) way.</a:t>
            </a:r>
          </a:p>
          <a:p>
            <a:r>
              <a:rPr lang="nl-NL" sz="2000" dirty="0">
                <a:solidFill>
                  <a:srgbClr val="002060"/>
                </a:solidFill>
                <a:latin typeface="Raleway" panose="020B0003030101060003" pitchFamily="34" charset="0"/>
              </a:rPr>
              <a:t>Goal-</a:t>
            </a:r>
            <a:r>
              <a:rPr lang="nl-NL" sz="2000" dirty="0" err="1">
                <a:solidFill>
                  <a:srgbClr val="002060"/>
                </a:solidFill>
                <a:latin typeface="Raleway" panose="020B0003030101060003" pitchFamily="34" charset="0"/>
              </a:rPr>
              <a:t>oriented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inventive</a:t>
            </a:r>
            <a:endParaRPr lang="nl-NL" sz="2000" dirty="0">
              <a:solidFill>
                <a:srgbClr val="002060"/>
              </a:solidFill>
              <a:latin typeface="Raleway" panose="020B0003030101060003" pitchFamily="34" charset="0"/>
            </a:endParaRPr>
          </a:p>
        </p:txBody>
      </p:sp>
      <p:sp>
        <p:nvSpPr>
          <p:cNvPr id="18" name="Text Box 16"/>
          <p:cNvSpPr txBox="1">
            <a:spLocks noChangeArrowheads="1"/>
          </p:cNvSpPr>
          <p:nvPr/>
        </p:nvSpPr>
        <p:spPr bwMode="auto">
          <a:xfrm>
            <a:off x="4218092" y="5625425"/>
            <a:ext cx="6983002" cy="707886"/>
          </a:xfrm>
          <a:prstGeom prst="rect">
            <a:avLst/>
          </a:prstGeom>
          <a:noFill/>
          <a:ln w="9525">
            <a:noFill/>
            <a:miter lim="800000"/>
            <a:headEnd/>
            <a:tailEnd/>
          </a:ln>
        </p:spPr>
        <p:txBody>
          <a:bodyPr wrap="none">
            <a:spAutoFit/>
          </a:bodyPr>
          <a:lstStyle/>
          <a:p>
            <a:r>
              <a:rPr lang="nl-NL" sz="2000" dirty="0" err="1">
                <a:solidFill>
                  <a:srgbClr val="002060"/>
                </a:solidFill>
                <a:latin typeface="Raleway" panose="020B0003030101060003" pitchFamily="34" charset="0"/>
              </a:rPr>
              <a:t>Defines</a:t>
            </a:r>
            <a:r>
              <a:rPr lang="nl-NL" sz="2000" dirty="0">
                <a:solidFill>
                  <a:srgbClr val="002060"/>
                </a:solidFill>
                <a:latin typeface="Raleway" panose="020B0003030101060003" pitchFamily="34" charset="0"/>
              </a:rPr>
              <a:t> a goal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then</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considers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whether</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it</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makes</a:t>
            </a:r>
            <a:r>
              <a:rPr lang="nl-NL" sz="2000" dirty="0">
                <a:solidFill>
                  <a:srgbClr val="002060"/>
                </a:solidFill>
                <a:latin typeface="Raleway" panose="020B0003030101060003" pitchFamily="34" charset="0"/>
              </a:rPr>
              <a:t> sense. </a:t>
            </a:r>
          </a:p>
          <a:p>
            <a:r>
              <a:rPr lang="nl-NL" sz="2000" dirty="0">
                <a:solidFill>
                  <a:srgbClr val="002060"/>
                </a:solidFill>
                <a:latin typeface="Raleway" panose="020B0003030101060003" pitchFamily="34" charset="0"/>
              </a:rPr>
              <a:t>Pragmatist</a:t>
            </a:r>
          </a:p>
        </p:txBody>
      </p:sp>
    </p:spTree>
    <p:extLst>
      <p:ext uri="{BB962C8B-B14F-4D97-AF65-F5344CB8AC3E}">
        <p14:creationId xmlns:p14="http://schemas.microsoft.com/office/powerpoint/2010/main" val="2376262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0-#ppt_w/2"/>
                                          </p:val>
                                        </p:tav>
                                        <p:tav tm="100000">
                                          <p:val>
                                            <p:strVal val="#ppt_x"/>
                                          </p:val>
                                        </p:tav>
                                      </p:tavLst>
                                    </p:anim>
                                    <p:anim calcmode="lin" valueType="num">
                                      <p:cBhvr additive="base">
                                        <p:cTn id="14"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0-#ppt_w/2"/>
                                          </p:val>
                                        </p:tav>
                                        <p:tav tm="100000">
                                          <p:val>
                                            <p:strVal val="#ppt_x"/>
                                          </p:val>
                                        </p:tav>
                                      </p:tavLst>
                                    </p:anim>
                                    <p:anim calcmode="lin" valueType="num">
                                      <p:cBhvr additive="base">
                                        <p:cTn id="20"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utoUpdateAnimBg="0"/>
      <p:bldP spid="17" grpId="0" autoUpdateAnimBg="0"/>
      <p:bldP spid="18" grpId="0"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3047" y="218570"/>
            <a:ext cx="10515600" cy="1325563"/>
          </a:xfrm>
        </p:spPr>
        <p:txBody>
          <a:bodyPr/>
          <a:lstStyle/>
          <a:p>
            <a:r>
              <a:rPr lang="nl-NL" dirty="0"/>
              <a:t>Orange</a:t>
            </a:r>
          </a:p>
        </p:txBody>
      </p:sp>
      <p:grpSp>
        <p:nvGrpSpPr>
          <p:cNvPr id="3" name="Group 2"/>
          <p:cNvGrpSpPr>
            <a:grpSpLocks/>
          </p:cNvGrpSpPr>
          <p:nvPr/>
        </p:nvGrpSpPr>
        <p:grpSpPr bwMode="auto">
          <a:xfrm>
            <a:off x="2208423" y="679249"/>
            <a:ext cx="1371600" cy="1752600"/>
            <a:chOff x="576" y="240"/>
            <a:chExt cx="864" cy="1104"/>
          </a:xfrm>
        </p:grpSpPr>
        <p:sp>
          <p:nvSpPr>
            <p:cNvPr id="20" name="Rectangle 3"/>
            <p:cNvSpPr>
              <a:spLocks noChangeArrowheads="1"/>
            </p:cNvSpPr>
            <p:nvPr/>
          </p:nvSpPr>
          <p:spPr bwMode="auto">
            <a:xfrm>
              <a:off x="864" y="528"/>
              <a:ext cx="288" cy="816"/>
            </a:xfrm>
            <a:prstGeom prst="rect">
              <a:avLst/>
            </a:prstGeom>
            <a:solidFill>
              <a:srgbClr val="0000FF"/>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21" name="Rectangle 4"/>
            <p:cNvSpPr>
              <a:spLocks noChangeArrowheads="1"/>
            </p:cNvSpPr>
            <p:nvPr/>
          </p:nvSpPr>
          <p:spPr bwMode="auto">
            <a:xfrm>
              <a:off x="576" y="240"/>
              <a:ext cx="288" cy="1104"/>
            </a:xfrm>
            <a:prstGeom prst="rect">
              <a:avLst/>
            </a:prstGeom>
            <a:solidFill>
              <a:srgbClr val="FF99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22" name="Rectangle 5"/>
            <p:cNvSpPr>
              <a:spLocks noChangeArrowheads="1"/>
            </p:cNvSpPr>
            <p:nvPr/>
          </p:nvSpPr>
          <p:spPr bwMode="auto">
            <a:xfrm>
              <a:off x="1152" y="864"/>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grpSp>
        <p:nvGrpSpPr>
          <p:cNvPr id="4" name="Group 6"/>
          <p:cNvGrpSpPr>
            <a:grpSpLocks/>
          </p:cNvGrpSpPr>
          <p:nvPr/>
        </p:nvGrpSpPr>
        <p:grpSpPr bwMode="auto">
          <a:xfrm>
            <a:off x="2208423" y="4946449"/>
            <a:ext cx="1371600" cy="1752600"/>
            <a:chOff x="576" y="2928"/>
            <a:chExt cx="864" cy="1104"/>
          </a:xfrm>
        </p:grpSpPr>
        <p:sp>
          <p:nvSpPr>
            <p:cNvPr id="24" name="Rectangle 7"/>
            <p:cNvSpPr>
              <a:spLocks noChangeArrowheads="1"/>
            </p:cNvSpPr>
            <p:nvPr/>
          </p:nvSpPr>
          <p:spPr bwMode="auto">
            <a:xfrm>
              <a:off x="864" y="3216"/>
              <a:ext cx="288" cy="816"/>
            </a:xfrm>
            <a:prstGeom prst="rect">
              <a:avLst/>
            </a:prstGeom>
            <a:solidFill>
              <a:srgbClr val="993366"/>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25" name="Rectangle 8"/>
            <p:cNvSpPr>
              <a:spLocks noChangeArrowheads="1"/>
            </p:cNvSpPr>
            <p:nvPr/>
          </p:nvSpPr>
          <p:spPr bwMode="auto">
            <a:xfrm>
              <a:off x="576" y="2928"/>
              <a:ext cx="288" cy="1104"/>
            </a:xfrm>
            <a:prstGeom prst="rect">
              <a:avLst/>
            </a:prstGeom>
            <a:solidFill>
              <a:srgbClr val="FF99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26" name="Rectangle 9"/>
            <p:cNvSpPr>
              <a:spLocks noChangeArrowheads="1"/>
            </p:cNvSpPr>
            <p:nvPr/>
          </p:nvSpPr>
          <p:spPr bwMode="auto">
            <a:xfrm>
              <a:off x="1152" y="3552"/>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grpSp>
        <p:nvGrpSpPr>
          <p:cNvPr id="5" name="Group 10"/>
          <p:cNvGrpSpPr>
            <a:grpSpLocks/>
          </p:cNvGrpSpPr>
          <p:nvPr/>
        </p:nvGrpSpPr>
        <p:grpSpPr bwMode="auto">
          <a:xfrm>
            <a:off x="2208423" y="2736649"/>
            <a:ext cx="1371600" cy="1752600"/>
            <a:chOff x="576" y="1536"/>
            <a:chExt cx="864" cy="1104"/>
          </a:xfrm>
        </p:grpSpPr>
        <p:sp>
          <p:nvSpPr>
            <p:cNvPr id="28" name="Rectangle 11"/>
            <p:cNvSpPr>
              <a:spLocks noChangeArrowheads="1"/>
            </p:cNvSpPr>
            <p:nvPr/>
          </p:nvSpPr>
          <p:spPr bwMode="auto">
            <a:xfrm>
              <a:off x="864" y="1824"/>
              <a:ext cx="288" cy="816"/>
            </a:xfrm>
            <a:prstGeom prst="rect">
              <a:avLst/>
            </a:prstGeom>
            <a:solidFill>
              <a:srgbClr val="FF00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29" name="Rectangle 12"/>
            <p:cNvSpPr>
              <a:spLocks noChangeArrowheads="1"/>
            </p:cNvSpPr>
            <p:nvPr/>
          </p:nvSpPr>
          <p:spPr bwMode="auto">
            <a:xfrm>
              <a:off x="576" y="1536"/>
              <a:ext cx="288" cy="1104"/>
            </a:xfrm>
            <a:prstGeom prst="rect">
              <a:avLst/>
            </a:prstGeom>
            <a:solidFill>
              <a:srgbClr val="FF99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30" name="Rectangle 13"/>
            <p:cNvSpPr>
              <a:spLocks noChangeArrowheads="1"/>
            </p:cNvSpPr>
            <p:nvPr/>
          </p:nvSpPr>
          <p:spPr bwMode="auto">
            <a:xfrm>
              <a:off x="1152" y="2160"/>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sp>
        <p:nvSpPr>
          <p:cNvPr id="31" name="Text Box 14"/>
          <p:cNvSpPr txBox="1">
            <a:spLocks noChangeArrowheads="1"/>
          </p:cNvSpPr>
          <p:nvPr/>
        </p:nvSpPr>
        <p:spPr bwMode="auto">
          <a:xfrm>
            <a:off x="4282756" y="1513679"/>
            <a:ext cx="7468978" cy="1015663"/>
          </a:xfrm>
          <a:prstGeom prst="rect">
            <a:avLst/>
          </a:prstGeom>
          <a:noFill/>
          <a:ln w="9525">
            <a:noFill/>
            <a:miter lim="800000"/>
            <a:headEnd/>
            <a:tailEnd/>
          </a:ln>
        </p:spPr>
        <p:txBody>
          <a:bodyPr wrap="square">
            <a:spAutoFit/>
          </a:bodyPr>
          <a:lstStyle/>
          <a:p>
            <a:r>
              <a:rPr lang="nl-NL" sz="2000" dirty="0" err="1">
                <a:solidFill>
                  <a:srgbClr val="002060"/>
                </a:solidFill>
                <a:latin typeface="Raleway" panose="020B0003030101060003" pitchFamily="34" charset="0"/>
              </a:rPr>
              <a:t>Defines</a:t>
            </a:r>
            <a:r>
              <a:rPr lang="nl-NL" sz="2000" dirty="0">
                <a:solidFill>
                  <a:srgbClr val="002060"/>
                </a:solidFill>
                <a:latin typeface="Raleway" panose="020B0003030101060003" pitchFamily="34" charset="0"/>
              </a:rPr>
              <a:t> a goal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then</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goes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about</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achieving</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it</a:t>
            </a:r>
            <a:r>
              <a:rPr lang="nl-NL" sz="2000" dirty="0">
                <a:solidFill>
                  <a:srgbClr val="002060"/>
                </a:solidFill>
                <a:latin typeface="Raleway" panose="020B0003030101060003" pitchFamily="34" charset="0"/>
              </a:rPr>
              <a:t> in a </a:t>
            </a:r>
            <a:r>
              <a:rPr lang="nl-NL" sz="2000" dirty="0" err="1">
                <a:solidFill>
                  <a:srgbClr val="002060"/>
                </a:solidFill>
                <a:latin typeface="Raleway" panose="020B0003030101060003" pitchFamily="34" charset="0"/>
              </a:rPr>
              <a:t>planned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structures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manner</a:t>
            </a:r>
            <a:r>
              <a:rPr lang="nl-NL" sz="2000" dirty="0">
                <a:solidFill>
                  <a:srgbClr val="002060"/>
                </a:solidFill>
                <a:latin typeface="Raleway" panose="020B0003030101060003" pitchFamily="34" charset="0"/>
              </a:rPr>
              <a:t>.</a:t>
            </a:r>
          </a:p>
          <a:p>
            <a:r>
              <a:rPr lang="nl-NL" sz="2000" dirty="0" err="1">
                <a:solidFill>
                  <a:srgbClr val="002060"/>
                </a:solidFill>
                <a:latin typeface="Raleway" panose="020B0003030101060003" pitchFamily="34" charset="0"/>
              </a:rPr>
              <a:t>Implementer</a:t>
            </a:r>
            <a:endParaRPr lang="nl-NL" sz="2000" dirty="0">
              <a:solidFill>
                <a:srgbClr val="002060"/>
              </a:solidFill>
              <a:latin typeface="Raleway" panose="020B0003030101060003" pitchFamily="34" charset="0"/>
            </a:endParaRPr>
          </a:p>
        </p:txBody>
      </p:sp>
      <p:sp>
        <p:nvSpPr>
          <p:cNvPr id="32" name="Text Box 15"/>
          <p:cNvSpPr txBox="1">
            <a:spLocks noChangeArrowheads="1"/>
          </p:cNvSpPr>
          <p:nvPr/>
        </p:nvSpPr>
        <p:spPr bwMode="auto">
          <a:xfrm>
            <a:off x="4282756" y="3580998"/>
            <a:ext cx="6016391" cy="707886"/>
          </a:xfrm>
          <a:prstGeom prst="rect">
            <a:avLst/>
          </a:prstGeom>
          <a:noFill/>
          <a:ln w="9525">
            <a:noFill/>
            <a:miter lim="800000"/>
            <a:headEnd/>
            <a:tailEnd/>
          </a:ln>
        </p:spPr>
        <p:txBody>
          <a:bodyPr wrap="none">
            <a:spAutoFit/>
          </a:bodyPr>
          <a:lstStyle/>
          <a:p>
            <a:r>
              <a:rPr lang="nl-NL" sz="2000" dirty="0">
                <a:solidFill>
                  <a:srgbClr val="002060"/>
                </a:solidFill>
                <a:latin typeface="Raleway" panose="020B0003030101060003" pitchFamily="34" charset="0"/>
              </a:rPr>
              <a:t>Wants </a:t>
            </a:r>
            <a:r>
              <a:rPr lang="nl-NL" sz="2000" dirty="0" err="1">
                <a:solidFill>
                  <a:srgbClr val="002060"/>
                </a:solidFill>
                <a:latin typeface="Raleway" panose="020B0003030101060003" pitchFamily="34" charset="0"/>
              </a:rPr>
              <a:t>to</a:t>
            </a:r>
            <a:r>
              <a:rPr lang="nl-NL" sz="2000" dirty="0">
                <a:solidFill>
                  <a:srgbClr val="002060"/>
                </a:solidFill>
                <a:latin typeface="Raleway" panose="020B0003030101060003" pitchFamily="34" charset="0"/>
              </a:rPr>
              <a:t> get </a:t>
            </a:r>
            <a:r>
              <a:rPr lang="nl-NL" sz="2000" dirty="0" err="1">
                <a:solidFill>
                  <a:srgbClr val="002060"/>
                </a:solidFill>
                <a:latin typeface="Raleway" panose="020B0003030101060003" pitchFamily="34" charset="0"/>
              </a:rPr>
              <a:t>results</a:t>
            </a:r>
            <a:r>
              <a:rPr lang="nl-NL" sz="2000" dirty="0">
                <a:solidFill>
                  <a:srgbClr val="002060"/>
                </a:solidFill>
                <a:latin typeface="Raleway" panose="020B0003030101060003" pitchFamily="34" charset="0"/>
              </a:rPr>
              <a:t> NOW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 lot). </a:t>
            </a:r>
            <a:r>
              <a:rPr lang="nl-NL" sz="2000" dirty="0" err="1">
                <a:solidFill>
                  <a:srgbClr val="002060"/>
                </a:solidFill>
                <a:latin typeface="Raleway" panose="020B0003030101060003" pitchFamily="34" charset="0"/>
              </a:rPr>
              <a:t>Very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driven</a:t>
            </a:r>
            <a:r>
              <a:rPr lang="nl-NL" sz="2000" dirty="0">
                <a:solidFill>
                  <a:srgbClr val="002060"/>
                </a:solidFill>
                <a:latin typeface="Raleway" panose="020B0003030101060003" pitchFamily="34" charset="0"/>
              </a:rPr>
              <a:t>.</a:t>
            </a:r>
          </a:p>
          <a:p>
            <a:r>
              <a:rPr lang="nl-NL" sz="2000" dirty="0">
                <a:solidFill>
                  <a:srgbClr val="002060"/>
                </a:solidFill>
                <a:latin typeface="Raleway" panose="020B0003030101060003" pitchFamily="34" charset="0"/>
              </a:rPr>
              <a:t>Strong </a:t>
            </a:r>
            <a:r>
              <a:rPr lang="nl-NL" sz="2000" dirty="0" err="1">
                <a:solidFill>
                  <a:srgbClr val="002060"/>
                </a:solidFill>
                <a:latin typeface="Raleway" panose="020B0003030101060003" pitchFamily="34" charset="0"/>
              </a:rPr>
              <a:t>results</a:t>
            </a:r>
            <a:r>
              <a:rPr lang="nl-NL" sz="2000" dirty="0">
                <a:solidFill>
                  <a:srgbClr val="002060"/>
                </a:solidFill>
                <a:latin typeface="Raleway" panose="020B0003030101060003" pitchFamily="34" charset="0"/>
              </a:rPr>
              <a:t> focus</a:t>
            </a:r>
          </a:p>
        </p:txBody>
      </p:sp>
      <p:sp>
        <p:nvSpPr>
          <p:cNvPr id="33" name="Text Box 16"/>
          <p:cNvSpPr txBox="1">
            <a:spLocks noChangeArrowheads="1"/>
          </p:cNvSpPr>
          <p:nvPr/>
        </p:nvSpPr>
        <p:spPr bwMode="auto">
          <a:xfrm>
            <a:off x="4282756" y="5340540"/>
            <a:ext cx="6486844" cy="1015663"/>
          </a:xfrm>
          <a:prstGeom prst="rect">
            <a:avLst/>
          </a:prstGeom>
          <a:noFill/>
          <a:ln w="9525">
            <a:noFill/>
            <a:miter lim="800000"/>
            <a:headEnd/>
            <a:tailEnd/>
          </a:ln>
        </p:spPr>
        <p:txBody>
          <a:bodyPr wrap="square">
            <a:spAutoFit/>
          </a:bodyPr>
          <a:lstStyle/>
          <a:p>
            <a:r>
              <a:rPr lang="nl-NL" sz="2000" dirty="0" err="1">
                <a:solidFill>
                  <a:srgbClr val="002060"/>
                </a:solidFill>
                <a:latin typeface="Raleway" panose="020B0003030101060003" pitchFamily="34" charset="0"/>
              </a:rPr>
              <a:t>Defines</a:t>
            </a:r>
            <a:r>
              <a:rPr lang="nl-NL" sz="2000" dirty="0">
                <a:solidFill>
                  <a:srgbClr val="002060"/>
                </a:solidFill>
                <a:latin typeface="Raleway" panose="020B0003030101060003" pitchFamily="34" charset="0"/>
              </a:rPr>
              <a:t> a goal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prefers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to</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build</a:t>
            </a:r>
            <a:r>
              <a:rPr lang="nl-NL" sz="2000" dirty="0">
                <a:solidFill>
                  <a:srgbClr val="002060"/>
                </a:solidFill>
                <a:latin typeface="Raleway" panose="020B0003030101060003" pitchFamily="34" charset="0"/>
              </a:rPr>
              <a:t> on a small, close-</a:t>
            </a:r>
            <a:r>
              <a:rPr lang="nl-NL" sz="2000" dirty="0" err="1">
                <a:solidFill>
                  <a:srgbClr val="002060"/>
                </a:solidFill>
                <a:latin typeface="Raleway" panose="020B0003030101060003" pitchFamily="34" charset="0"/>
              </a:rPr>
              <a:t>knit</a:t>
            </a:r>
            <a:r>
              <a:rPr lang="nl-NL" sz="2000" dirty="0">
                <a:solidFill>
                  <a:srgbClr val="002060"/>
                </a:solidFill>
                <a:latin typeface="Raleway" panose="020B0003030101060003" pitchFamily="34" charset="0"/>
              </a:rPr>
              <a:t> team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traditions</a:t>
            </a:r>
            <a:endParaRPr lang="nl-NL" sz="2000" dirty="0">
              <a:solidFill>
                <a:srgbClr val="002060"/>
              </a:solidFill>
              <a:latin typeface="Raleway" panose="020B0003030101060003" pitchFamily="34" charset="0"/>
            </a:endParaRPr>
          </a:p>
          <a:p>
            <a:r>
              <a:rPr lang="nl-NL" sz="2000" dirty="0" err="1">
                <a:solidFill>
                  <a:srgbClr val="002060"/>
                </a:solidFill>
                <a:latin typeface="Raleway" panose="020B0003030101060003" pitchFamily="34" charset="0"/>
              </a:rPr>
              <a:t>Successor</a:t>
            </a:r>
            <a:r>
              <a:rPr lang="nl-NL" sz="2000" dirty="0">
                <a:solidFill>
                  <a:srgbClr val="002060"/>
                </a:solidFill>
                <a:latin typeface="Raleway" panose="020B0003030101060003" pitchFamily="34" charset="0"/>
              </a:rPr>
              <a:t> in a family business</a:t>
            </a:r>
          </a:p>
        </p:txBody>
      </p:sp>
    </p:spTree>
    <p:extLst>
      <p:ext uri="{BB962C8B-B14F-4D97-AF65-F5344CB8AC3E}">
        <p14:creationId xmlns:p14="http://schemas.microsoft.com/office/powerpoint/2010/main" val="2584593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0-#ppt_w/2"/>
                                          </p:val>
                                        </p:tav>
                                        <p:tav tm="100000">
                                          <p:val>
                                            <p:strVal val="#ppt_x"/>
                                          </p:val>
                                        </p:tav>
                                      </p:tavLst>
                                    </p:anim>
                                    <p:anim calcmode="lin" valueType="num">
                                      <p:cBhvr additive="base">
                                        <p:cTn id="8"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additive="base">
                                        <p:cTn id="13" dur="500" fill="hold"/>
                                        <p:tgtEl>
                                          <p:spTgt spid="32"/>
                                        </p:tgtEl>
                                        <p:attrNameLst>
                                          <p:attrName>ppt_x</p:attrName>
                                        </p:attrNameLst>
                                      </p:cBhvr>
                                      <p:tavLst>
                                        <p:tav tm="0">
                                          <p:val>
                                            <p:strVal val="0-#ppt_w/2"/>
                                          </p:val>
                                        </p:tav>
                                        <p:tav tm="100000">
                                          <p:val>
                                            <p:strVal val="#ppt_x"/>
                                          </p:val>
                                        </p:tav>
                                      </p:tavLst>
                                    </p:anim>
                                    <p:anim calcmode="lin" valueType="num">
                                      <p:cBhvr additive="base">
                                        <p:cTn id="14"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 calcmode="lin" valueType="num">
                                      <p:cBhvr additive="base">
                                        <p:cTn id="19" dur="500" fill="hold"/>
                                        <p:tgtEl>
                                          <p:spTgt spid="33"/>
                                        </p:tgtEl>
                                        <p:attrNameLst>
                                          <p:attrName>ppt_x</p:attrName>
                                        </p:attrNameLst>
                                      </p:cBhvr>
                                      <p:tavLst>
                                        <p:tav tm="0">
                                          <p:val>
                                            <p:strVal val="0-#ppt_w/2"/>
                                          </p:val>
                                        </p:tav>
                                        <p:tav tm="100000">
                                          <p:val>
                                            <p:strVal val="#ppt_x"/>
                                          </p:val>
                                        </p:tav>
                                      </p:tavLst>
                                    </p:anim>
                                    <p:anim calcmode="lin" valueType="num">
                                      <p:cBhvr additive="base">
                                        <p:cTn id="20" dur="500" fill="hold"/>
                                        <p:tgtEl>
                                          <p:spTgt spid="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utoUpdateAnimBg="0"/>
      <p:bldP spid="32" grpId="0" autoUpdateAnimBg="0"/>
      <p:bldP spid="33" grpId="0"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Green</a:t>
            </a:r>
          </a:p>
        </p:txBody>
      </p:sp>
      <p:grpSp>
        <p:nvGrpSpPr>
          <p:cNvPr id="3" name="Group 2"/>
          <p:cNvGrpSpPr>
            <a:grpSpLocks/>
          </p:cNvGrpSpPr>
          <p:nvPr/>
        </p:nvGrpSpPr>
        <p:grpSpPr bwMode="auto">
          <a:xfrm>
            <a:off x="2313777" y="582325"/>
            <a:ext cx="1371600" cy="1752600"/>
            <a:chOff x="576" y="240"/>
            <a:chExt cx="864" cy="1104"/>
          </a:xfrm>
        </p:grpSpPr>
        <p:sp>
          <p:nvSpPr>
            <p:cNvPr id="5" name="Rectangle 3"/>
            <p:cNvSpPr>
              <a:spLocks noChangeArrowheads="1"/>
            </p:cNvSpPr>
            <p:nvPr/>
          </p:nvSpPr>
          <p:spPr bwMode="auto">
            <a:xfrm>
              <a:off x="864" y="528"/>
              <a:ext cx="288" cy="816"/>
            </a:xfrm>
            <a:prstGeom prst="rect">
              <a:avLst/>
            </a:prstGeom>
            <a:solidFill>
              <a:srgbClr val="FF6600"/>
            </a:solidFill>
            <a:ln w="9525">
              <a:solidFill>
                <a:schemeClr val="tx1"/>
              </a:solidFill>
              <a:miter lim="800000"/>
              <a:headEnd/>
              <a:tailEnd/>
            </a:ln>
          </p:spPr>
          <p:txBody>
            <a:bodyPr wrap="none" anchor="ctr"/>
            <a:lstStyle/>
            <a:p>
              <a:endParaRPr lang="nl-NL">
                <a:latin typeface="Calibri" pitchFamily="34" charset="0"/>
              </a:endParaRPr>
            </a:p>
          </p:txBody>
        </p:sp>
        <p:sp>
          <p:nvSpPr>
            <p:cNvPr id="6" name="Rectangle 4"/>
            <p:cNvSpPr>
              <a:spLocks noChangeArrowheads="1"/>
            </p:cNvSpPr>
            <p:nvPr/>
          </p:nvSpPr>
          <p:spPr bwMode="auto">
            <a:xfrm>
              <a:off x="576" y="240"/>
              <a:ext cx="288" cy="1104"/>
            </a:xfrm>
            <a:prstGeom prst="rect">
              <a:avLst/>
            </a:prstGeom>
            <a:solidFill>
              <a:srgbClr val="00CC00"/>
            </a:solidFill>
            <a:ln w="9525">
              <a:solidFill>
                <a:schemeClr val="tx1"/>
              </a:solidFill>
              <a:miter lim="800000"/>
              <a:headEnd/>
              <a:tailEnd/>
            </a:ln>
          </p:spPr>
          <p:txBody>
            <a:bodyPr wrap="none" anchor="ctr"/>
            <a:lstStyle/>
            <a:p>
              <a:endParaRPr lang="nl-NL">
                <a:latin typeface="Calibri" pitchFamily="34" charset="0"/>
              </a:endParaRPr>
            </a:p>
          </p:txBody>
        </p:sp>
        <p:sp>
          <p:nvSpPr>
            <p:cNvPr id="7" name="Rectangle 5"/>
            <p:cNvSpPr>
              <a:spLocks noChangeArrowheads="1"/>
            </p:cNvSpPr>
            <p:nvPr/>
          </p:nvSpPr>
          <p:spPr bwMode="auto">
            <a:xfrm>
              <a:off x="1152" y="864"/>
              <a:ext cx="288" cy="480"/>
            </a:xfrm>
            <a:prstGeom prst="rect">
              <a:avLst/>
            </a:prstGeom>
            <a:noFill/>
            <a:ln w="9525">
              <a:solidFill>
                <a:schemeClr val="tx1"/>
              </a:solidFill>
              <a:miter lim="800000"/>
              <a:headEnd/>
              <a:tailEnd/>
            </a:ln>
          </p:spPr>
          <p:txBody>
            <a:bodyPr wrap="none" anchor="ctr"/>
            <a:lstStyle/>
            <a:p>
              <a:endParaRPr lang="nl-NL">
                <a:latin typeface="Calibri" pitchFamily="34" charset="0"/>
              </a:endParaRPr>
            </a:p>
          </p:txBody>
        </p:sp>
      </p:grpSp>
      <p:grpSp>
        <p:nvGrpSpPr>
          <p:cNvPr id="4" name="Group 6"/>
          <p:cNvGrpSpPr>
            <a:grpSpLocks/>
          </p:cNvGrpSpPr>
          <p:nvPr/>
        </p:nvGrpSpPr>
        <p:grpSpPr bwMode="auto">
          <a:xfrm>
            <a:off x="2313777" y="4849525"/>
            <a:ext cx="1371600" cy="1752600"/>
            <a:chOff x="576" y="2928"/>
            <a:chExt cx="864" cy="1104"/>
          </a:xfrm>
        </p:grpSpPr>
        <p:sp>
          <p:nvSpPr>
            <p:cNvPr id="9" name="Rectangle 7"/>
            <p:cNvSpPr>
              <a:spLocks noChangeArrowheads="1"/>
            </p:cNvSpPr>
            <p:nvPr/>
          </p:nvSpPr>
          <p:spPr bwMode="auto">
            <a:xfrm>
              <a:off x="864" y="3216"/>
              <a:ext cx="288" cy="816"/>
            </a:xfrm>
            <a:prstGeom prst="rect">
              <a:avLst/>
            </a:prstGeom>
            <a:solidFill>
              <a:srgbClr val="00FFFF"/>
            </a:solidFill>
            <a:ln w="9525">
              <a:solidFill>
                <a:schemeClr val="tx1"/>
              </a:solidFill>
              <a:miter lim="800000"/>
              <a:headEnd/>
              <a:tailEnd/>
            </a:ln>
          </p:spPr>
          <p:txBody>
            <a:bodyPr wrap="none" anchor="ctr"/>
            <a:lstStyle/>
            <a:p>
              <a:endParaRPr lang="nl-NL">
                <a:latin typeface="Calibri" pitchFamily="34" charset="0"/>
              </a:endParaRPr>
            </a:p>
          </p:txBody>
        </p:sp>
        <p:sp>
          <p:nvSpPr>
            <p:cNvPr id="10" name="Rectangle 8"/>
            <p:cNvSpPr>
              <a:spLocks noChangeArrowheads="1"/>
            </p:cNvSpPr>
            <p:nvPr/>
          </p:nvSpPr>
          <p:spPr bwMode="auto">
            <a:xfrm>
              <a:off x="576" y="2928"/>
              <a:ext cx="288" cy="1104"/>
            </a:xfrm>
            <a:prstGeom prst="rect">
              <a:avLst/>
            </a:prstGeom>
            <a:solidFill>
              <a:srgbClr val="00CC00"/>
            </a:solidFill>
            <a:ln w="9525">
              <a:solidFill>
                <a:schemeClr val="tx1"/>
              </a:solidFill>
              <a:miter lim="800000"/>
              <a:headEnd/>
              <a:tailEnd/>
            </a:ln>
          </p:spPr>
          <p:txBody>
            <a:bodyPr wrap="none" anchor="ctr"/>
            <a:lstStyle/>
            <a:p>
              <a:endParaRPr lang="nl-NL">
                <a:latin typeface="Calibri" pitchFamily="34" charset="0"/>
              </a:endParaRPr>
            </a:p>
          </p:txBody>
        </p:sp>
        <p:sp>
          <p:nvSpPr>
            <p:cNvPr id="11" name="Rectangle 9"/>
            <p:cNvSpPr>
              <a:spLocks noChangeArrowheads="1"/>
            </p:cNvSpPr>
            <p:nvPr/>
          </p:nvSpPr>
          <p:spPr bwMode="auto">
            <a:xfrm>
              <a:off x="1152" y="3552"/>
              <a:ext cx="288" cy="480"/>
            </a:xfrm>
            <a:prstGeom prst="rect">
              <a:avLst/>
            </a:prstGeom>
            <a:noFill/>
            <a:ln w="9525">
              <a:solidFill>
                <a:schemeClr val="tx1"/>
              </a:solidFill>
              <a:miter lim="800000"/>
              <a:headEnd/>
              <a:tailEnd/>
            </a:ln>
          </p:spPr>
          <p:txBody>
            <a:bodyPr wrap="none" anchor="ctr"/>
            <a:lstStyle/>
            <a:p>
              <a:endParaRPr lang="nl-NL">
                <a:latin typeface="Calibri" pitchFamily="34" charset="0"/>
              </a:endParaRPr>
            </a:p>
          </p:txBody>
        </p:sp>
      </p:grpSp>
      <p:grpSp>
        <p:nvGrpSpPr>
          <p:cNvPr id="8" name="Group 10"/>
          <p:cNvGrpSpPr>
            <a:grpSpLocks/>
          </p:cNvGrpSpPr>
          <p:nvPr/>
        </p:nvGrpSpPr>
        <p:grpSpPr bwMode="auto">
          <a:xfrm>
            <a:off x="2313777" y="2639725"/>
            <a:ext cx="1371600" cy="1752600"/>
            <a:chOff x="576" y="1536"/>
            <a:chExt cx="864" cy="1104"/>
          </a:xfrm>
        </p:grpSpPr>
        <p:sp>
          <p:nvSpPr>
            <p:cNvPr id="13" name="Rectangle 11"/>
            <p:cNvSpPr>
              <a:spLocks noChangeArrowheads="1"/>
            </p:cNvSpPr>
            <p:nvPr/>
          </p:nvSpPr>
          <p:spPr bwMode="auto">
            <a:xfrm>
              <a:off x="864" y="1824"/>
              <a:ext cx="288" cy="816"/>
            </a:xfrm>
            <a:prstGeom prst="rect">
              <a:avLst/>
            </a:prstGeom>
            <a:solidFill>
              <a:srgbClr val="FFFF00"/>
            </a:solidFill>
            <a:ln w="9525">
              <a:solidFill>
                <a:schemeClr val="tx1"/>
              </a:solidFill>
              <a:miter lim="800000"/>
              <a:headEnd/>
              <a:tailEnd/>
            </a:ln>
          </p:spPr>
          <p:txBody>
            <a:bodyPr wrap="none" anchor="ctr"/>
            <a:lstStyle/>
            <a:p>
              <a:endParaRPr lang="nl-NL">
                <a:latin typeface="Calibri" pitchFamily="34" charset="0"/>
              </a:endParaRPr>
            </a:p>
          </p:txBody>
        </p:sp>
        <p:sp>
          <p:nvSpPr>
            <p:cNvPr id="14" name="Rectangle 12"/>
            <p:cNvSpPr>
              <a:spLocks noChangeArrowheads="1"/>
            </p:cNvSpPr>
            <p:nvPr/>
          </p:nvSpPr>
          <p:spPr bwMode="auto">
            <a:xfrm>
              <a:off x="576" y="1536"/>
              <a:ext cx="288" cy="1104"/>
            </a:xfrm>
            <a:prstGeom prst="rect">
              <a:avLst/>
            </a:prstGeom>
            <a:solidFill>
              <a:srgbClr val="00CC00"/>
            </a:solidFill>
            <a:ln w="9525">
              <a:solidFill>
                <a:schemeClr val="tx1"/>
              </a:solidFill>
              <a:miter lim="800000"/>
              <a:headEnd/>
              <a:tailEnd/>
            </a:ln>
          </p:spPr>
          <p:txBody>
            <a:bodyPr wrap="none" anchor="ctr"/>
            <a:lstStyle/>
            <a:p>
              <a:endParaRPr lang="nl-NL">
                <a:latin typeface="Calibri" pitchFamily="34" charset="0"/>
              </a:endParaRPr>
            </a:p>
          </p:txBody>
        </p:sp>
        <p:sp>
          <p:nvSpPr>
            <p:cNvPr id="15" name="Rectangle 13"/>
            <p:cNvSpPr>
              <a:spLocks noChangeArrowheads="1"/>
            </p:cNvSpPr>
            <p:nvPr/>
          </p:nvSpPr>
          <p:spPr bwMode="auto">
            <a:xfrm>
              <a:off x="1152" y="2160"/>
              <a:ext cx="288" cy="480"/>
            </a:xfrm>
            <a:prstGeom prst="rect">
              <a:avLst/>
            </a:prstGeom>
            <a:noFill/>
            <a:ln w="9525">
              <a:solidFill>
                <a:schemeClr val="tx1"/>
              </a:solidFill>
              <a:miter lim="800000"/>
              <a:headEnd/>
              <a:tailEnd/>
            </a:ln>
          </p:spPr>
          <p:txBody>
            <a:bodyPr wrap="none" anchor="ctr"/>
            <a:lstStyle/>
            <a:p>
              <a:endParaRPr lang="nl-NL">
                <a:latin typeface="Calibri" pitchFamily="34" charset="0"/>
              </a:endParaRPr>
            </a:p>
          </p:txBody>
        </p:sp>
      </p:grpSp>
      <p:sp>
        <p:nvSpPr>
          <p:cNvPr id="16" name="Text Box 14"/>
          <p:cNvSpPr txBox="1">
            <a:spLocks noChangeArrowheads="1"/>
          </p:cNvSpPr>
          <p:nvPr/>
        </p:nvSpPr>
        <p:spPr bwMode="auto">
          <a:xfrm>
            <a:off x="4387773" y="1048158"/>
            <a:ext cx="7423227" cy="1015663"/>
          </a:xfrm>
          <a:prstGeom prst="rect">
            <a:avLst/>
          </a:prstGeom>
          <a:noFill/>
          <a:ln w="9525">
            <a:noFill/>
            <a:miter lim="800000"/>
            <a:headEnd/>
            <a:tailEnd/>
          </a:ln>
        </p:spPr>
        <p:txBody>
          <a:bodyPr wrap="square">
            <a:spAutoFit/>
          </a:bodyPr>
          <a:lstStyle/>
          <a:p>
            <a:r>
              <a:rPr lang="nl-NL" sz="2000" dirty="0" err="1">
                <a:solidFill>
                  <a:srgbClr val="002060"/>
                </a:solidFill>
                <a:latin typeface="Raleway" panose="020B0003030101060003" pitchFamily="34" charset="0"/>
              </a:rPr>
              <a:t>Seeks</a:t>
            </a:r>
            <a:r>
              <a:rPr lang="nl-NL" sz="2000" dirty="0">
                <a:solidFill>
                  <a:srgbClr val="002060"/>
                </a:solidFill>
                <a:latin typeface="Raleway" panose="020B0003030101060003" pitchFamily="34" charset="0"/>
              </a:rPr>
              <a:t> harmony </a:t>
            </a:r>
            <a:r>
              <a:rPr lang="nl-NL" sz="2000" dirty="0" err="1">
                <a:solidFill>
                  <a:srgbClr val="002060"/>
                </a:solidFill>
                <a:latin typeface="Raleway" panose="020B0003030101060003" pitchFamily="34" charset="0"/>
              </a:rPr>
              <a:t>with</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group</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Then</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together</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with</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group</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defines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what</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results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can</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be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achieved</a:t>
            </a:r>
            <a:r>
              <a:rPr lang="nl-NL" sz="2000" dirty="0">
                <a:solidFill>
                  <a:srgbClr val="002060"/>
                </a:solidFill>
                <a:latin typeface="Raleway" panose="020B0003030101060003" pitchFamily="34" charset="0"/>
              </a:rPr>
              <a:t>.</a:t>
            </a:r>
          </a:p>
          <a:p>
            <a:r>
              <a:rPr lang="nl-NL" sz="2000" dirty="0">
                <a:solidFill>
                  <a:srgbClr val="002060"/>
                </a:solidFill>
                <a:latin typeface="Raleway" panose="020B0003030101060003" pitchFamily="34" charset="0"/>
              </a:rPr>
              <a:t>Team builder</a:t>
            </a:r>
          </a:p>
        </p:txBody>
      </p:sp>
      <p:sp>
        <p:nvSpPr>
          <p:cNvPr id="17" name="Text Box 15"/>
          <p:cNvSpPr txBox="1">
            <a:spLocks noChangeArrowheads="1"/>
          </p:cNvSpPr>
          <p:nvPr/>
        </p:nvSpPr>
        <p:spPr bwMode="auto">
          <a:xfrm>
            <a:off x="4472576" y="3096925"/>
            <a:ext cx="6881224" cy="1015663"/>
          </a:xfrm>
          <a:prstGeom prst="rect">
            <a:avLst/>
          </a:prstGeom>
          <a:noFill/>
          <a:ln w="9525">
            <a:noFill/>
            <a:miter lim="800000"/>
            <a:headEnd/>
            <a:tailEnd/>
          </a:ln>
        </p:spPr>
        <p:txBody>
          <a:bodyPr wrap="square">
            <a:spAutoFit/>
          </a:bodyPr>
          <a:lstStyle/>
          <a:p>
            <a:r>
              <a:rPr lang="nl-NL" sz="2000" dirty="0" err="1">
                <a:solidFill>
                  <a:srgbClr val="002060"/>
                </a:solidFill>
                <a:latin typeface="Raleway" panose="020B0003030101060003" pitchFamily="34" charset="0"/>
              </a:rPr>
              <a:t>Seeks</a:t>
            </a:r>
            <a:r>
              <a:rPr lang="nl-NL" sz="2000" dirty="0">
                <a:solidFill>
                  <a:srgbClr val="002060"/>
                </a:solidFill>
                <a:latin typeface="Raleway" panose="020B0003030101060003" pitchFamily="34" charset="0"/>
              </a:rPr>
              <a:t> harmony </a:t>
            </a:r>
            <a:r>
              <a:rPr lang="nl-NL" sz="2000" dirty="0" err="1">
                <a:solidFill>
                  <a:srgbClr val="002060"/>
                </a:solidFill>
                <a:latin typeface="Raleway" panose="020B0003030101060003" pitchFamily="34" charset="0"/>
              </a:rPr>
              <a:t>within</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group</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Likes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to</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discuss</a:t>
            </a:r>
            <a:r>
              <a:rPr lang="nl-NL" sz="2000" dirty="0">
                <a:solidFill>
                  <a:srgbClr val="002060"/>
                </a:solidFill>
                <a:latin typeface="Raleway" panose="020B0003030101060003" pitchFamily="34" charset="0"/>
              </a:rPr>
              <a:t> new </a:t>
            </a:r>
            <a:r>
              <a:rPr lang="nl-NL" sz="2000" dirty="0" err="1">
                <a:solidFill>
                  <a:srgbClr val="002060"/>
                </a:solidFill>
                <a:latin typeface="Raleway" panose="020B0003030101060003" pitchFamily="34" charset="0"/>
              </a:rPr>
              <a:t>ideas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for</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longer</a:t>
            </a:r>
            <a:r>
              <a:rPr lang="nl-NL" sz="2000" dirty="0">
                <a:solidFill>
                  <a:srgbClr val="002060"/>
                </a:solidFill>
                <a:latin typeface="Raleway" panose="020B0003030101060003" pitchFamily="34" charset="0"/>
              </a:rPr>
              <a:t> term</a:t>
            </a:r>
          </a:p>
          <a:p>
            <a:r>
              <a:rPr lang="nl-NL" sz="2000" dirty="0" err="1">
                <a:solidFill>
                  <a:srgbClr val="002060"/>
                </a:solidFill>
                <a:latin typeface="Raleway" panose="020B0003030101060003" pitchFamily="34" charset="0"/>
              </a:rPr>
              <a:t>Discussion</a:t>
            </a:r>
            <a:r>
              <a:rPr lang="nl-NL" sz="2000" dirty="0">
                <a:solidFill>
                  <a:srgbClr val="002060"/>
                </a:solidFill>
                <a:latin typeface="Raleway" panose="020B0003030101060003" pitchFamily="34" charset="0"/>
              </a:rPr>
              <a:t> leader / teacher</a:t>
            </a:r>
          </a:p>
        </p:txBody>
      </p:sp>
      <p:sp>
        <p:nvSpPr>
          <p:cNvPr id="18" name="Text Box 16"/>
          <p:cNvSpPr txBox="1">
            <a:spLocks noChangeArrowheads="1"/>
          </p:cNvSpPr>
          <p:nvPr/>
        </p:nvSpPr>
        <p:spPr bwMode="auto">
          <a:xfrm>
            <a:off x="4387773" y="5226784"/>
            <a:ext cx="5811838" cy="1015663"/>
          </a:xfrm>
          <a:prstGeom prst="rect">
            <a:avLst/>
          </a:prstGeom>
          <a:noFill/>
          <a:ln w="9525">
            <a:noFill/>
            <a:miter lim="800000"/>
            <a:headEnd/>
            <a:tailEnd/>
          </a:ln>
        </p:spPr>
        <p:txBody>
          <a:bodyPr>
            <a:spAutoFit/>
          </a:bodyPr>
          <a:lstStyle/>
          <a:p>
            <a:r>
              <a:rPr lang="nl-NL" sz="2000" dirty="0" err="1">
                <a:solidFill>
                  <a:srgbClr val="002060"/>
                </a:solidFill>
                <a:latin typeface="Raleway" panose="020B0003030101060003" pitchFamily="34" charset="0"/>
              </a:rPr>
              <a:t>Discusses</a:t>
            </a:r>
            <a:r>
              <a:rPr lang="nl-NL" sz="2000" dirty="0">
                <a:solidFill>
                  <a:srgbClr val="002060"/>
                </a:solidFill>
                <a:latin typeface="Raleway" panose="020B0003030101060003" pitchFamily="34" charset="0"/>
              </a:rPr>
              <a:t> in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group</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what</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real benefit is of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work</a:t>
            </a:r>
            <a:r>
              <a:rPr lang="nl-NL" sz="2000" dirty="0">
                <a:solidFill>
                  <a:srgbClr val="002060"/>
                </a:solidFill>
                <a:latin typeface="Raleway" panose="020B0003030101060003" pitchFamily="34" charset="0"/>
              </a:rPr>
              <a:t> or of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group</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itself</a:t>
            </a:r>
            <a:r>
              <a:rPr lang="nl-NL" sz="2000" dirty="0">
                <a:solidFill>
                  <a:srgbClr val="002060"/>
                </a:solidFill>
                <a:latin typeface="Raleway" panose="020B0003030101060003" pitchFamily="34" charset="0"/>
              </a:rPr>
              <a:t>. </a:t>
            </a:r>
          </a:p>
          <a:p>
            <a:r>
              <a:rPr lang="nl-NL" sz="2000" dirty="0">
                <a:solidFill>
                  <a:srgbClr val="002060"/>
                </a:solidFill>
                <a:latin typeface="Raleway" panose="020B0003030101060003" pitchFamily="34" charset="0"/>
              </a:rPr>
              <a:t>"We have </a:t>
            </a:r>
            <a:r>
              <a:rPr lang="nl-NL" sz="2000" dirty="0" err="1">
                <a:solidFill>
                  <a:srgbClr val="002060"/>
                </a:solidFill>
                <a:latin typeface="Raleway" panose="020B0003030101060003" pitchFamily="34" charset="0"/>
              </a:rPr>
              <a:t>to</a:t>
            </a:r>
            <a:r>
              <a:rPr lang="nl-NL" sz="2000" dirty="0">
                <a:solidFill>
                  <a:srgbClr val="002060"/>
                </a:solidFill>
                <a:latin typeface="Raleway" panose="020B0003030101060003" pitchFamily="34" charset="0"/>
              </a:rPr>
              <a:t> deal </a:t>
            </a:r>
            <a:r>
              <a:rPr lang="nl-NL" sz="2000" dirty="0" err="1">
                <a:solidFill>
                  <a:srgbClr val="002060"/>
                </a:solidFill>
                <a:latin typeface="Raleway" panose="020B0003030101060003" pitchFamily="34" charset="0"/>
              </a:rPr>
              <a:t>with</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meaningful</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things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now</a:t>
            </a:r>
            <a:r>
              <a:rPr lang="nl-NL" sz="2000" dirty="0">
                <a:solidFill>
                  <a:srgbClr val="002060"/>
                </a:solidFill>
                <a:latin typeface="Raleway" panose="020B0003030101060003" pitchFamily="34" charset="0"/>
              </a:rPr>
              <a:t>".</a:t>
            </a:r>
          </a:p>
        </p:txBody>
      </p:sp>
    </p:spTree>
    <p:extLst>
      <p:ext uri="{BB962C8B-B14F-4D97-AF65-F5344CB8AC3E}">
        <p14:creationId xmlns:p14="http://schemas.microsoft.com/office/powerpoint/2010/main" val="2268479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0-#ppt_w/2"/>
                                          </p:val>
                                        </p:tav>
                                        <p:tav tm="100000">
                                          <p:val>
                                            <p:strVal val="#ppt_x"/>
                                          </p:val>
                                        </p:tav>
                                      </p:tavLst>
                                    </p:anim>
                                    <p:anim calcmode="lin" valueType="num">
                                      <p:cBhvr additive="base">
                                        <p:cTn id="14"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0-#ppt_w/2"/>
                                          </p:val>
                                        </p:tav>
                                        <p:tav tm="100000">
                                          <p:val>
                                            <p:strVal val="#ppt_x"/>
                                          </p:val>
                                        </p:tav>
                                      </p:tavLst>
                                    </p:anim>
                                    <p:anim calcmode="lin" valueType="num">
                                      <p:cBhvr additive="base">
                                        <p:cTn id="20"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utoUpdateAnimBg="0"/>
      <p:bldP spid="17" grpId="0" autoUpdateAnimBg="0"/>
      <p:bldP spid="18" grpId="0"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Green</a:t>
            </a:r>
          </a:p>
        </p:txBody>
      </p:sp>
      <p:sp>
        <p:nvSpPr>
          <p:cNvPr id="4" name="Rectangle 2"/>
          <p:cNvSpPr>
            <a:spLocks noChangeArrowheads="1"/>
          </p:cNvSpPr>
          <p:nvPr/>
        </p:nvSpPr>
        <p:spPr bwMode="auto">
          <a:xfrm>
            <a:off x="2791074" y="1149896"/>
            <a:ext cx="457200" cy="1295400"/>
          </a:xfrm>
          <a:prstGeom prst="rect">
            <a:avLst/>
          </a:prstGeom>
          <a:solidFill>
            <a:srgbClr val="0000FF"/>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5" name="Rectangle 3"/>
          <p:cNvSpPr>
            <a:spLocks noChangeArrowheads="1"/>
          </p:cNvSpPr>
          <p:nvPr/>
        </p:nvSpPr>
        <p:spPr bwMode="auto">
          <a:xfrm>
            <a:off x="2333874" y="692696"/>
            <a:ext cx="457200" cy="1752600"/>
          </a:xfrm>
          <a:prstGeom prst="rect">
            <a:avLst/>
          </a:prstGeom>
          <a:solidFill>
            <a:srgbClr val="00CC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6" name="Rectangle 4"/>
          <p:cNvSpPr>
            <a:spLocks noChangeArrowheads="1"/>
          </p:cNvSpPr>
          <p:nvPr/>
        </p:nvSpPr>
        <p:spPr bwMode="auto">
          <a:xfrm>
            <a:off x="3248274" y="1683296"/>
            <a:ext cx="457200" cy="76200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nvGrpSpPr>
          <p:cNvPr id="3" name="Group 5"/>
          <p:cNvGrpSpPr>
            <a:grpSpLocks/>
          </p:cNvGrpSpPr>
          <p:nvPr/>
        </p:nvGrpSpPr>
        <p:grpSpPr bwMode="auto">
          <a:xfrm>
            <a:off x="2333874" y="4959896"/>
            <a:ext cx="1371600" cy="1752600"/>
            <a:chOff x="576" y="2928"/>
            <a:chExt cx="864" cy="1104"/>
          </a:xfrm>
        </p:grpSpPr>
        <p:sp>
          <p:nvSpPr>
            <p:cNvPr id="8" name="Rectangle 6"/>
            <p:cNvSpPr>
              <a:spLocks noChangeArrowheads="1"/>
            </p:cNvSpPr>
            <p:nvPr/>
          </p:nvSpPr>
          <p:spPr bwMode="auto">
            <a:xfrm>
              <a:off x="864" y="3216"/>
              <a:ext cx="288" cy="816"/>
            </a:xfrm>
            <a:prstGeom prst="rect">
              <a:avLst/>
            </a:prstGeom>
            <a:solidFill>
              <a:srgbClr val="993366"/>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9" name="Rectangle 7"/>
            <p:cNvSpPr>
              <a:spLocks noChangeArrowheads="1"/>
            </p:cNvSpPr>
            <p:nvPr/>
          </p:nvSpPr>
          <p:spPr bwMode="auto">
            <a:xfrm>
              <a:off x="576" y="2928"/>
              <a:ext cx="288" cy="1104"/>
            </a:xfrm>
            <a:prstGeom prst="rect">
              <a:avLst/>
            </a:prstGeom>
            <a:solidFill>
              <a:srgbClr val="00CC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0" name="Rectangle 8"/>
            <p:cNvSpPr>
              <a:spLocks noChangeArrowheads="1"/>
            </p:cNvSpPr>
            <p:nvPr/>
          </p:nvSpPr>
          <p:spPr bwMode="auto">
            <a:xfrm>
              <a:off x="1152" y="3552"/>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grpSp>
        <p:nvGrpSpPr>
          <p:cNvPr id="7" name="Group 9"/>
          <p:cNvGrpSpPr>
            <a:grpSpLocks/>
          </p:cNvGrpSpPr>
          <p:nvPr/>
        </p:nvGrpSpPr>
        <p:grpSpPr bwMode="auto">
          <a:xfrm>
            <a:off x="2333874" y="2750096"/>
            <a:ext cx="1371600" cy="1752600"/>
            <a:chOff x="576" y="1536"/>
            <a:chExt cx="864" cy="1104"/>
          </a:xfrm>
        </p:grpSpPr>
        <p:sp>
          <p:nvSpPr>
            <p:cNvPr id="12" name="Rectangle 10"/>
            <p:cNvSpPr>
              <a:spLocks noChangeArrowheads="1"/>
            </p:cNvSpPr>
            <p:nvPr/>
          </p:nvSpPr>
          <p:spPr bwMode="auto">
            <a:xfrm>
              <a:off x="864" y="1824"/>
              <a:ext cx="288" cy="816"/>
            </a:xfrm>
            <a:prstGeom prst="rect">
              <a:avLst/>
            </a:prstGeom>
            <a:solidFill>
              <a:srgbClr val="FF00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3" name="Rectangle 11"/>
            <p:cNvSpPr>
              <a:spLocks noChangeArrowheads="1"/>
            </p:cNvSpPr>
            <p:nvPr/>
          </p:nvSpPr>
          <p:spPr bwMode="auto">
            <a:xfrm>
              <a:off x="576" y="1536"/>
              <a:ext cx="288" cy="1104"/>
            </a:xfrm>
            <a:prstGeom prst="rect">
              <a:avLst/>
            </a:prstGeom>
            <a:solidFill>
              <a:srgbClr val="00CC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4" name="Rectangle 12"/>
            <p:cNvSpPr>
              <a:spLocks noChangeArrowheads="1"/>
            </p:cNvSpPr>
            <p:nvPr/>
          </p:nvSpPr>
          <p:spPr bwMode="auto">
            <a:xfrm>
              <a:off x="1152" y="2160"/>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sp>
        <p:nvSpPr>
          <p:cNvPr id="15" name="Text Box 13"/>
          <p:cNvSpPr txBox="1">
            <a:spLocks noChangeArrowheads="1"/>
          </p:cNvSpPr>
          <p:nvPr/>
        </p:nvSpPr>
        <p:spPr bwMode="auto">
          <a:xfrm>
            <a:off x="4543675" y="1253630"/>
            <a:ext cx="7160935" cy="1015663"/>
          </a:xfrm>
          <a:prstGeom prst="rect">
            <a:avLst/>
          </a:prstGeom>
          <a:noFill/>
          <a:ln w="9525">
            <a:noFill/>
            <a:miter lim="800000"/>
            <a:headEnd/>
            <a:tailEnd/>
          </a:ln>
        </p:spPr>
        <p:txBody>
          <a:bodyPr wrap="none">
            <a:spAutoFit/>
          </a:bodyPr>
          <a:lstStyle/>
          <a:p>
            <a:r>
              <a:rPr lang="nl-NL" sz="2000" dirty="0" err="1">
                <a:solidFill>
                  <a:srgbClr val="002060"/>
                </a:solidFill>
                <a:latin typeface="Raleway" panose="020B0003030101060003" pitchFamily="34" charset="0"/>
              </a:rPr>
              <a:t>Seeks</a:t>
            </a:r>
            <a:r>
              <a:rPr lang="nl-NL" sz="2000" dirty="0">
                <a:solidFill>
                  <a:srgbClr val="002060"/>
                </a:solidFill>
                <a:latin typeface="Raleway" panose="020B0003030101060003" pitchFamily="34" charset="0"/>
              </a:rPr>
              <a:t> harmony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safeguards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it</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by</a:t>
            </a:r>
            <a:r>
              <a:rPr lang="nl-NL" sz="2000" dirty="0">
                <a:solidFill>
                  <a:srgbClr val="002060"/>
                </a:solidFill>
                <a:latin typeface="Raleway" panose="020B0003030101060003" pitchFamily="34" charset="0"/>
              </a:rPr>
              <a:t> making </a:t>
            </a:r>
            <a:r>
              <a:rPr lang="nl-NL" sz="2000" dirty="0" err="1">
                <a:solidFill>
                  <a:srgbClr val="002060"/>
                </a:solidFill>
                <a:latin typeface="Raleway" panose="020B0003030101060003" pitchFamily="34" charset="0"/>
              </a:rPr>
              <a:t>agreements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p>
          <a:p>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arranging</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things</a:t>
            </a:r>
            <a:r>
              <a:rPr lang="nl-NL" sz="2000" dirty="0">
                <a:solidFill>
                  <a:srgbClr val="002060"/>
                </a:solidFill>
                <a:latin typeface="Raleway" panose="020B0003030101060003" pitchFamily="34" charset="0"/>
              </a:rPr>
              <a:t>. "I </a:t>
            </a:r>
            <a:r>
              <a:rPr lang="nl-NL" sz="2000" dirty="0" err="1">
                <a:solidFill>
                  <a:srgbClr val="002060"/>
                </a:solidFill>
                <a:latin typeface="Raleway" panose="020B0003030101060003" pitchFamily="34" charset="0"/>
              </a:rPr>
              <a:t>will</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organise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that</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for</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us</a:t>
            </a:r>
            <a:r>
              <a:rPr lang="nl-NL" sz="2000" dirty="0">
                <a:solidFill>
                  <a:srgbClr val="002060"/>
                </a:solidFill>
                <a:latin typeface="Raleway" panose="020B0003030101060003" pitchFamily="34" charset="0"/>
              </a:rPr>
              <a:t>".</a:t>
            </a:r>
          </a:p>
          <a:p>
            <a:r>
              <a:rPr lang="nl-NL" sz="2000" dirty="0" err="1">
                <a:solidFill>
                  <a:srgbClr val="002060"/>
                </a:solidFill>
                <a:latin typeface="Raleway" panose="020B0003030101060003" pitchFamily="34" charset="0"/>
              </a:rPr>
              <a:t>Caretaker</a:t>
            </a:r>
            <a:endParaRPr lang="nl-NL" sz="2000" dirty="0">
              <a:solidFill>
                <a:srgbClr val="002060"/>
              </a:solidFill>
              <a:latin typeface="Raleway" panose="020B0003030101060003" pitchFamily="34" charset="0"/>
            </a:endParaRPr>
          </a:p>
        </p:txBody>
      </p:sp>
      <p:sp>
        <p:nvSpPr>
          <p:cNvPr id="16" name="Text Box 14"/>
          <p:cNvSpPr txBox="1">
            <a:spLocks noChangeArrowheads="1"/>
          </p:cNvSpPr>
          <p:nvPr/>
        </p:nvSpPr>
        <p:spPr bwMode="auto">
          <a:xfrm>
            <a:off x="4543674" y="3312760"/>
            <a:ext cx="4269117" cy="1015663"/>
          </a:xfrm>
          <a:prstGeom prst="rect">
            <a:avLst/>
          </a:prstGeom>
          <a:noFill/>
          <a:ln w="9525">
            <a:noFill/>
            <a:miter lim="800000"/>
            <a:headEnd/>
            <a:tailEnd/>
          </a:ln>
        </p:spPr>
        <p:txBody>
          <a:bodyPr wrap="none">
            <a:spAutoFit/>
          </a:bodyPr>
          <a:lstStyle/>
          <a:p>
            <a:r>
              <a:rPr lang="nl-NL" sz="2000" dirty="0" err="1">
                <a:solidFill>
                  <a:srgbClr val="002060"/>
                </a:solidFill>
                <a:latin typeface="Raleway" panose="020B0003030101060003" pitchFamily="34" charset="0"/>
              </a:rPr>
              <a:t>Defends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harmony in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group</a:t>
            </a:r>
            <a:r>
              <a:rPr lang="nl-NL" sz="2000" dirty="0">
                <a:solidFill>
                  <a:srgbClr val="002060"/>
                </a:solidFill>
                <a:latin typeface="Raleway" panose="020B0003030101060003" pitchFamily="34" charset="0"/>
              </a:rPr>
              <a:t>. </a:t>
            </a:r>
          </a:p>
          <a:p>
            <a:r>
              <a:rPr lang="nl-NL" sz="2000" dirty="0">
                <a:solidFill>
                  <a:srgbClr val="002060"/>
                </a:solidFill>
                <a:latin typeface="Raleway" panose="020B0003030101060003" pitchFamily="34" charset="0"/>
              </a:rPr>
              <a:t>”We </a:t>
            </a:r>
            <a:r>
              <a:rPr lang="nl-NL" sz="2000" dirty="0" err="1">
                <a:solidFill>
                  <a:srgbClr val="002060"/>
                </a:solidFill>
                <a:latin typeface="Raleway" panose="020B0003030101060003" pitchFamily="34" charset="0"/>
              </a:rPr>
              <a:t>need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to</a:t>
            </a:r>
            <a:r>
              <a:rPr lang="nl-NL" sz="2000" dirty="0">
                <a:solidFill>
                  <a:srgbClr val="002060"/>
                </a:solidFill>
                <a:latin typeface="Raleway" panose="020B0003030101060003" pitchFamily="34" charset="0"/>
              </a:rPr>
              <a:t> get </a:t>
            </a:r>
            <a:r>
              <a:rPr lang="nl-NL" sz="2000" dirty="0" err="1">
                <a:solidFill>
                  <a:srgbClr val="002060"/>
                </a:solidFill>
                <a:latin typeface="Raleway" panose="020B0003030101060003" pitchFamily="34" charset="0"/>
              </a:rPr>
              <a:t>along</a:t>
            </a:r>
            <a:r>
              <a:rPr lang="nl-NL" sz="2000" dirty="0">
                <a:solidFill>
                  <a:srgbClr val="002060"/>
                </a:solidFill>
                <a:latin typeface="Raleway" panose="020B0003030101060003" pitchFamily="34" charset="0"/>
              </a:rPr>
              <a:t>!”</a:t>
            </a:r>
          </a:p>
          <a:p>
            <a:r>
              <a:rPr lang="nl-NL" sz="2000" dirty="0" err="1">
                <a:solidFill>
                  <a:srgbClr val="002060"/>
                </a:solidFill>
                <a:latin typeface="Raleway" panose="020B0003030101060003" pitchFamily="34" charset="0"/>
              </a:rPr>
              <a:t>Social</a:t>
            </a:r>
            <a:r>
              <a:rPr lang="nl-NL" sz="2000" dirty="0">
                <a:solidFill>
                  <a:srgbClr val="002060"/>
                </a:solidFill>
                <a:latin typeface="Raleway" panose="020B0003030101060003" pitchFamily="34" charset="0"/>
              </a:rPr>
              <a:t> activist</a:t>
            </a:r>
          </a:p>
        </p:txBody>
      </p:sp>
      <p:sp>
        <p:nvSpPr>
          <p:cNvPr id="17" name="Text Box 15"/>
          <p:cNvSpPr txBox="1">
            <a:spLocks noChangeArrowheads="1"/>
          </p:cNvSpPr>
          <p:nvPr/>
        </p:nvSpPr>
        <p:spPr bwMode="auto">
          <a:xfrm>
            <a:off x="4543674" y="5596552"/>
            <a:ext cx="6288901" cy="707886"/>
          </a:xfrm>
          <a:prstGeom prst="rect">
            <a:avLst/>
          </a:prstGeom>
          <a:noFill/>
          <a:ln w="9525">
            <a:noFill/>
            <a:miter lim="800000"/>
            <a:headEnd/>
            <a:tailEnd/>
          </a:ln>
        </p:spPr>
        <p:txBody>
          <a:bodyPr wrap="none">
            <a:spAutoFit/>
          </a:bodyPr>
          <a:lstStyle/>
          <a:p>
            <a:r>
              <a:rPr lang="nl-NL" sz="2000" dirty="0" err="1">
                <a:solidFill>
                  <a:srgbClr val="002060"/>
                </a:solidFill>
                <a:latin typeface="Raleway" panose="020B0003030101060003" pitchFamily="34" charset="0"/>
              </a:rPr>
              <a:t>Creates</a:t>
            </a:r>
            <a:r>
              <a:rPr lang="nl-NL" sz="2000" dirty="0">
                <a:solidFill>
                  <a:srgbClr val="002060"/>
                </a:solidFill>
                <a:latin typeface="Raleway" panose="020B0003030101060003" pitchFamily="34" charset="0"/>
              </a:rPr>
              <a:t> harmony </a:t>
            </a:r>
            <a:r>
              <a:rPr lang="nl-NL" sz="2000" dirty="0" err="1">
                <a:solidFill>
                  <a:srgbClr val="002060"/>
                </a:solidFill>
                <a:latin typeface="Raleway" panose="020B0003030101060003" pitchFamily="34" charset="0"/>
              </a:rPr>
              <a:t>through</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familiarity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confidence</a:t>
            </a:r>
            <a:r>
              <a:rPr lang="nl-NL" sz="2000" dirty="0">
                <a:solidFill>
                  <a:srgbClr val="002060"/>
                </a:solidFill>
                <a:latin typeface="Raleway" panose="020B0003030101060003" pitchFamily="34" charset="0"/>
              </a:rPr>
              <a:t>.</a:t>
            </a:r>
          </a:p>
          <a:p>
            <a:r>
              <a:rPr lang="nl-NL" sz="2000" dirty="0">
                <a:solidFill>
                  <a:srgbClr val="002060"/>
                </a:solidFill>
                <a:latin typeface="Raleway" panose="020B0003030101060003" pitchFamily="34" charset="0"/>
              </a:rPr>
              <a:t>Teddy </a:t>
            </a:r>
            <a:r>
              <a:rPr lang="nl-NL" sz="2000" dirty="0" err="1">
                <a:solidFill>
                  <a:srgbClr val="002060"/>
                </a:solidFill>
                <a:latin typeface="Raleway" panose="020B0003030101060003" pitchFamily="34" charset="0"/>
              </a:rPr>
              <a:t>bear</a:t>
            </a:r>
            <a:endParaRPr lang="nl-NL" sz="2000" dirty="0">
              <a:solidFill>
                <a:srgbClr val="002060"/>
              </a:solidFill>
              <a:latin typeface="Raleway" panose="020B0003030101060003" pitchFamily="34" charset="0"/>
            </a:endParaRPr>
          </a:p>
        </p:txBody>
      </p:sp>
    </p:spTree>
    <p:extLst>
      <p:ext uri="{BB962C8B-B14F-4D97-AF65-F5344CB8AC3E}">
        <p14:creationId xmlns:p14="http://schemas.microsoft.com/office/powerpoint/2010/main" val="3239868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0-#ppt_w/2"/>
                                          </p:val>
                                        </p:tav>
                                        <p:tav tm="100000">
                                          <p:val>
                                            <p:strVal val="#ppt_x"/>
                                          </p:val>
                                        </p:tav>
                                      </p:tavLst>
                                    </p:anim>
                                    <p:anim calcmode="lin" valueType="num">
                                      <p:cBhvr additive="base">
                                        <p:cTn id="14"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0-#ppt_w/2"/>
                                          </p:val>
                                        </p:tav>
                                        <p:tav tm="100000">
                                          <p:val>
                                            <p:strVal val="#ppt_x"/>
                                          </p:val>
                                        </p:tav>
                                      </p:tavLst>
                                    </p:anim>
                                    <p:anim calcmode="lin" valueType="num">
                                      <p:cBhvr additive="base">
                                        <p:cTn id="20"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utoUpdateAnimBg="0"/>
      <p:bldP spid="16" grpId="0" autoUpdateAnimBg="0"/>
      <p:bldP spid="17" grpId="0"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a:t>Yellow</a:t>
            </a:r>
            <a:endParaRPr lang="nl-NL" dirty="0"/>
          </a:p>
        </p:txBody>
      </p:sp>
      <p:grpSp>
        <p:nvGrpSpPr>
          <p:cNvPr id="3" name="Group 2"/>
          <p:cNvGrpSpPr>
            <a:grpSpLocks/>
          </p:cNvGrpSpPr>
          <p:nvPr/>
        </p:nvGrpSpPr>
        <p:grpSpPr bwMode="auto">
          <a:xfrm>
            <a:off x="2127490" y="721568"/>
            <a:ext cx="1371600" cy="1752600"/>
            <a:chOff x="576" y="240"/>
            <a:chExt cx="864" cy="1104"/>
          </a:xfrm>
        </p:grpSpPr>
        <p:sp>
          <p:nvSpPr>
            <p:cNvPr id="5" name="Rectangle 3"/>
            <p:cNvSpPr>
              <a:spLocks noChangeArrowheads="1"/>
            </p:cNvSpPr>
            <p:nvPr/>
          </p:nvSpPr>
          <p:spPr bwMode="auto">
            <a:xfrm>
              <a:off x="864" y="528"/>
              <a:ext cx="288" cy="816"/>
            </a:xfrm>
            <a:prstGeom prst="rect">
              <a:avLst/>
            </a:prstGeom>
            <a:solidFill>
              <a:srgbClr val="00CC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6" name="Rectangle 4"/>
            <p:cNvSpPr>
              <a:spLocks noChangeArrowheads="1"/>
            </p:cNvSpPr>
            <p:nvPr/>
          </p:nvSpPr>
          <p:spPr bwMode="auto">
            <a:xfrm>
              <a:off x="576" y="240"/>
              <a:ext cx="288" cy="1104"/>
            </a:xfrm>
            <a:prstGeom prst="rect">
              <a:avLst/>
            </a:prstGeom>
            <a:solidFill>
              <a:srgbClr val="FFFF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7" name="Rectangle 5"/>
            <p:cNvSpPr>
              <a:spLocks noChangeArrowheads="1"/>
            </p:cNvSpPr>
            <p:nvPr/>
          </p:nvSpPr>
          <p:spPr bwMode="auto">
            <a:xfrm>
              <a:off x="1152" y="864"/>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grpSp>
        <p:nvGrpSpPr>
          <p:cNvPr id="4" name="Group 6"/>
          <p:cNvGrpSpPr>
            <a:grpSpLocks/>
          </p:cNvGrpSpPr>
          <p:nvPr/>
        </p:nvGrpSpPr>
        <p:grpSpPr bwMode="auto">
          <a:xfrm>
            <a:off x="2127490" y="4988768"/>
            <a:ext cx="1371600" cy="1752600"/>
            <a:chOff x="576" y="2928"/>
            <a:chExt cx="864" cy="1104"/>
          </a:xfrm>
        </p:grpSpPr>
        <p:sp>
          <p:nvSpPr>
            <p:cNvPr id="9" name="Rectangle 7"/>
            <p:cNvSpPr>
              <a:spLocks noChangeArrowheads="1"/>
            </p:cNvSpPr>
            <p:nvPr/>
          </p:nvSpPr>
          <p:spPr bwMode="auto">
            <a:xfrm>
              <a:off x="864" y="3216"/>
              <a:ext cx="288" cy="816"/>
            </a:xfrm>
            <a:prstGeom prst="rect">
              <a:avLst/>
            </a:prstGeom>
            <a:solidFill>
              <a:srgbClr val="00FFFF"/>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0" name="Rectangle 8"/>
            <p:cNvSpPr>
              <a:spLocks noChangeArrowheads="1"/>
            </p:cNvSpPr>
            <p:nvPr/>
          </p:nvSpPr>
          <p:spPr bwMode="auto">
            <a:xfrm>
              <a:off x="576" y="2928"/>
              <a:ext cx="288" cy="1104"/>
            </a:xfrm>
            <a:prstGeom prst="rect">
              <a:avLst/>
            </a:prstGeom>
            <a:solidFill>
              <a:srgbClr val="FFFF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1" name="Rectangle 9"/>
            <p:cNvSpPr>
              <a:spLocks noChangeArrowheads="1"/>
            </p:cNvSpPr>
            <p:nvPr/>
          </p:nvSpPr>
          <p:spPr bwMode="auto">
            <a:xfrm>
              <a:off x="1152" y="3552"/>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grpSp>
        <p:nvGrpSpPr>
          <p:cNvPr id="8" name="Group 10"/>
          <p:cNvGrpSpPr>
            <a:grpSpLocks/>
          </p:cNvGrpSpPr>
          <p:nvPr/>
        </p:nvGrpSpPr>
        <p:grpSpPr bwMode="auto">
          <a:xfrm>
            <a:off x="2127490" y="2778968"/>
            <a:ext cx="1371600" cy="1752600"/>
            <a:chOff x="576" y="1536"/>
            <a:chExt cx="864" cy="1104"/>
          </a:xfrm>
        </p:grpSpPr>
        <p:sp>
          <p:nvSpPr>
            <p:cNvPr id="13" name="Rectangle 11"/>
            <p:cNvSpPr>
              <a:spLocks noChangeArrowheads="1"/>
            </p:cNvSpPr>
            <p:nvPr/>
          </p:nvSpPr>
          <p:spPr bwMode="auto">
            <a:xfrm>
              <a:off x="864" y="1824"/>
              <a:ext cx="288" cy="816"/>
            </a:xfrm>
            <a:prstGeom prst="rect">
              <a:avLst/>
            </a:prstGeom>
            <a:solidFill>
              <a:srgbClr val="FF66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4" name="Rectangle 12"/>
            <p:cNvSpPr>
              <a:spLocks noChangeArrowheads="1"/>
            </p:cNvSpPr>
            <p:nvPr/>
          </p:nvSpPr>
          <p:spPr bwMode="auto">
            <a:xfrm>
              <a:off x="576" y="1536"/>
              <a:ext cx="288" cy="1104"/>
            </a:xfrm>
            <a:prstGeom prst="rect">
              <a:avLst/>
            </a:prstGeom>
            <a:solidFill>
              <a:srgbClr val="FFFF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5" name="Rectangle 13"/>
            <p:cNvSpPr>
              <a:spLocks noChangeArrowheads="1"/>
            </p:cNvSpPr>
            <p:nvPr/>
          </p:nvSpPr>
          <p:spPr bwMode="auto">
            <a:xfrm>
              <a:off x="1152" y="2160"/>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sp>
        <p:nvSpPr>
          <p:cNvPr id="16" name="Text Box 14"/>
          <p:cNvSpPr txBox="1">
            <a:spLocks noChangeArrowheads="1"/>
          </p:cNvSpPr>
          <p:nvPr/>
        </p:nvSpPr>
        <p:spPr bwMode="auto">
          <a:xfrm>
            <a:off x="4264592" y="1348211"/>
            <a:ext cx="7317808" cy="1015663"/>
          </a:xfrm>
          <a:prstGeom prst="rect">
            <a:avLst/>
          </a:prstGeom>
          <a:noFill/>
          <a:ln w="9525">
            <a:noFill/>
            <a:miter lim="800000"/>
            <a:headEnd/>
            <a:tailEnd/>
          </a:ln>
        </p:spPr>
        <p:txBody>
          <a:bodyPr wrap="square">
            <a:spAutoFit/>
          </a:bodyPr>
          <a:lstStyle/>
          <a:p>
            <a:r>
              <a:rPr lang="nl-NL" sz="2000" dirty="0" err="1">
                <a:solidFill>
                  <a:srgbClr val="002060"/>
                </a:solidFill>
                <a:latin typeface="Raleway" panose="020B0003030101060003" pitchFamily="34" charset="0"/>
              </a:rPr>
              <a:t>Seeks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knowledge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understanding</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freedom</a:t>
            </a:r>
            <a:r>
              <a:rPr lang="nl-NL" sz="2000" dirty="0">
                <a:solidFill>
                  <a:srgbClr val="002060"/>
                </a:solidFill>
                <a:latin typeface="Raleway" panose="020B0003030101060003" pitchFamily="34" charset="0"/>
              </a:rPr>
              <a:t>. Shares </a:t>
            </a:r>
            <a:r>
              <a:rPr lang="nl-NL" sz="2000" dirty="0" err="1">
                <a:solidFill>
                  <a:srgbClr val="002060"/>
                </a:solidFill>
                <a:latin typeface="Raleway" panose="020B0003030101060003" pitchFamily="34" charset="0"/>
              </a:rPr>
              <a:t>that</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with</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others</a:t>
            </a:r>
            <a:r>
              <a:rPr lang="nl-NL" sz="2000" dirty="0">
                <a:solidFill>
                  <a:srgbClr val="002060"/>
                </a:solidFill>
                <a:latin typeface="Raleway" panose="020B0003030101060003" pitchFamily="34" charset="0"/>
              </a:rPr>
              <a:t>.</a:t>
            </a:r>
          </a:p>
          <a:p>
            <a:r>
              <a:rPr lang="nl-NL" sz="2000" dirty="0">
                <a:solidFill>
                  <a:srgbClr val="002060"/>
                </a:solidFill>
                <a:latin typeface="Raleway" panose="020B0003030101060003" pitchFamily="34" charset="0"/>
              </a:rPr>
              <a:t>Knowledge-</a:t>
            </a:r>
            <a:r>
              <a:rPr lang="nl-NL" sz="2000" dirty="0" err="1">
                <a:solidFill>
                  <a:srgbClr val="002060"/>
                </a:solidFill>
                <a:latin typeface="Raleway" panose="020B0003030101060003" pitchFamily="34" charset="0"/>
              </a:rPr>
              <a:t>sharer</a:t>
            </a:r>
            <a:endParaRPr lang="nl-NL" sz="2000" dirty="0">
              <a:solidFill>
                <a:srgbClr val="002060"/>
              </a:solidFill>
              <a:latin typeface="Raleway" panose="020B0003030101060003" pitchFamily="34" charset="0"/>
            </a:endParaRPr>
          </a:p>
        </p:txBody>
      </p:sp>
      <p:sp>
        <p:nvSpPr>
          <p:cNvPr id="17" name="Text Box 15"/>
          <p:cNvSpPr txBox="1">
            <a:spLocks noChangeArrowheads="1"/>
          </p:cNvSpPr>
          <p:nvPr/>
        </p:nvSpPr>
        <p:spPr bwMode="auto">
          <a:xfrm>
            <a:off x="4337291" y="3037061"/>
            <a:ext cx="7317808" cy="1323439"/>
          </a:xfrm>
          <a:prstGeom prst="rect">
            <a:avLst/>
          </a:prstGeom>
          <a:noFill/>
          <a:ln w="9525">
            <a:noFill/>
            <a:miter lim="800000"/>
            <a:headEnd/>
            <a:tailEnd/>
          </a:ln>
        </p:spPr>
        <p:txBody>
          <a:bodyPr wrap="square">
            <a:spAutoFit/>
          </a:bodyPr>
          <a:lstStyle/>
          <a:p>
            <a:r>
              <a:rPr lang="nl-NL" sz="2000" dirty="0" err="1">
                <a:solidFill>
                  <a:srgbClr val="002060"/>
                </a:solidFill>
                <a:latin typeface="Raleway" panose="020B0003030101060003" pitchFamily="34" charset="0"/>
              </a:rPr>
              <a:t>Seeks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knowledge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understanding</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freedom</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Then</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thinks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about</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what</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can</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be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achieved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with</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it</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also</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how</a:t>
            </a:r>
            <a:r>
              <a:rPr lang="nl-NL" sz="2000" dirty="0">
                <a:solidFill>
                  <a:srgbClr val="002060"/>
                </a:solidFill>
                <a:latin typeface="Raleway" panose="020B0003030101060003" pitchFamily="34" charset="0"/>
              </a:rPr>
              <a:t> even more </a:t>
            </a:r>
            <a:r>
              <a:rPr lang="nl-NL" sz="2000" dirty="0" err="1">
                <a:solidFill>
                  <a:srgbClr val="002060"/>
                </a:solidFill>
                <a:latin typeface="Raleway" panose="020B0003030101060003" pitchFamily="34" charset="0"/>
              </a:rPr>
              <a:t>knowledge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understanding</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freedom</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can</a:t>
            </a:r>
            <a:r>
              <a:rPr lang="nl-NL" sz="2000" dirty="0">
                <a:solidFill>
                  <a:srgbClr val="002060"/>
                </a:solidFill>
                <a:latin typeface="Raleway" panose="020B0003030101060003" pitchFamily="34" charset="0"/>
              </a:rPr>
              <a:t> help).</a:t>
            </a:r>
          </a:p>
          <a:p>
            <a:r>
              <a:rPr lang="nl-NL" sz="2000" dirty="0" err="1">
                <a:solidFill>
                  <a:srgbClr val="002060"/>
                </a:solidFill>
                <a:latin typeface="Raleway" panose="020B0003030101060003" pitchFamily="34" charset="0"/>
              </a:rPr>
              <a:t>Applied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scientist</a:t>
            </a:r>
            <a:endParaRPr lang="nl-NL" sz="2000" dirty="0">
              <a:solidFill>
                <a:srgbClr val="002060"/>
              </a:solidFill>
              <a:latin typeface="Raleway" panose="020B0003030101060003" pitchFamily="34" charset="0"/>
            </a:endParaRPr>
          </a:p>
        </p:txBody>
      </p:sp>
      <p:sp>
        <p:nvSpPr>
          <p:cNvPr id="18" name="Text Box 16"/>
          <p:cNvSpPr txBox="1">
            <a:spLocks noChangeArrowheads="1"/>
          </p:cNvSpPr>
          <p:nvPr/>
        </p:nvSpPr>
        <p:spPr bwMode="auto">
          <a:xfrm>
            <a:off x="4337291" y="5445968"/>
            <a:ext cx="7317808" cy="1015663"/>
          </a:xfrm>
          <a:prstGeom prst="rect">
            <a:avLst/>
          </a:prstGeom>
          <a:noFill/>
          <a:ln w="9525">
            <a:noFill/>
            <a:miter lim="800000"/>
            <a:headEnd/>
            <a:tailEnd/>
          </a:ln>
        </p:spPr>
        <p:txBody>
          <a:bodyPr wrap="square">
            <a:spAutoFit/>
          </a:bodyPr>
          <a:lstStyle/>
          <a:p>
            <a:r>
              <a:rPr lang="nl-NL" sz="2000" dirty="0" err="1">
                <a:solidFill>
                  <a:srgbClr val="002060"/>
                </a:solidFill>
                <a:latin typeface="Raleway" panose="020B0003030101060003" pitchFamily="34" charset="0"/>
              </a:rPr>
              <a:t>Seeks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knowledge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understanding</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freedom</a:t>
            </a:r>
            <a:r>
              <a:rPr lang="nl-NL" sz="2000" dirty="0">
                <a:solidFill>
                  <a:srgbClr val="002060"/>
                </a:solidFill>
                <a:latin typeface="Raleway" panose="020B0003030101060003" pitchFamily="34" charset="0"/>
              </a:rPr>
              <a:t> but filters </a:t>
            </a:r>
            <a:r>
              <a:rPr lang="nl-NL" sz="2000" dirty="0" err="1">
                <a:solidFill>
                  <a:srgbClr val="002060"/>
                </a:solidFill>
                <a:latin typeface="Raleway" panose="020B0003030101060003" pitchFamily="34" charset="0"/>
              </a:rPr>
              <a:t>for</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relevance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before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acting</a:t>
            </a:r>
            <a:r>
              <a:rPr lang="nl-NL" sz="2000" dirty="0">
                <a:solidFill>
                  <a:srgbClr val="002060"/>
                </a:solidFill>
                <a:latin typeface="Raleway" panose="020B0003030101060003" pitchFamily="34" charset="0"/>
              </a:rPr>
              <a:t>.</a:t>
            </a:r>
          </a:p>
          <a:p>
            <a:r>
              <a:rPr lang="nl-NL" sz="2000" dirty="0">
                <a:solidFill>
                  <a:srgbClr val="002060"/>
                </a:solidFill>
                <a:latin typeface="Raleway" panose="020B0003030101060003" pitchFamily="34" charset="0"/>
              </a:rPr>
              <a:t>Down-to-earth </a:t>
            </a:r>
            <a:r>
              <a:rPr lang="nl-NL" sz="2000" dirty="0" err="1">
                <a:solidFill>
                  <a:srgbClr val="002060"/>
                </a:solidFill>
                <a:latin typeface="Raleway" panose="020B0003030101060003" pitchFamily="34" charset="0"/>
              </a:rPr>
              <a:t>thinker</a:t>
            </a:r>
            <a:endParaRPr lang="nl-NL" sz="2000" dirty="0">
              <a:solidFill>
                <a:srgbClr val="002060"/>
              </a:solidFill>
              <a:latin typeface="Raleway" panose="020B0003030101060003" pitchFamily="34" charset="0"/>
            </a:endParaRPr>
          </a:p>
        </p:txBody>
      </p:sp>
    </p:spTree>
    <p:extLst>
      <p:ext uri="{BB962C8B-B14F-4D97-AF65-F5344CB8AC3E}">
        <p14:creationId xmlns:p14="http://schemas.microsoft.com/office/powerpoint/2010/main" val="3957542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0-#ppt_w/2"/>
                                          </p:val>
                                        </p:tav>
                                        <p:tav tm="100000">
                                          <p:val>
                                            <p:strVal val="#ppt_x"/>
                                          </p:val>
                                        </p:tav>
                                      </p:tavLst>
                                    </p:anim>
                                    <p:anim calcmode="lin" valueType="num">
                                      <p:cBhvr additive="base">
                                        <p:cTn id="14"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0-#ppt_w/2"/>
                                          </p:val>
                                        </p:tav>
                                        <p:tav tm="100000">
                                          <p:val>
                                            <p:strVal val="#ppt_x"/>
                                          </p:val>
                                        </p:tav>
                                      </p:tavLst>
                                    </p:anim>
                                    <p:anim calcmode="lin" valueType="num">
                                      <p:cBhvr additive="base">
                                        <p:cTn id="20"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utoUpdateAnimBg="0"/>
      <p:bldP spid="17" grpId="0" autoUpdateAnimBg="0"/>
      <p:bldP spid="18" grpId="0"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a:t>Yellow</a:t>
            </a:r>
            <a:endParaRPr lang="nl-NL" dirty="0"/>
          </a:p>
        </p:txBody>
      </p:sp>
      <p:sp>
        <p:nvSpPr>
          <p:cNvPr id="4" name="Rectangle 2"/>
          <p:cNvSpPr>
            <a:spLocks noChangeArrowheads="1"/>
          </p:cNvSpPr>
          <p:nvPr/>
        </p:nvSpPr>
        <p:spPr bwMode="auto">
          <a:xfrm>
            <a:off x="2893119" y="1178768"/>
            <a:ext cx="457200" cy="1295400"/>
          </a:xfrm>
          <a:prstGeom prst="rect">
            <a:avLst/>
          </a:prstGeom>
          <a:solidFill>
            <a:srgbClr val="0000FF"/>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5" name="Rectangle 3"/>
          <p:cNvSpPr>
            <a:spLocks noChangeArrowheads="1"/>
          </p:cNvSpPr>
          <p:nvPr/>
        </p:nvSpPr>
        <p:spPr bwMode="auto">
          <a:xfrm>
            <a:off x="2435919" y="721568"/>
            <a:ext cx="457200" cy="1752600"/>
          </a:xfrm>
          <a:prstGeom prst="rect">
            <a:avLst/>
          </a:prstGeom>
          <a:solidFill>
            <a:srgbClr val="FFFF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6" name="Rectangle 4"/>
          <p:cNvSpPr>
            <a:spLocks noChangeArrowheads="1"/>
          </p:cNvSpPr>
          <p:nvPr/>
        </p:nvSpPr>
        <p:spPr bwMode="auto">
          <a:xfrm>
            <a:off x="3350319" y="1712168"/>
            <a:ext cx="457200" cy="76200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nvGrpSpPr>
          <p:cNvPr id="3" name="Group 5"/>
          <p:cNvGrpSpPr>
            <a:grpSpLocks/>
          </p:cNvGrpSpPr>
          <p:nvPr/>
        </p:nvGrpSpPr>
        <p:grpSpPr bwMode="auto">
          <a:xfrm>
            <a:off x="2435919" y="4988768"/>
            <a:ext cx="1371600" cy="1752600"/>
            <a:chOff x="576" y="2928"/>
            <a:chExt cx="864" cy="1104"/>
          </a:xfrm>
        </p:grpSpPr>
        <p:sp>
          <p:nvSpPr>
            <p:cNvPr id="8" name="Rectangle 6"/>
            <p:cNvSpPr>
              <a:spLocks noChangeArrowheads="1"/>
            </p:cNvSpPr>
            <p:nvPr/>
          </p:nvSpPr>
          <p:spPr bwMode="auto">
            <a:xfrm>
              <a:off x="864" y="3216"/>
              <a:ext cx="288" cy="816"/>
            </a:xfrm>
            <a:prstGeom prst="rect">
              <a:avLst/>
            </a:prstGeom>
            <a:solidFill>
              <a:srgbClr val="993366"/>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9" name="Rectangle 7"/>
            <p:cNvSpPr>
              <a:spLocks noChangeArrowheads="1"/>
            </p:cNvSpPr>
            <p:nvPr/>
          </p:nvSpPr>
          <p:spPr bwMode="auto">
            <a:xfrm>
              <a:off x="576" y="2928"/>
              <a:ext cx="288" cy="1104"/>
            </a:xfrm>
            <a:prstGeom prst="rect">
              <a:avLst/>
            </a:prstGeom>
            <a:solidFill>
              <a:srgbClr val="FFFF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0" name="Rectangle 8"/>
            <p:cNvSpPr>
              <a:spLocks noChangeArrowheads="1"/>
            </p:cNvSpPr>
            <p:nvPr/>
          </p:nvSpPr>
          <p:spPr bwMode="auto">
            <a:xfrm>
              <a:off x="1152" y="3552"/>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grpSp>
        <p:nvGrpSpPr>
          <p:cNvPr id="7" name="Group 9"/>
          <p:cNvGrpSpPr>
            <a:grpSpLocks/>
          </p:cNvGrpSpPr>
          <p:nvPr/>
        </p:nvGrpSpPr>
        <p:grpSpPr bwMode="auto">
          <a:xfrm>
            <a:off x="2435919" y="2778968"/>
            <a:ext cx="1371600" cy="1752600"/>
            <a:chOff x="576" y="1536"/>
            <a:chExt cx="864" cy="1104"/>
          </a:xfrm>
        </p:grpSpPr>
        <p:sp>
          <p:nvSpPr>
            <p:cNvPr id="12" name="Rectangle 10"/>
            <p:cNvSpPr>
              <a:spLocks noChangeArrowheads="1"/>
            </p:cNvSpPr>
            <p:nvPr/>
          </p:nvSpPr>
          <p:spPr bwMode="auto">
            <a:xfrm>
              <a:off x="864" y="1824"/>
              <a:ext cx="288" cy="816"/>
            </a:xfrm>
            <a:prstGeom prst="rect">
              <a:avLst/>
            </a:prstGeom>
            <a:solidFill>
              <a:srgbClr val="FF00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3" name="Rectangle 11"/>
            <p:cNvSpPr>
              <a:spLocks noChangeArrowheads="1"/>
            </p:cNvSpPr>
            <p:nvPr/>
          </p:nvSpPr>
          <p:spPr bwMode="auto">
            <a:xfrm>
              <a:off x="576" y="1536"/>
              <a:ext cx="288" cy="1104"/>
            </a:xfrm>
            <a:prstGeom prst="rect">
              <a:avLst/>
            </a:prstGeom>
            <a:solidFill>
              <a:srgbClr val="FFFF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4" name="Rectangle 12"/>
            <p:cNvSpPr>
              <a:spLocks noChangeArrowheads="1"/>
            </p:cNvSpPr>
            <p:nvPr/>
          </p:nvSpPr>
          <p:spPr bwMode="auto">
            <a:xfrm>
              <a:off x="1152" y="2160"/>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sp>
        <p:nvSpPr>
          <p:cNvPr id="15" name="Text Box 13"/>
          <p:cNvSpPr txBox="1">
            <a:spLocks noChangeArrowheads="1"/>
          </p:cNvSpPr>
          <p:nvPr/>
        </p:nvSpPr>
        <p:spPr bwMode="auto">
          <a:xfrm>
            <a:off x="4645721" y="1196753"/>
            <a:ext cx="7165280" cy="1323439"/>
          </a:xfrm>
          <a:prstGeom prst="rect">
            <a:avLst/>
          </a:prstGeom>
          <a:noFill/>
          <a:ln w="9525">
            <a:noFill/>
            <a:miter lim="800000"/>
            <a:headEnd/>
            <a:tailEnd/>
          </a:ln>
        </p:spPr>
        <p:txBody>
          <a:bodyPr wrap="square">
            <a:spAutoFit/>
          </a:bodyPr>
          <a:lstStyle/>
          <a:p>
            <a:r>
              <a:rPr lang="nl-NL" sz="2000" dirty="0" err="1">
                <a:solidFill>
                  <a:srgbClr val="002060"/>
                </a:solidFill>
                <a:latin typeface="Raleway" panose="020B0003030101060003" pitchFamily="34" charset="0"/>
              </a:rPr>
              <a:t>Seeks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knowledge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understanding</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freedom</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Translates</a:t>
            </a:r>
            <a:r>
              <a:rPr lang="nl-NL" sz="2000" dirty="0">
                <a:solidFill>
                  <a:srgbClr val="002060"/>
                </a:solidFill>
                <a:latin typeface="Raleway" panose="020B0003030101060003" pitchFamily="34" charset="0"/>
              </a:rPr>
              <a:t> these </a:t>
            </a:r>
            <a:r>
              <a:rPr lang="nl-NL" sz="2000" dirty="0" err="1">
                <a:solidFill>
                  <a:srgbClr val="002060"/>
                </a:solidFill>
                <a:latin typeface="Raleway" panose="020B0003030101060003" pitchFamily="34" charset="0"/>
              </a:rPr>
              <a:t>into</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structures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From</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high level </a:t>
            </a:r>
            <a:r>
              <a:rPr lang="nl-NL" sz="2000" dirty="0" err="1">
                <a:solidFill>
                  <a:srgbClr val="002060"/>
                </a:solidFill>
                <a:latin typeface="Raleway" panose="020B0003030101060003" pitchFamily="34" charset="0"/>
              </a:rPr>
              <a:t>into</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details. </a:t>
            </a:r>
            <a:r>
              <a:rPr lang="nl-NL" sz="2000" dirty="0" err="1">
                <a:solidFill>
                  <a:srgbClr val="002060"/>
                </a:solidFill>
                <a:latin typeface="Raleway" panose="020B0003030101060003" pitchFamily="34" charset="0"/>
              </a:rPr>
              <a:t>Extremely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rationalising</a:t>
            </a:r>
            <a:r>
              <a:rPr lang="nl-NL" sz="2000" dirty="0">
                <a:solidFill>
                  <a:srgbClr val="002060"/>
                </a:solidFill>
                <a:latin typeface="Raleway" panose="020B0003030101060003" pitchFamily="34" charset="0"/>
              </a:rPr>
              <a:t>.</a:t>
            </a:r>
          </a:p>
          <a:p>
            <a:r>
              <a:rPr lang="nl-NL" sz="2000" dirty="0" err="1">
                <a:solidFill>
                  <a:srgbClr val="002060"/>
                </a:solidFill>
                <a:latin typeface="Raleway" panose="020B0003030101060003" pitchFamily="34" charset="0"/>
              </a:rPr>
              <a:t>Structuring</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intellectual</a:t>
            </a:r>
            <a:endParaRPr lang="nl-NL" sz="2000" dirty="0">
              <a:solidFill>
                <a:srgbClr val="002060"/>
              </a:solidFill>
              <a:latin typeface="Raleway" panose="020B0003030101060003" pitchFamily="34" charset="0"/>
            </a:endParaRPr>
          </a:p>
        </p:txBody>
      </p:sp>
      <p:sp>
        <p:nvSpPr>
          <p:cNvPr id="16" name="Text Box 14"/>
          <p:cNvSpPr txBox="1">
            <a:spLocks noChangeArrowheads="1"/>
          </p:cNvSpPr>
          <p:nvPr/>
        </p:nvSpPr>
        <p:spPr bwMode="auto">
          <a:xfrm>
            <a:off x="4645720" y="3019420"/>
            <a:ext cx="7165281" cy="1323439"/>
          </a:xfrm>
          <a:prstGeom prst="rect">
            <a:avLst/>
          </a:prstGeom>
          <a:noFill/>
          <a:ln w="9525">
            <a:noFill/>
            <a:miter lim="800000"/>
            <a:headEnd/>
            <a:tailEnd/>
          </a:ln>
        </p:spPr>
        <p:txBody>
          <a:bodyPr wrap="square">
            <a:spAutoFit/>
          </a:bodyPr>
          <a:lstStyle/>
          <a:p>
            <a:r>
              <a:rPr lang="nl-NL" sz="2000" dirty="0" err="1">
                <a:solidFill>
                  <a:srgbClr val="002060"/>
                </a:solidFill>
                <a:latin typeface="Raleway" panose="020B0003030101060003" pitchFamily="34" charset="0"/>
              </a:rPr>
              <a:t>Strongly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seeks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knowledge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understanding</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freedom</a:t>
            </a:r>
            <a:r>
              <a:rPr lang="nl-NL" sz="2000" dirty="0">
                <a:solidFill>
                  <a:srgbClr val="002060"/>
                </a:solidFill>
                <a:latin typeface="Raleway" panose="020B0003030101060003" pitchFamily="34" charset="0"/>
              </a:rPr>
              <a:t>. </a:t>
            </a:r>
          </a:p>
          <a:p>
            <a:r>
              <a:rPr lang="nl-NL" sz="2000" dirty="0" err="1">
                <a:solidFill>
                  <a:srgbClr val="002060"/>
                </a:solidFill>
                <a:latin typeface="Raleway" panose="020B0003030101060003" pitchFamily="34" charset="0"/>
              </a:rPr>
              <a:t>Sees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this</a:t>
            </a:r>
            <a:r>
              <a:rPr lang="nl-NL" sz="2000" dirty="0">
                <a:solidFill>
                  <a:srgbClr val="002060"/>
                </a:solidFill>
                <a:latin typeface="Raleway" panose="020B0003030101060003" pitchFamily="34" charset="0"/>
              </a:rPr>
              <a:t> as </a:t>
            </a:r>
            <a:r>
              <a:rPr lang="nl-NL" sz="2000" dirty="0" err="1">
                <a:solidFill>
                  <a:srgbClr val="002060"/>
                </a:solidFill>
                <a:latin typeface="Raleway" panose="020B0003030101060003" pitchFamily="34" charset="0"/>
              </a:rPr>
              <a:t>valid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guards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this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knowledge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fiercely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it's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that</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simple</a:t>
            </a:r>
            <a:r>
              <a:rPr lang="nl-NL" sz="2000" dirty="0">
                <a:solidFill>
                  <a:srgbClr val="002060"/>
                </a:solidFill>
                <a:latin typeface="Raleway" panose="020B0003030101060003" pitchFamily="34" charset="0"/>
              </a:rPr>
              <a:t>!!"). </a:t>
            </a:r>
          </a:p>
          <a:p>
            <a:r>
              <a:rPr lang="nl-NL" sz="2000" dirty="0">
                <a:solidFill>
                  <a:srgbClr val="002060"/>
                </a:solidFill>
                <a:latin typeface="Raleway" panose="020B0003030101060003" pitchFamily="34" charset="0"/>
              </a:rPr>
              <a:t>Master of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accomplished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fact</a:t>
            </a:r>
            <a:endParaRPr lang="nl-NL" sz="2000" dirty="0">
              <a:solidFill>
                <a:srgbClr val="002060"/>
              </a:solidFill>
              <a:latin typeface="Raleway" panose="020B0003030101060003" pitchFamily="34" charset="0"/>
            </a:endParaRPr>
          </a:p>
        </p:txBody>
      </p:sp>
      <p:sp>
        <p:nvSpPr>
          <p:cNvPr id="17" name="Text Box 15"/>
          <p:cNvSpPr txBox="1">
            <a:spLocks noChangeArrowheads="1"/>
          </p:cNvSpPr>
          <p:nvPr/>
        </p:nvSpPr>
        <p:spPr bwMode="auto">
          <a:xfrm>
            <a:off x="4645720" y="5511125"/>
            <a:ext cx="7049569" cy="707886"/>
          </a:xfrm>
          <a:prstGeom prst="rect">
            <a:avLst/>
          </a:prstGeom>
          <a:noFill/>
          <a:ln w="9525">
            <a:noFill/>
            <a:miter lim="800000"/>
            <a:headEnd/>
            <a:tailEnd/>
          </a:ln>
        </p:spPr>
        <p:txBody>
          <a:bodyPr wrap="square">
            <a:spAutoFit/>
          </a:bodyPr>
          <a:lstStyle/>
          <a:p>
            <a:r>
              <a:rPr lang="nl-NL" sz="2000" dirty="0" err="1">
                <a:solidFill>
                  <a:srgbClr val="002060"/>
                </a:solidFill>
                <a:latin typeface="Raleway" panose="020B0003030101060003" pitchFamily="34" charset="0"/>
              </a:rPr>
              <a:t>Seeks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knowledge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understanding</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freedom</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Then</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guards</a:t>
            </a:r>
            <a:r>
              <a:rPr lang="nl-NL" sz="2000" dirty="0">
                <a:solidFill>
                  <a:srgbClr val="002060"/>
                </a:solidFill>
                <a:latin typeface="Raleway" panose="020B0003030101060003" pitchFamily="34" charset="0"/>
              </a:rPr>
              <a:t> these </a:t>
            </a:r>
            <a:r>
              <a:rPr lang="nl-NL" sz="2000" dirty="0" err="1">
                <a:solidFill>
                  <a:srgbClr val="002060"/>
                </a:solidFill>
                <a:latin typeface="Raleway" panose="020B0003030101060003" pitchFamily="34" charset="0"/>
              </a:rPr>
              <a:t>models</a:t>
            </a:r>
            <a:r>
              <a:rPr lang="nl-NL" sz="2000" dirty="0">
                <a:solidFill>
                  <a:srgbClr val="002060"/>
                </a:solidFill>
                <a:latin typeface="Raleway" panose="020B0003030101060003" pitchFamily="34" charset="0"/>
              </a:rPr>
              <a:t> of </a:t>
            </a:r>
            <a:r>
              <a:rPr lang="nl-NL" sz="2000" dirty="0" err="1">
                <a:solidFill>
                  <a:srgbClr val="002060"/>
                </a:solidFill>
                <a:latin typeface="Raleway" panose="020B0003030101060003" pitchFamily="34" charset="0"/>
              </a:rPr>
              <a:t>knowledge</a:t>
            </a:r>
            <a:r>
              <a:rPr lang="nl-NL" sz="2000" dirty="0">
                <a:solidFill>
                  <a:srgbClr val="002060"/>
                </a:solidFill>
                <a:latin typeface="Raleway" panose="020B0003030101060003" pitchFamily="34" charset="0"/>
              </a:rPr>
              <a:t> as </a:t>
            </a:r>
            <a:r>
              <a:rPr lang="nl-NL" sz="2000" dirty="0" err="1">
                <a:solidFill>
                  <a:srgbClr val="002060"/>
                </a:solidFill>
                <a:latin typeface="Raleway" panose="020B0003030101060003" pitchFamily="34" charset="0"/>
              </a:rPr>
              <a:t>an</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established</a:t>
            </a:r>
            <a:r>
              <a:rPr lang="nl-NL" sz="2000" dirty="0">
                <a:solidFill>
                  <a:srgbClr val="002060"/>
                </a:solidFill>
                <a:latin typeface="Raleway" panose="020B0003030101060003" pitchFamily="34" charset="0"/>
              </a:rPr>
              <a:t> belief.</a:t>
            </a:r>
          </a:p>
        </p:txBody>
      </p:sp>
    </p:spTree>
    <p:extLst>
      <p:ext uri="{BB962C8B-B14F-4D97-AF65-F5344CB8AC3E}">
        <p14:creationId xmlns:p14="http://schemas.microsoft.com/office/powerpoint/2010/main" val="1300795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0-#ppt_w/2"/>
                                          </p:val>
                                        </p:tav>
                                        <p:tav tm="100000">
                                          <p:val>
                                            <p:strVal val="#ppt_x"/>
                                          </p:val>
                                        </p:tav>
                                      </p:tavLst>
                                    </p:anim>
                                    <p:anim calcmode="lin" valueType="num">
                                      <p:cBhvr additive="base">
                                        <p:cTn id="14"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0-#ppt_w/2"/>
                                          </p:val>
                                        </p:tav>
                                        <p:tav tm="100000">
                                          <p:val>
                                            <p:strVal val="#ppt_x"/>
                                          </p:val>
                                        </p:tav>
                                      </p:tavLst>
                                    </p:anim>
                                    <p:anim calcmode="lin" valueType="num">
                                      <p:cBhvr additive="base">
                                        <p:cTn id="20"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utoUpdateAnimBg="0"/>
      <p:bldP spid="16" grpId="0" autoUpdateAnimBg="0"/>
      <p:bldP spid="17"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Afbeelding 1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056271" y="2921689"/>
            <a:ext cx="3030933" cy="3287521"/>
          </a:xfrm>
          <a:prstGeom prst="rect">
            <a:avLst/>
          </a:prstGeom>
        </p:spPr>
      </p:pic>
      <p:sp>
        <p:nvSpPr>
          <p:cNvPr id="2" name="Titel 1"/>
          <p:cNvSpPr>
            <a:spLocks noGrp="1"/>
          </p:cNvSpPr>
          <p:nvPr>
            <p:ph type="title"/>
          </p:nvPr>
        </p:nvSpPr>
        <p:spPr/>
        <p:txBody>
          <a:bodyPr>
            <a:normAutofit/>
          </a:bodyPr>
          <a:lstStyle/>
          <a:p>
            <a:r>
              <a:rPr lang="nl-NL" sz="2600" dirty="0"/>
              <a:t>Background: C.W. Graves</a:t>
            </a:r>
          </a:p>
        </p:txBody>
      </p:sp>
      <p:sp>
        <p:nvSpPr>
          <p:cNvPr id="3" name="Tijdelijke aanduiding voor inhoud 2"/>
          <p:cNvSpPr>
            <a:spLocks noGrp="1"/>
          </p:cNvSpPr>
          <p:nvPr>
            <p:ph idx="4294967295"/>
          </p:nvPr>
        </p:nvSpPr>
        <p:spPr>
          <a:xfrm>
            <a:off x="838200" y="1197842"/>
            <a:ext cx="10515600" cy="4351338"/>
          </a:xfrm>
        </p:spPr>
        <p:txBody>
          <a:bodyPr>
            <a:normAutofit/>
          </a:bodyPr>
          <a:lstStyle/>
          <a:p>
            <a:pPr marL="0" indent="0" algn="ctr">
              <a:buNone/>
            </a:pPr>
            <a:r>
              <a:rPr lang="en-US" sz="2600" dirty="0">
                <a:solidFill>
                  <a:schemeClr val="accent5">
                    <a:lumMod val="50000"/>
                  </a:schemeClr>
                </a:solidFill>
                <a:latin typeface="Raleway Light" panose="020B0403030101060003" pitchFamily="34" charset="0"/>
              </a:rPr>
              <a:t>The My Motivation Insights profiles are based on the model of motives of psychologist Dr. C. Graves. His ideas were further developed into Spiral Dynamics. Seven different motivations, each with its own colour, are distinguished. </a:t>
            </a:r>
            <a:r>
              <a:rPr lang="nl-NL" sz="2600" dirty="0">
                <a:solidFill>
                  <a:schemeClr val="accent5">
                    <a:lumMod val="50000"/>
                  </a:schemeClr>
                </a:solidFill>
                <a:latin typeface="Raleway Light" panose="020B0403030101060003" pitchFamily="34" charset="0"/>
              </a:rPr>
              <a:t> </a:t>
            </a:r>
          </a:p>
        </p:txBody>
      </p:sp>
      <p:sp>
        <p:nvSpPr>
          <p:cNvPr id="10" name="Text Box 9"/>
          <p:cNvSpPr txBox="1">
            <a:spLocks noChangeArrowheads="1"/>
          </p:cNvSpPr>
          <p:nvPr/>
        </p:nvSpPr>
        <p:spPr bwMode="auto">
          <a:xfrm>
            <a:off x="10019713" y="3373511"/>
            <a:ext cx="1831944"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sz="1400" dirty="0">
                <a:solidFill>
                  <a:srgbClr val="000066"/>
                </a:solidFill>
                <a:latin typeface="Raleway Light" panose="020B0403030101060003" pitchFamily="34" charset="0"/>
              </a:rPr>
              <a:t>Visible behaviour</a:t>
            </a:r>
          </a:p>
        </p:txBody>
      </p:sp>
      <p:sp>
        <p:nvSpPr>
          <p:cNvPr id="11" name="Text Box 9"/>
          <p:cNvSpPr txBox="1">
            <a:spLocks noChangeArrowheads="1"/>
          </p:cNvSpPr>
          <p:nvPr/>
        </p:nvSpPr>
        <p:spPr bwMode="auto">
          <a:xfrm>
            <a:off x="10087204" y="4359943"/>
            <a:ext cx="1461087" cy="954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400" dirty="0">
                <a:solidFill>
                  <a:srgbClr val="002060"/>
                </a:solidFill>
                <a:latin typeface="Raleway Light" panose="020B0403030101060003" pitchFamily="34" charset="0"/>
                <a:cs typeface="+mn-cs"/>
              </a:rPr>
              <a:t>In the underlying section are the hidden motives</a:t>
            </a:r>
            <a:endParaRPr lang="nl-NL" sz="1400" dirty="0">
              <a:solidFill>
                <a:srgbClr val="002060"/>
              </a:solidFill>
              <a:latin typeface="Raleway Light" panose="020B0403030101060003" pitchFamily="34" charset="0"/>
              <a:cs typeface="+mn-cs"/>
            </a:endParaRPr>
          </a:p>
        </p:txBody>
      </p:sp>
      <p:sp>
        <p:nvSpPr>
          <p:cNvPr id="12" name="Text Box 9"/>
          <p:cNvSpPr txBox="1">
            <a:spLocks noChangeArrowheads="1"/>
          </p:cNvSpPr>
          <p:nvPr/>
        </p:nvSpPr>
        <p:spPr bwMode="auto">
          <a:xfrm>
            <a:off x="7773544" y="3373511"/>
            <a:ext cx="1742785" cy="20077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250000"/>
              </a:lnSpc>
            </a:pPr>
            <a:r>
              <a:rPr lang="en-US" sz="1300" b="1" dirty="0">
                <a:solidFill>
                  <a:srgbClr val="002060"/>
                </a:solidFill>
                <a:latin typeface="Raleway Light" panose="020B0403030101060003" pitchFamily="34" charset="0"/>
              </a:rPr>
              <a:t>What are you doing?</a:t>
            </a:r>
          </a:p>
          <a:p>
            <a:pPr eaLnBrk="1" hangingPunct="1">
              <a:lnSpc>
                <a:spcPct val="250000"/>
              </a:lnSpc>
            </a:pPr>
            <a:endParaRPr lang="en-US" sz="1300" b="1" dirty="0">
              <a:solidFill>
                <a:srgbClr val="002060"/>
              </a:solidFill>
              <a:latin typeface="Raleway Light" panose="020B0403030101060003" pitchFamily="34" charset="0"/>
            </a:endParaRPr>
          </a:p>
          <a:p>
            <a:pPr eaLnBrk="1" hangingPunct="1">
              <a:lnSpc>
                <a:spcPct val="250000"/>
              </a:lnSpc>
            </a:pPr>
            <a:r>
              <a:rPr lang="en-US" sz="1300" b="1" dirty="0">
                <a:solidFill>
                  <a:srgbClr val="002060"/>
                </a:solidFill>
                <a:latin typeface="Raleway Light" panose="020B0403030101060003" pitchFamily="34" charset="0"/>
              </a:rPr>
              <a:t>What do you think?</a:t>
            </a:r>
          </a:p>
          <a:p>
            <a:pPr eaLnBrk="1" hangingPunct="1">
              <a:lnSpc>
                <a:spcPct val="250000"/>
              </a:lnSpc>
            </a:pPr>
            <a:r>
              <a:rPr lang="en-US" sz="1300" b="1" dirty="0">
                <a:solidFill>
                  <a:srgbClr val="002060"/>
                </a:solidFill>
                <a:latin typeface="Raleway Light" panose="020B0403030101060003" pitchFamily="34" charset="0"/>
              </a:rPr>
              <a:t> What do you want?</a:t>
            </a:r>
            <a:endParaRPr lang="nl-NL" sz="1300" b="1" dirty="0">
              <a:solidFill>
                <a:srgbClr val="002060"/>
              </a:solidFill>
              <a:latin typeface="Raleway Light" panose="020B0403030101060003" pitchFamily="34" charset="0"/>
            </a:endParaRPr>
          </a:p>
        </p:txBody>
      </p:sp>
      <p:sp>
        <p:nvSpPr>
          <p:cNvPr id="9" name="Tijdelijke aanduiding voor dianummer 8"/>
          <p:cNvSpPr>
            <a:spLocks noGrp="1"/>
          </p:cNvSpPr>
          <p:nvPr>
            <p:ph type="sldNum" sz="quarter" idx="4294967295"/>
          </p:nvPr>
        </p:nvSpPr>
        <p:spPr>
          <a:xfrm>
            <a:off x="215537" y="6364151"/>
            <a:ext cx="2743200" cy="365125"/>
          </a:xfrm>
        </p:spPr>
        <p:txBody>
          <a:bodyPr/>
          <a:lstStyle/>
          <a:p>
            <a:fld id="{6023A0B0-01D9-49E0-AA8E-9B8681CB2CB1}" type="slidenum">
              <a:rPr lang="nl-NL" smtClean="0"/>
              <a:pPr/>
              <a:t>5</a:t>
            </a:fld>
            <a:endParaRPr lang="nl-NL"/>
          </a:p>
        </p:txBody>
      </p:sp>
      <p:pic>
        <p:nvPicPr>
          <p:cNvPr id="7" name="Afbeelding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78417" y="3041066"/>
            <a:ext cx="3069635" cy="3458197"/>
          </a:xfrm>
          <a:prstGeom prst="rect">
            <a:avLst/>
          </a:prstGeom>
        </p:spPr>
      </p:pic>
      <p:sp>
        <p:nvSpPr>
          <p:cNvPr id="18" name="Text Box 2_"/>
          <p:cNvSpPr txBox="1">
            <a:spLocks noChangeArrowheads="1"/>
          </p:cNvSpPr>
          <p:nvPr/>
        </p:nvSpPr>
        <p:spPr bwMode="auto">
          <a:xfrm>
            <a:off x="1261349" y="4132582"/>
            <a:ext cx="1279516" cy="369332"/>
          </a:xfrm>
          <a:prstGeom prst="rect">
            <a:avLst/>
          </a:prstGeom>
          <a:noFill/>
          <a:ln>
            <a:noFill/>
          </a:ln>
          <a:extLst>
            <a:ext uri="{909E8E84-426E-40dd-AFC4-6F175D3DCCD1}"/>
            <a:ext uri="{91240B29-F687-4f45-9708-019B960494DF}"/>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nl-NL" b="1" i="1" dirty="0">
                <a:solidFill>
                  <a:srgbClr val="000066"/>
                </a:solidFill>
                <a:latin typeface="+mj-lt"/>
              </a:rPr>
              <a:t>1914 - 1986</a:t>
            </a:r>
            <a:endParaRPr lang="en-GB" b="1" i="1" dirty="0">
              <a:solidFill>
                <a:srgbClr val="000066"/>
              </a:solidFill>
              <a:latin typeface="+mj-lt"/>
            </a:endParaRPr>
          </a:p>
        </p:txBody>
      </p:sp>
      <p:pic>
        <p:nvPicPr>
          <p:cNvPr id="19" name="Afbeelding 1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1222337">
            <a:off x="437619" y="4034526"/>
            <a:ext cx="841191" cy="1270085"/>
          </a:xfrm>
          <a:prstGeom prst="rect">
            <a:avLst/>
          </a:prstGeom>
          <a:effectLst>
            <a:outerShdw blurRad="50800" dist="38100" dir="2700000" algn="tl" rotWithShape="0">
              <a:prstClr val="black">
                <a:alpha val="40000"/>
              </a:prstClr>
            </a:outerShdw>
          </a:effectLst>
        </p:spPr>
      </p:pic>
      <p:sp>
        <p:nvSpPr>
          <p:cNvPr id="5" name="Ovaal 4"/>
          <p:cNvSpPr/>
          <p:nvPr/>
        </p:nvSpPr>
        <p:spPr>
          <a:xfrm>
            <a:off x="1261349" y="2725276"/>
            <a:ext cx="1224136" cy="1337136"/>
          </a:xfrm>
          <a:prstGeom prst="ellipse">
            <a:avLst/>
          </a:prstGeom>
          <a:blipFill rotWithShape="1">
            <a:blip r:embed="rId5"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nl-NL"/>
          </a:p>
        </p:txBody>
      </p:sp>
    </p:spTree>
    <p:extLst>
      <p:ext uri="{BB962C8B-B14F-4D97-AF65-F5344CB8AC3E}">
        <p14:creationId xmlns:p14="http://schemas.microsoft.com/office/powerpoint/2010/main" val="2567069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96154" y="270996"/>
            <a:ext cx="10515600" cy="1325563"/>
          </a:xfrm>
        </p:spPr>
        <p:txBody>
          <a:bodyPr/>
          <a:lstStyle/>
          <a:p>
            <a:r>
              <a:rPr lang="nl-NL" dirty="0">
                <a:latin typeface="Raleway" panose="020B0003030101060003" pitchFamily="34" charset="0"/>
              </a:rPr>
              <a:t>Turquoise</a:t>
            </a:r>
          </a:p>
        </p:txBody>
      </p:sp>
      <p:grpSp>
        <p:nvGrpSpPr>
          <p:cNvPr id="3" name="Group 2"/>
          <p:cNvGrpSpPr>
            <a:grpSpLocks/>
          </p:cNvGrpSpPr>
          <p:nvPr/>
        </p:nvGrpSpPr>
        <p:grpSpPr bwMode="auto">
          <a:xfrm>
            <a:off x="2669333" y="721568"/>
            <a:ext cx="1371600" cy="1752600"/>
            <a:chOff x="576" y="240"/>
            <a:chExt cx="864" cy="1104"/>
          </a:xfrm>
        </p:grpSpPr>
        <p:sp>
          <p:nvSpPr>
            <p:cNvPr id="5" name="Rectangle 3"/>
            <p:cNvSpPr>
              <a:spLocks noChangeArrowheads="1"/>
            </p:cNvSpPr>
            <p:nvPr/>
          </p:nvSpPr>
          <p:spPr bwMode="auto">
            <a:xfrm>
              <a:off x="864" y="528"/>
              <a:ext cx="288" cy="816"/>
            </a:xfrm>
            <a:prstGeom prst="rect">
              <a:avLst/>
            </a:prstGeom>
            <a:solidFill>
              <a:srgbClr val="00CC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6" name="Rectangle 4"/>
            <p:cNvSpPr>
              <a:spLocks noChangeArrowheads="1"/>
            </p:cNvSpPr>
            <p:nvPr/>
          </p:nvSpPr>
          <p:spPr bwMode="auto">
            <a:xfrm>
              <a:off x="576" y="240"/>
              <a:ext cx="288" cy="1104"/>
            </a:xfrm>
            <a:prstGeom prst="rect">
              <a:avLst/>
            </a:prstGeom>
            <a:solidFill>
              <a:srgbClr val="00FFFF"/>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7" name="Rectangle 5"/>
            <p:cNvSpPr>
              <a:spLocks noChangeArrowheads="1"/>
            </p:cNvSpPr>
            <p:nvPr/>
          </p:nvSpPr>
          <p:spPr bwMode="auto">
            <a:xfrm>
              <a:off x="1152" y="864"/>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grpSp>
        <p:nvGrpSpPr>
          <p:cNvPr id="4" name="Group 6"/>
          <p:cNvGrpSpPr>
            <a:grpSpLocks/>
          </p:cNvGrpSpPr>
          <p:nvPr/>
        </p:nvGrpSpPr>
        <p:grpSpPr bwMode="auto">
          <a:xfrm>
            <a:off x="2669333" y="4988768"/>
            <a:ext cx="1371600" cy="1752600"/>
            <a:chOff x="576" y="2928"/>
            <a:chExt cx="864" cy="1104"/>
          </a:xfrm>
        </p:grpSpPr>
        <p:sp>
          <p:nvSpPr>
            <p:cNvPr id="9" name="Rectangle 7"/>
            <p:cNvSpPr>
              <a:spLocks noChangeArrowheads="1"/>
            </p:cNvSpPr>
            <p:nvPr/>
          </p:nvSpPr>
          <p:spPr bwMode="auto">
            <a:xfrm>
              <a:off x="864" y="3216"/>
              <a:ext cx="288" cy="816"/>
            </a:xfrm>
            <a:prstGeom prst="rect">
              <a:avLst/>
            </a:prstGeom>
            <a:solidFill>
              <a:srgbClr val="FF66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0" name="Rectangle 8"/>
            <p:cNvSpPr>
              <a:spLocks noChangeArrowheads="1"/>
            </p:cNvSpPr>
            <p:nvPr/>
          </p:nvSpPr>
          <p:spPr bwMode="auto">
            <a:xfrm>
              <a:off x="576" y="2928"/>
              <a:ext cx="288" cy="1104"/>
            </a:xfrm>
            <a:prstGeom prst="rect">
              <a:avLst/>
            </a:prstGeom>
            <a:solidFill>
              <a:srgbClr val="00FFFF"/>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1" name="Rectangle 9"/>
            <p:cNvSpPr>
              <a:spLocks noChangeArrowheads="1"/>
            </p:cNvSpPr>
            <p:nvPr/>
          </p:nvSpPr>
          <p:spPr bwMode="auto">
            <a:xfrm>
              <a:off x="1152" y="3552"/>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grpSp>
        <p:nvGrpSpPr>
          <p:cNvPr id="8" name="Group 10"/>
          <p:cNvGrpSpPr>
            <a:grpSpLocks/>
          </p:cNvGrpSpPr>
          <p:nvPr/>
        </p:nvGrpSpPr>
        <p:grpSpPr bwMode="auto">
          <a:xfrm>
            <a:off x="2669333" y="2778968"/>
            <a:ext cx="1371600" cy="1752600"/>
            <a:chOff x="576" y="1536"/>
            <a:chExt cx="864" cy="1104"/>
          </a:xfrm>
        </p:grpSpPr>
        <p:sp>
          <p:nvSpPr>
            <p:cNvPr id="13" name="Rectangle 11"/>
            <p:cNvSpPr>
              <a:spLocks noChangeArrowheads="1"/>
            </p:cNvSpPr>
            <p:nvPr/>
          </p:nvSpPr>
          <p:spPr bwMode="auto">
            <a:xfrm>
              <a:off x="864" y="1824"/>
              <a:ext cx="288" cy="816"/>
            </a:xfrm>
            <a:prstGeom prst="rect">
              <a:avLst/>
            </a:prstGeom>
            <a:solidFill>
              <a:srgbClr val="FFFF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4" name="Rectangle 12"/>
            <p:cNvSpPr>
              <a:spLocks noChangeArrowheads="1"/>
            </p:cNvSpPr>
            <p:nvPr/>
          </p:nvSpPr>
          <p:spPr bwMode="auto">
            <a:xfrm>
              <a:off x="576" y="1536"/>
              <a:ext cx="288" cy="1104"/>
            </a:xfrm>
            <a:prstGeom prst="rect">
              <a:avLst/>
            </a:prstGeom>
            <a:solidFill>
              <a:srgbClr val="00FFFF"/>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5" name="Rectangle 13"/>
            <p:cNvSpPr>
              <a:spLocks noChangeArrowheads="1"/>
            </p:cNvSpPr>
            <p:nvPr/>
          </p:nvSpPr>
          <p:spPr bwMode="auto">
            <a:xfrm>
              <a:off x="1152" y="2160"/>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sp>
        <p:nvSpPr>
          <p:cNvPr id="16" name="Text Box 14"/>
          <p:cNvSpPr txBox="1">
            <a:spLocks noChangeArrowheads="1"/>
          </p:cNvSpPr>
          <p:nvPr/>
        </p:nvSpPr>
        <p:spPr bwMode="auto">
          <a:xfrm>
            <a:off x="4498133" y="1546050"/>
            <a:ext cx="7199977" cy="707886"/>
          </a:xfrm>
          <a:prstGeom prst="rect">
            <a:avLst/>
          </a:prstGeom>
          <a:noFill/>
          <a:ln w="9525">
            <a:noFill/>
            <a:miter lim="800000"/>
            <a:headEnd/>
            <a:tailEnd/>
          </a:ln>
        </p:spPr>
        <p:txBody>
          <a:bodyPr wrap="square">
            <a:spAutoFit/>
          </a:bodyPr>
          <a:lstStyle/>
          <a:p>
            <a:r>
              <a:rPr lang="nl-NL" sz="2000" dirty="0" err="1">
                <a:solidFill>
                  <a:srgbClr val="002060"/>
                </a:solidFill>
                <a:latin typeface="Raleway" panose="020B0003030101060003" pitchFamily="34" charset="0"/>
              </a:rPr>
              <a:t>Seeks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for</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meaning</a:t>
            </a:r>
            <a:r>
              <a:rPr lang="nl-NL" sz="2000" dirty="0">
                <a:solidFill>
                  <a:srgbClr val="002060"/>
                </a:solidFill>
                <a:latin typeface="Raleway" panose="020B0003030101060003" pitchFamily="34" charset="0"/>
              </a:rPr>
              <a:t> in </a:t>
            </a:r>
            <a:r>
              <a:rPr lang="nl-NL" sz="2000" dirty="0" err="1">
                <a:solidFill>
                  <a:srgbClr val="002060"/>
                </a:solidFill>
                <a:latin typeface="Raleway" panose="020B0003030101060003" pitchFamily="34" charset="0"/>
              </a:rPr>
              <a:t>work</a:t>
            </a:r>
            <a:r>
              <a:rPr lang="nl-NL" sz="2000" dirty="0">
                <a:solidFill>
                  <a:srgbClr val="002060"/>
                </a:solidFill>
                <a:latin typeface="Raleway" panose="020B0003030101060003" pitchFamily="34" charset="0"/>
              </a:rPr>
              <a:t>. Shares these </a:t>
            </a:r>
            <a:r>
              <a:rPr lang="nl-NL" sz="2000" dirty="0" err="1">
                <a:solidFill>
                  <a:srgbClr val="002060"/>
                </a:solidFill>
                <a:latin typeface="Raleway" panose="020B0003030101060003" pitchFamily="34" charset="0"/>
              </a:rPr>
              <a:t>thoughts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within</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group</a:t>
            </a:r>
            <a:r>
              <a:rPr lang="nl-NL" sz="2000" dirty="0">
                <a:solidFill>
                  <a:srgbClr val="002060"/>
                </a:solidFill>
                <a:latin typeface="Raleway" panose="020B0003030101060003" pitchFamily="34" charset="0"/>
              </a:rPr>
              <a:t>.</a:t>
            </a:r>
          </a:p>
        </p:txBody>
      </p:sp>
      <p:sp>
        <p:nvSpPr>
          <p:cNvPr id="17" name="Text Box 15"/>
          <p:cNvSpPr txBox="1">
            <a:spLocks noChangeArrowheads="1"/>
          </p:cNvSpPr>
          <p:nvPr/>
        </p:nvSpPr>
        <p:spPr bwMode="auto">
          <a:xfrm>
            <a:off x="4574334" y="3380630"/>
            <a:ext cx="7199977" cy="707886"/>
          </a:xfrm>
          <a:prstGeom prst="rect">
            <a:avLst/>
          </a:prstGeom>
          <a:noFill/>
          <a:ln w="9525">
            <a:noFill/>
            <a:miter lim="800000"/>
            <a:headEnd/>
            <a:tailEnd/>
          </a:ln>
        </p:spPr>
        <p:txBody>
          <a:bodyPr wrap="square">
            <a:spAutoFit/>
          </a:bodyPr>
          <a:lstStyle/>
          <a:p>
            <a:r>
              <a:rPr lang="nl-NL" sz="2000" dirty="0" err="1">
                <a:solidFill>
                  <a:srgbClr val="002060"/>
                </a:solidFill>
                <a:latin typeface="Raleway" panose="020B0003030101060003" pitchFamily="34" charset="0"/>
              </a:rPr>
              <a:t>Seeks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for</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meaning</a:t>
            </a:r>
            <a:r>
              <a:rPr lang="nl-NL" sz="2000" dirty="0">
                <a:solidFill>
                  <a:srgbClr val="002060"/>
                </a:solidFill>
                <a:latin typeface="Raleway" panose="020B0003030101060003" pitchFamily="34" charset="0"/>
              </a:rPr>
              <a:t> in </a:t>
            </a:r>
            <a:r>
              <a:rPr lang="nl-NL" sz="2000" dirty="0" err="1">
                <a:solidFill>
                  <a:srgbClr val="002060"/>
                </a:solidFill>
                <a:latin typeface="Raleway" panose="020B0003030101060003" pitchFamily="34" charset="0"/>
              </a:rPr>
              <a:t>work</a:t>
            </a:r>
            <a:r>
              <a:rPr lang="nl-NL" sz="2000" dirty="0">
                <a:solidFill>
                  <a:srgbClr val="002060"/>
                </a:solidFill>
                <a:latin typeface="Raleway" panose="020B0003030101060003" pitchFamily="34" charset="0"/>
              </a:rPr>
              <a:t>. Explores </a:t>
            </a:r>
            <a:r>
              <a:rPr lang="nl-NL" sz="2000" dirty="0" err="1">
                <a:solidFill>
                  <a:srgbClr val="002060"/>
                </a:solidFill>
                <a:latin typeface="Raleway" panose="020B0003030101060003" pitchFamily="34" charset="0"/>
              </a:rPr>
              <a:t>how</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that</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meaning</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adds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to</a:t>
            </a:r>
            <a:r>
              <a:rPr lang="nl-NL" sz="2000" dirty="0">
                <a:solidFill>
                  <a:srgbClr val="002060"/>
                </a:solidFill>
                <a:latin typeface="Raleway" panose="020B0003030101060003" pitchFamily="34" charset="0"/>
              </a:rPr>
              <a:t> a </a:t>
            </a:r>
            <a:r>
              <a:rPr lang="nl-NL" sz="2000" dirty="0" err="1">
                <a:solidFill>
                  <a:srgbClr val="002060"/>
                </a:solidFill>
                <a:latin typeface="Raleway" panose="020B0003030101060003" pitchFamily="34" charset="0"/>
              </a:rPr>
              <a:t>conceptual</a:t>
            </a:r>
            <a:r>
              <a:rPr lang="nl-NL" sz="2000" dirty="0">
                <a:solidFill>
                  <a:srgbClr val="002060"/>
                </a:solidFill>
                <a:latin typeface="Raleway" panose="020B0003030101060003" pitchFamily="34" charset="0"/>
              </a:rPr>
              <a:t> way.</a:t>
            </a:r>
          </a:p>
        </p:txBody>
      </p:sp>
      <p:sp>
        <p:nvSpPr>
          <p:cNvPr id="18" name="Text Box 16"/>
          <p:cNvSpPr txBox="1">
            <a:spLocks noChangeArrowheads="1"/>
          </p:cNvSpPr>
          <p:nvPr/>
        </p:nvSpPr>
        <p:spPr bwMode="auto">
          <a:xfrm>
            <a:off x="4574334" y="5428114"/>
            <a:ext cx="7123776" cy="1015663"/>
          </a:xfrm>
          <a:prstGeom prst="rect">
            <a:avLst/>
          </a:prstGeom>
          <a:noFill/>
          <a:ln w="9525">
            <a:noFill/>
            <a:miter lim="800000"/>
            <a:headEnd/>
            <a:tailEnd/>
          </a:ln>
        </p:spPr>
        <p:txBody>
          <a:bodyPr wrap="square">
            <a:spAutoFit/>
          </a:bodyPr>
          <a:lstStyle/>
          <a:p>
            <a:r>
              <a:rPr lang="nl-NL" sz="2000" dirty="0" err="1">
                <a:solidFill>
                  <a:srgbClr val="002060"/>
                </a:solidFill>
                <a:latin typeface="Raleway" panose="020B0003030101060003" pitchFamily="34" charset="0"/>
              </a:rPr>
              <a:t>Seeks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for</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meaning</a:t>
            </a:r>
            <a:r>
              <a:rPr lang="nl-NL" sz="2000" dirty="0">
                <a:solidFill>
                  <a:srgbClr val="002060"/>
                </a:solidFill>
                <a:latin typeface="Raleway" panose="020B0003030101060003" pitchFamily="34" charset="0"/>
              </a:rPr>
              <a:t> in </a:t>
            </a:r>
            <a:r>
              <a:rPr lang="nl-NL" sz="2000" dirty="0" err="1">
                <a:solidFill>
                  <a:srgbClr val="002060"/>
                </a:solidFill>
                <a:latin typeface="Raleway" panose="020B0003030101060003" pitchFamily="34" charset="0"/>
              </a:rPr>
              <a:t>work</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then</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finds</a:t>
            </a:r>
            <a:r>
              <a:rPr lang="nl-NL" sz="2000" dirty="0">
                <a:solidFill>
                  <a:srgbClr val="002060"/>
                </a:solidFill>
                <a:latin typeface="Raleway" panose="020B0003030101060003" pitchFamily="34" charset="0"/>
              </a:rPr>
              <a:t> out </a:t>
            </a:r>
            <a:r>
              <a:rPr lang="nl-NL" sz="2000" dirty="0" err="1">
                <a:solidFill>
                  <a:srgbClr val="002060"/>
                </a:solidFill>
                <a:latin typeface="Raleway" panose="020B0003030101060003" pitchFamily="34" charset="0"/>
              </a:rPr>
              <a:t>how</a:t>
            </a:r>
            <a:r>
              <a:rPr lang="nl-NL" sz="2000" dirty="0">
                <a:solidFill>
                  <a:srgbClr val="002060"/>
                </a:solidFill>
                <a:latin typeface="Raleway" panose="020B0003030101060003" pitchFamily="34" charset="0"/>
              </a:rPr>
              <a:t> we </a:t>
            </a:r>
            <a:r>
              <a:rPr lang="nl-NL" sz="2000" dirty="0" err="1">
                <a:solidFill>
                  <a:srgbClr val="002060"/>
                </a:solidFill>
                <a:latin typeface="Raleway" panose="020B0003030101060003" pitchFamily="34" charset="0"/>
              </a:rPr>
              <a:t>can</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realise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that</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effectively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Brings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things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from</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broadest</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perspective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into</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practice</a:t>
            </a:r>
            <a:r>
              <a:rPr lang="nl-NL" sz="2000" dirty="0">
                <a:solidFill>
                  <a:srgbClr val="002060"/>
                </a:solidFill>
                <a:latin typeface="Raleway" panose="020B0003030101060003" pitchFamily="34" charset="0"/>
              </a:rPr>
              <a:t>.</a:t>
            </a:r>
          </a:p>
        </p:txBody>
      </p:sp>
    </p:spTree>
    <p:extLst>
      <p:ext uri="{BB962C8B-B14F-4D97-AF65-F5344CB8AC3E}">
        <p14:creationId xmlns:p14="http://schemas.microsoft.com/office/powerpoint/2010/main" val="2006499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0-#ppt_w/2"/>
                                          </p:val>
                                        </p:tav>
                                        <p:tav tm="100000">
                                          <p:val>
                                            <p:strVal val="#ppt_x"/>
                                          </p:val>
                                        </p:tav>
                                      </p:tavLst>
                                    </p:anim>
                                    <p:anim calcmode="lin" valueType="num">
                                      <p:cBhvr additive="base">
                                        <p:cTn id="14"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0-#ppt_w/2"/>
                                          </p:val>
                                        </p:tav>
                                        <p:tav tm="100000">
                                          <p:val>
                                            <p:strVal val="#ppt_x"/>
                                          </p:val>
                                        </p:tav>
                                      </p:tavLst>
                                    </p:anim>
                                    <p:anim calcmode="lin" valueType="num">
                                      <p:cBhvr additive="base">
                                        <p:cTn id="20"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utoUpdateAnimBg="0"/>
      <p:bldP spid="17" grpId="0" autoUpdateAnimBg="0"/>
      <p:bldP spid="18" grpId="0"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34789" y="259716"/>
            <a:ext cx="10515600" cy="1325563"/>
          </a:xfrm>
        </p:spPr>
        <p:txBody>
          <a:bodyPr/>
          <a:lstStyle/>
          <a:p>
            <a:r>
              <a:rPr lang="nl-NL" dirty="0">
                <a:latin typeface="Raleway" panose="020B0003030101060003" pitchFamily="34" charset="0"/>
              </a:rPr>
              <a:t>Turquoise</a:t>
            </a:r>
          </a:p>
        </p:txBody>
      </p:sp>
      <p:sp>
        <p:nvSpPr>
          <p:cNvPr id="4" name="Rectangle 2"/>
          <p:cNvSpPr>
            <a:spLocks noChangeArrowheads="1"/>
          </p:cNvSpPr>
          <p:nvPr/>
        </p:nvSpPr>
        <p:spPr bwMode="auto">
          <a:xfrm>
            <a:off x="3256086" y="1221904"/>
            <a:ext cx="457200" cy="1295400"/>
          </a:xfrm>
          <a:prstGeom prst="rect">
            <a:avLst/>
          </a:prstGeom>
          <a:solidFill>
            <a:srgbClr val="0000FF"/>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5" name="Rectangle 3"/>
          <p:cNvSpPr>
            <a:spLocks noChangeArrowheads="1"/>
          </p:cNvSpPr>
          <p:nvPr/>
        </p:nvSpPr>
        <p:spPr bwMode="auto">
          <a:xfrm>
            <a:off x="2798886" y="764704"/>
            <a:ext cx="457200" cy="1752600"/>
          </a:xfrm>
          <a:prstGeom prst="rect">
            <a:avLst/>
          </a:prstGeom>
          <a:solidFill>
            <a:srgbClr val="00FFFF"/>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6" name="Rectangle 4"/>
          <p:cNvSpPr>
            <a:spLocks noChangeArrowheads="1"/>
          </p:cNvSpPr>
          <p:nvPr/>
        </p:nvSpPr>
        <p:spPr bwMode="auto">
          <a:xfrm>
            <a:off x="3713286" y="1755304"/>
            <a:ext cx="457200" cy="76200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nvGrpSpPr>
          <p:cNvPr id="3" name="Group 5"/>
          <p:cNvGrpSpPr>
            <a:grpSpLocks/>
          </p:cNvGrpSpPr>
          <p:nvPr/>
        </p:nvGrpSpPr>
        <p:grpSpPr bwMode="auto">
          <a:xfrm>
            <a:off x="2798886" y="5031904"/>
            <a:ext cx="1371600" cy="1752600"/>
            <a:chOff x="576" y="2928"/>
            <a:chExt cx="864" cy="1104"/>
          </a:xfrm>
        </p:grpSpPr>
        <p:sp>
          <p:nvSpPr>
            <p:cNvPr id="8" name="Rectangle 6"/>
            <p:cNvSpPr>
              <a:spLocks noChangeArrowheads="1"/>
            </p:cNvSpPr>
            <p:nvPr/>
          </p:nvSpPr>
          <p:spPr bwMode="auto">
            <a:xfrm>
              <a:off x="864" y="3216"/>
              <a:ext cx="288" cy="816"/>
            </a:xfrm>
            <a:prstGeom prst="rect">
              <a:avLst/>
            </a:prstGeom>
            <a:solidFill>
              <a:srgbClr val="993366"/>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9" name="Rectangle 7"/>
            <p:cNvSpPr>
              <a:spLocks noChangeArrowheads="1"/>
            </p:cNvSpPr>
            <p:nvPr/>
          </p:nvSpPr>
          <p:spPr bwMode="auto">
            <a:xfrm>
              <a:off x="576" y="2928"/>
              <a:ext cx="288" cy="1104"/>
            </a:xfrm>
            <a:prstGeom prst="rect">
              <a:avLst/>
            </a:prstGeom>
            <a:solidFill>
              <a:srgbClr val="00FFFF"/>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0" name="Rectangle 8"/>
            <p:cNvSpPr>
              <a:spLocks noChangeArrowheads="1"/>
            </p:cNvSpPr>
            <p:nvPr/>
          </p:nvSpPr>
          <p:spPr bwMode="auto">
            <a:xfrm>
              <a:off x="1152" y="3552"/>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grpSp>
        <p:nvGrpSpPr>
          <p:cNvPr id="7" name="Group 9"/>
          <p:cNvGrpSpPr>
            <a:grpSpLocks/>
          </p:cNvGrpSpPr>
          <p:nvPr/>
        </p:nvGrpSpPr>
        <p:grpSpPr bwMode="auto">
          <a:xfrm>
            <a:off x="2798886" y="2822104"/>
            <a:ext cx="1371600" cy="1752600"/>
            <a:chOff x="576" y="1536"/>
            <a:chExt cx="864" cy="1104"/>
          </a:xfrm>
        </p:grpSpPr>
        <p:sp>
          <p:nvSpPr>
            <p:cNvPr id="12" name="Rectangle 10"/>
            <p:cNvSpPr>
              <a:spLocks noChangeArrowheads="1"/>
            </p:cNvSpPr>
            <p:nvPr/>
          </p:nvSpPr>
          <p:spPr bwMode="auto">
            <a:xfrm>
              <a:off x="864" y="1824"/>
              <a:ext cx="288" cy="816"/>
            </a:xfrm>
            <a:prstGeom prst="rect">
              <a:avLst/>
            </a:prstGeom>
            <a:solidFill>
              <a:srgbClr val="FF00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3" name="Rectangle 11"/>
            <p:cNvSpPr>
              <a:spLocks noChangeArrowheads="1"/>
            </p:cNvSpPr>
            <p:nvPr/>
          </p:nvSpPr>
          <p:spPr bwMode="auto">
            <a:xfrm>
              <a:off x="576" y="1536"/>
              <a:ext cx="288" cy="1104"/>
            </a:xfrm>
            <a:prstGeom prst="rect">
              <a:avLst/>
            </a:prstGeom>
            <a:solidFill>
              <a:srgbClr val="00FFFF"/>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4" name="Rectangle 12"/>
            <p:cNvSpPr>
              <a:spLocks noChangeArrowheads="1"/>
            </p:cNvSpPr>
            <p:nvPr/>
          </p:nvSpPr>
          <p:spPr bwMode="auto">
            <a:xfrm>
              <a:off x="1152" y="2160"/>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sp>
        <p:nvSpPr>
          <p:cNvPr id="15" name="Text Box 13"/>
          <p:cNvSpPr txBox="1">
            <a:spLocks noChangeArrowheads="1"/>
          </p:cNvSpPr>
          <p:nvPr/>
        </p:nvSpPr>
        <p:spPr bwMode="auto">
          <a:xfrm>
            <a:off x="4799856" y="1364109"/>
            <a:ext cx="7188943" cy="1015663"/>
          </a:xfrm>
          <a:prstGeom prst="rect">
            <a:avLst/>
          </a:prstGeom>
          <a:noFill/>
          <a:ln w="9525">
            <a:noFill/>
            <a:miter lim="800000"/>
            <a:headEnd/>
            <a:tailEnd/>
          </a:ln>
        </p:spPr>
        <p:txBody>
          <a:bodyPr wrap="square">
            <a:spAutoFit/>
          </a:bodyPr>
          <a:lstStyle/>
          <a:p>
            <a:r>
              <a:rPr lang="nl-NL" sz="2000" dirty="0" err="1">
                <a:solidFill>
                  <a:srgbClr val="002060"/>
                </a:solidFill>
                <a:latin typeface="Raleway" panose="020B0003030101060003" pitchFamily="34" charset="0"/>
              </a:rPr>
              <a:t>Seeks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for</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meaning</a:t>
            </a:r>
            <a:r>
              <a:rPr lang="nl-NL" sz="2000" dirty="0">
                <a:solidFill>
                  <a:srgbClr val="002060"/>
                </a:solidFill>
                <a:latin typeface="Raleway" panose="020B0003030101060003" pitchFamily="34" charset="0"/>
              </a:rPr>
              <a:t> in </a:t>
            </a:r>
            <a:r>
              <a:rPr lang="nl-NL" sz="2000" dirty="0" err="1">
                <a:solidFill>
                  <a:srgbClr val="002060"/>
                </a:solidFill>
                <a:latin typeface="Raleway" panose="020B0003030101060003" pitchFamily="34" charset="0"/>
              </a:rPr>
              <a:t>work</a:t>
            </a:r>
            <a:r>
              <a:rPr lang="nl-NL" sz="2000" dirty="0">
                <a:solidFill>
                  <a:srgbClr val="002060"/>
                </a:solidFill>
                <a:latin typeface="Raleway" panose="020B0003030101060003" pitchFamily="34" charset="0"/>
              </a:rPr>
              <a:t>. Is </a:t>
            </a:r>
            <a:r>
              <a:rPr lang="nl-NL" sz="2000" dirty="0" err="1">
                <a:solidFill>
                  <a:srgbClr val="002060"/>
                </a:solidFill>
                <a:latin typeface="Raleway" panose="020B0003030101060003" pitchFamily="34" charset="0"/>
              </a:rPr>
              <a:t>it</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meaningful</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Then</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structures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plans</a:t>
            </a:r>
            <a:r>
              <a:rPr lang="nl-NL" sz="2000" dirty="0">
                <a:solidFill>
                  <a:srgbClr val="002060"/>
                </a:solidFill>
                <a:latin typeface="Raleway" panose="020B0003030101060003" pitchFamily="34" charset="0"/>
              </a:rPr>
              <a:t> (look at </a:t>
            </a:r>
            <a:r>
              <a:rPr lang="nl-NL" sz="2000" dirty="0" err="1">
                <a:solidFill>
                  <a:srgbClr val="002060"/>
                </a:solidFill>
                <a:latin typeface="Raleway" panose="020B0003030101060003" pitchFamily="34" charset="0"/>
              </a:rPr>
              <a:t>how</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this</a:t>
            </a:r>
            <a:r>
              <a:rPr lang="nl-NL" sz="2000" dirty="0">
                <a:solidFill>
                  <a:srgbClr val="002060"/>
                </a:solidFill>
                <a:latin typeface="Raleway" panose="020B0003030101060003" pitchFamily="34" charset="0"/>
              </a:rPr>
              <a:t> has been </a:t>
            </a:r>
            <a:r>
              <a:rPr lang="nl-NL" sz="2000" dirty="0" err="1">
                <a:solidFill>
                  <a:srgbClr val="002060"/>
                </a:solidFill>
                <a:latin typeface="Raleway" panose="020B0003030101060003" pitchFamily="34" charset="0"/>
              </a:rPr>
              <a:t>done</a:t>
            </a:r>
            <a:r>
              <a:rPr lang="nl-NL" sz="2000" dirty="0">
                <a:solidFill>
                  <a:srgbClr val="002060"/>
                </a:solidFill>
                <a:latin typeface="Raleway" panose="020B0003030101060003" pitchFamily="34" charset="0"/>
              </a:rPr>
              <a:t> in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past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changes </a:t>
            </a:r>
            <a:r>
              <a:rPr lang="nl-NL" sz="2000" dirty="0" err="1">
                <a:solidFill>
                  <a:srgbClr val="002060"/>
                </a:solidFill>
                <a:latin typeface="Raleway" panose="020B0003030101060003" pitchFamily="34" charset="0"/>
              </a:rPr>
              <a:t>it</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into</a:t>
            </a:r>
            <a:r>
              <a:rPr lang="nl-NL" sz="2000" dirty="0">
                <a:solidFill>
                  <a:srgbClr val="002060"/>
                </a:solidFill>
                <a:latin typeface="Raleway" panose="020B0003030101060003" pitchFamily="34" charset="0"/>
              </a:rPr>
              <a:t> a </a:t>
            </a:r>
            <a:r>
              <a:rPr lang="nl-NL" sz="2000" dirty="0" err="1">
                <a:solidFill>
                  <a:srgbClr val="002060"/>
                </a:solidFill>
                <a:latin typeface="Raleway" panose="020B0003030101060003" pitchFamily="34" charset="0"/>
              </a:rPr>
              <a:t>rule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for</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future</a:t>
            </a:r>
            <a:r>
              <a:rPr lang="nl-NL" sz="2000" dirty="0">
                <a:solidFill>
                  <a:srgbClr val="002060"/>
                </a:solidFill>
                <a:latin typeface="Raleway" panose="020B0003030101060003" pitchFamily="34" charset="0"/>
              </a:rPr>
              <a:t>).</a:t>
            </a:r>
          </a:p>
        </p:txBody>
      </p:sp>
      <p:sp>
        <p:nvSpPr>
          <p:cNvPr id="16" name="Text Box 14"/>
          <p:cNvSpPr txBox="1">
            <a:spLocks noChangeArrowheads="1"/>
          </p:cNvSpPr>
          <p:nvPr/>
        </p:nvSpPr>
        <p:spPr bwMode="auto">
          <a:xfrm>
            <a:off x="4799856" y="3573061"/>
            <a:ext cx="6805122" cy="707886"/>
          </a:xfrm>
          <a:prstGeom prst="rect">
            <a:avLst/>
          </a:prstGeom>
          <a:noFill/>
          <a:ln w="9525">
            <a:noFill/>
            <a:miter lim="800000"/>
            <a:headEnd/>
            <a:tailEnd/>
          </a:ln>
        </p:spPr>
        <p:txBody>
          <a:bodyPr wrap="square">
            <a:spAutoFit/>
          </a:bodyPr>
          <a:lstStyle/>
          <a:p>
            <a:r>
              <a:rPr lang="nl-NL" sz="2000" dirty="0" err="1">
                <a:solidFill>
                  <a:srgbClr val="002060"/>
                </a:solidFill>
                <a:latin typeface="Raleway" panose="020B0003030101060003" pitchFamily="34" charset="0"/>
              </a:rPr>
              <a:t>Brings</a:t>
            </a:r>
            <a:r>
              <a:rPr lang="nl-NL" sz="2000" dirty="0">
                <a:solidFill>
                  <a:srgbClr val="002060"/>
                </a:solidFill>
                <a:latin typeface="Raleway" panose="020B0003030101060003" pitchFamily="34" charset="0"/>
              </a:rPr>
              <a:t> issues </a:t>
            </a:r>
            <a:r>
              <a:rPr lang="nl-NL" sz="2000" dirty="0" err="1">
                <a:solidFill>
                  <a:srgbClr val="002060"/>
                </a:solidFill>
                <a:latin typeface="Raleway" panose="020B0003030101060003" pitchFamily="34" charset="0"/>
              </a:rPr>
              <a:t>from</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broad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to</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present. As </a:t>
            </a:r>
            <a:r>
              <a:rPr lang="nl-NL" sz="2000" dirty="0" err="1">
                <a:solidFill>
                  <a:srgbClr val="002060"/>
                </a:solidFill>
                <a:latin typeface="Raleway" panose="020B0003030101060003" pitchFamily="34" charset="0"/>
              </a:rPr>
              <a:t>soon</a:t>
            </a:r>
            <a:r>
              <a:rPr lang="nl-NL" sz="2000" dirty="0">
                <a:solidFill>
                  <a:srgbClr val="002060"/>
                </a:solidFill>
                <a:latin typeface="Raleway" panose="020B0003030101060003" pitchFamily="34" charset="0"/>
              </a:rPr>
              <a:t> as a relevant issue is </a:t>
            </a:r>
            <a:r>
              <a:rPr lang="nl-NL" sz="2000" dirty="0" err="1">
                <a:solidFill>
                  <a:srgbClr val="002060"/>
                </a:solidFill>
                <a:latin typeface="Raleway" panose="020B0003030101060003" pitchFamily="34" charset="0"/>
              </a:rPr>
              <a:t>observed</a:t>
            </a:r>
            <a:r>
              <a:rPr lang="nl-NL" sz="2000" dirty="0">
                <a:solidFill>
                  <a:srgbClr val="002060"/>
                </a:solidFill>
                <a:latin typeface="Raleway" panose="020B0003030101060003" pitchFamily="34" charset="0"/>
              </a:rPr>
              <a:t>, action </a:t>
            </a:r>
            <a:r>
              <a:rPr lang="nl-NL" sz="2000" dirty="0" err="1">
                <a:solidFill>
                  <a:srgbClr val="002060"/>
                </a:solidFill>
                <a:latin typeface="Raleway" panose="020B0003030101060003" pitchFamily="34" charset="0"/>
              </a:rPr>
              <a:t>follows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immediately</a:t>
            </a:r>
            <a:r>
              <a:rPr lang="nl-NL" sz="2000" dirty="0">
                <a:solidFill>
                  <a:srgbClr val="002060"/>
                </a:solidFill>
                <a:latin typeface="Raleway" panose="020B0003030101060003" pitchFamily="34" charset="0"/>
              </a:rPr>
              <a:t>.</a:t>
            </a:r>
          </a:p>
        </p:txBody>
      </p:sp>
      <p:sp>
        <p:nvSpPr>
          <p:cNvPr id="17" name="Text Box 15"/>
          <p:cNvSpPr txBox="1">
            <a:spLocks noChangeArrowheads="1"/>
          </p:cNvSpPr>
          <p:nvPr/>
        </p:nvSpPr>
        <p:spPr bwMode="auto">
          <a:xfrm>
            <a:off x="4871863" y="5877273"/>
            <a:ext cx="6439603" cy="707886"/>
          </a:xfrm>
          <a:prstGeom prst="rect">
            <a:avLst/>
          </a:prstGeom>
          <a:noFill/>
          <a:ln w="9525">
            <a:noFill/>
            <a:miter lim="800000"/>
            <a:headEnd/>
            <a:tailEnd/>
          </a:ln>
        </p:spPr>
        <p:txBody>
          <a:bodyPr wrap="square">
            <a:spAutoFit/>
          </a:bodyPr>
          <a:lstStyle/>
          <a:p>
            <a:r>
              <a:rPr lang="nl-NL" sz="2000" dirty="0" err="1">
                <a:solidFill>
                  <a:srgbClr val="002060"/>
                </a:solidFill>
                <a:latin typeface="Raleway" panose="020B0003030101060003" pitchFamily="34" charset="0"/>
              </a:rPr>
              <a:t>Seeks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for</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meaning</a:t>
            </a:r>
            <a:r>
              <a:rPr lang="nl-NL" sz="2000" dirty="0">
                <a:solidFill>
                  <a:srgbClr val="002060"/>
                </a:solidFill>
                <a:latin typeface="Raleway" panose="020B0003030101060003" pitchFamily="34" charset="0"/>
              </a:rPr>
              <a:t> in </a:t>
            </a:r>
            <a:r>
              <a:rPr lang="nl-NL" sz="2000" dirty="0" err="1">
                <a:solidFill>
                  <a:srgbClr val="002060"/>
                </a:solidFill>
                <a:latin typeface="Raleway" panose="020B0003030101060003" pitchFamily="34" charset="0"/>
              </a:rPr>
              <a:t>work</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Brings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this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into</a:t>
            </a:r>
            <a:r>
              <a:rPr lang="nl-NL" sz="2000" dirty="0">
                <a:solidFill>
                  <a:srgbClr val="002060"/>
                </a:solidFill>
                <a:latin typeface="Raleway" panose="020B0003030101060003" pitchFamily="34" charset="0"/>
              </a:rPr>
              <a:t> a close-</a:t>
            </a:r>
            <a:r>
              <a:rPr lang="nl-NL" sz="2000" dirty="0" err="1">
                <a:solidFill>
                  <a:srgbClr val="002060"/>
                </a:solidFill>
                <a:latin typeface="Raleway" panose="020B0003030101060003" pitchFamily="34" charset="0"/>
              </a:rPr>
              <a:t>knit</a:t>
            </a:r>
            <a:r>
              <a:rPr lang="nl-NL" sz="2000" dirty="0">
                <a:solidFill>
                  <a:srgbClr val="002060"/>
                </a:solidFill>
                <a:latin typeface="Raleway" panose="020B0003030101060003" pitchFamily="34" charset="0"/>
              </a:rPr>
              <a:t> team.</a:t>
            </a:r>
          </a:p>
        </p:txBody>
      </p:sp>
    </p:spTree>
    <p:extLst>
      <p:ext uri="{BB962C8B-B14F-4D97-AF65-F5344CB8AC3E}">
        <p14:creationId xmlns:p14="http://schemas.microsoft.com/office/powerpoint/2010/main" val="1473192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0-#ppt_w/2"/>
                                          </p:val>
                                        </p:tav>
                                        <p:tav tm="100000">
                                          <p:val>
                                            <p:strVal val="#ppt_x"/>
                                          </p:val>
                                        </p:tav>
                                      </p:tavLst>
                                    </p:anim>
                                    <p:anim calcmode="lin" valueType="num">
                                      <p:cBhvr additive="base">
                                        <p:cTn id="14"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0-#ppt_w/2"/>
                                          </p:val>
                                        </p:tav>
                                        <p:tav tm="100000">
                                          <p:val>
                                            <p:strVal val="#ppt_x"/>
                                          </p:val>
                                        </p:tav>
                                      </p:tavLst>
                                    </p:anim>
                                    <p:anim calcmode="lin" valueType="num">
                                      <p:cBhvr additive="base">
                                        <p:cTn id="20"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utoUpdateAnimBg="0"/>
      <p:bldP spid="16" grpId="0" autoUpdateAnimBg="0"/>
      <p:bldP spid="17" grpId="0"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90243" y="259921"/>
            <a:ext cx="10515600" cy="1325563"/>
          </a:xfrm>
        </p:spPr>
        <p:txBody>
          <a:bodyPr/>
          <a:lstStyle/>
          <a:p>
            <a:r>
              <a:rPr lang="nl-NL" dirty="0">
                <a:latin typeface="Raleway" panose="020B0003030101060003" pitchFamily="34" charset="0"/>
              </a:rPr>
              <a:t>Blue</a:t>
            </a:r>
          </a:p>
        </p:txBody>
      </p:sp>
      <p:grpSp>
        <p:nvGrpSpPr>
          <p:cNvPr id="3" name="Group 2"/>
          <p:cNvGrpSpPr>
            <a:grpSpLocks/>
          </p:cNvGrpSpPr>
          <p:nvPr/>
        </p:nvGrpSpPr>
        <p:grpSpPr bwMode="auto">
          <a:xfrm>
            <a:off x="2305776" y="737810"/>
            <a:ext cx="1371600" cy="1752600"/>
            <a:chOff x="576" y="240"/>
            <a:chExt cx="864" cy="1104"/>
          </a:xfrm>
        </p:grpSpPr>
        <p:sp>
          <p:nvSpPr>
            <p:cNvPr id="5" name="Rectangle 3"/>
            <p:cNvSpPr>
              <a:spLocks noChangeArrowheads="1"/>
            </p:cNvSpPr>
            <p:nvPr/>
          </p:nvSpPr>
          <p:spPr bwMode="auto">
            <a:xfrm>
              <a:off x="864" y="528"/>
              <a:ext cx="288" cy="816"/>
            </a:xfrm>
            <a:prstGeom prst="rect">
              <a:avLst/>
            </a:prstGeom>
            <a:solidFill>
              <a:srgbClr val="00CC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6" name="Rectangle 4"/>
            <p:cNvSpPr>
              <a:spLocks noChangeArrowheads="1"/>
            </p:cNvSpPr>
            <p:nvPr/>
          </p:nvSpPr>
          <p:spPr bwMode="auto">
            <a:xfrm>
              <a:off x="576" y="240"/>
              <a:ext cx="288" cy="1104"/>
            </a:xfrm>
            <a:prstGeom prst="rect">
              <a:avLst/>
            </a:prstGeom>
            <a:solidFill>
              <a:srgbClr val="0000FF"/>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7" name="Rectangle 5"/>
            <p:cNvSpPr>
              <a:spLocks noChangeArrowheads="1"/>
            </p:cNvSpPr>
            <p:nvPr/>
          </p:nvSpPr>
          <p:spPr bwMode="auto">
            <a:xfrm>
              <a:off x="1152" y="864"/>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grpSp>
        <p:nvGrpSpPr>
          <p:cNvPr id="4" name="Group 6"/>
          <p:cNvGrpSpPr>
            <a:grpSpLocks/>
          </p:cNvGrpSpPr>
          <p:nvPr/>
        </p:nvGrpSpPr>
        <p:grpSpPr bwMode="auto">
          <a:xfrm>
            <a:off x="2305776" y="5005010"/>
            <a:ext cx="1371600" cy="1752600"/>
            <a:chOff x="576" y="2928"/>
            <a:chExt cx="864" cy="1104"/>
          </a:xfrm>
        </p:grpSpPr>
        <p:sp>
          <p:nvSpPr>
            <p:cNvPr id="9" name="Rectangle 7"/>
            <p:cNvSpPr>
              <a:spLocks noChangeArrowheads="1"/>
            </p:cNvSpPr>
            <p:nvPr/>
          </p:nvSpPr>
          <p:spPr bwMode="auto">
            <a:xfrm>
              <a:off x="864" y="3216"/>
              <a:ext cx="288" cy="816"/>
            </a:xfrm>
            <a:prstGeom prst="rect">
              <a:avLst/>
            </a:prstGeom>
            <a:solidFill>
              <a:srgbClr val="00FFFF"/>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0" name="Rectangle 8"/>
            <p:cNvSpPr>
              <a:spLocks noChangeArrowheads="1"/>
            </p:cNvSpPr>
            <p:nvPr/>
          </p:nvSpPr>
          <p:spPr bwMode="auto">
            <a:xfrm>
              <a:off x="576" y="2928"/>
              <a:ext cx="288" cy="1104"/>
            </a:xfrm>
            <a:prstGeom prst="rect">
              <a:avLst/>
            </a:prstGeom>
            <a:solidFill>
              <a:srgbClr val="0000FF"/>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1" name="Rectangle 9"/>
            <p:cNvSpPr>
              <a:spLocks noChangeArrowheads="1"/>
            </p:cNvSpPr>
            <p:nvPr/>
          </p:nvSpPr>
          <p:spPr bwMode="auto">
            <a:xfrm>
              <a:off x="1152" y="3552"/>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grpSp>
        <p:nvGrpSpPr>
          <p:cNvPr id="8" name="Group 10"/>
          <p:cNvGrpSpPr>
            <a:grpSpLocks/>
          </p:cNvGrpSpPr>
          <p:nvPr/>
        </p:nvGrpSpPr>
        <p:grpSpPr bwMode="auto">
          <a:xfrm>
            <a:off x="2305776" y="2795210"/>
            <a:ext cx="1371600" cy="1752600"/>
            <a:chOff x="576" y="1536"/>
            <a:chExt cx="864" cy="1104"/>
          </a:xfrm>
        </p:grpSpPr>
        <p:sp>
          <p:nvSpPr>
            <p:cNvPr id="13" name="Rectangle 11"/>
            <p:cNvSpPr>
              <a:spLocks noChangeArrowheads="1"/>
            </p:cNvSpPr>
            <p:nvPr/>
          </p:nvSpPr>
          <p:spPr bwMode="auto">
            <a:xfrm>
              <a:off x="864" y="1824"/>
              <a:ext cx="288" cy="816"/>
            </a:xfrm>
            <a:prstGeom prst="rect">
              <a:avLst/>
            </a:prstGeom>
            <a:solidFill>
              <a:srgbClr val="FFFF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4" name="Rectangle 12"/>
            <p:cNvSpPr>
              <a:spLocks noChangeArrowheads="1"/>
            </p:cNvSpPr>
            <p:nvPr/>
          </p:nvSpPr>
          <p:spPr bwMode="auto">
            <a:xfrm>
              <a:off x="576" y="1536"/>
              <a:ext cx="288" cy="1104"/>
            </a:xfrm>
            <a:prstGeom prst="rect">
              <a:avLst/>
            </a:prstGeom>
            <a:solidFill>
              <a:srgbClr val="0000FF"/>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5" name="Rectangle 13"/>
            <p:cNvSpPr>
              <a:spLocks noChangeArrowheads="1"/>
            </p:cNvSpPr>
            <p:nvPr/>
          </p:nvSpPr>
          <p:spPr bwMode="auto">
            <a:xfrm>
              <a:off x="1152" y="2160"/>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sp>
        <p:nvSpPr>
          <p:cNvPr id="16" name="Text Box 14"/>
          <p:cNvSpPr txBox="1">
            <a:spLocks noChangeArrowheads="1"/>
          </p:cNvSpPr>
          <p:nvPr/>
        </p:nvSpPr>
        <p:spPr bwMode="auto">
          <a:xfrm>
            <a:off x="4507708" y="1066690"/>
            <a:ext cx="7179712" cy="1323439"/>
          </a:xfrm>
          <a:prstGeom prst="rect">
            <a:avLst/>
          </a:prstGeom>
          <a:noFill/>
          <a:ln w="9525">
            <a:noFill/>
            <a:miter lim="800000"/>
            <a:headEnd/>
            <a:tailEnd/>
          </a:ln>
        </p:spPr>
        <p:txBody>
          <a:bodyPr wrap="square">
            <a:spAutoFit/>
          </a:bodyPr>
          <a:lstStyle/>
          <a:p>
            <a:r>
              <a:rPr lang="nl-NL" sz="2000" dirty="0">
                <a:solidFill>
                  <a:srgbClr val="002060"/>
                </a:solidFill>
                <a:latin typeface="Raleway" panose="020B0003030101060003" pitchFamily="34" charset="0"/>
              </a:rPr>
              <a:t>Wants order, </a:t>
            </a:r>
            <a:r>
              <a:rPr lang="nl-NL" sz="2000" dirty="0" err="1">
                <a:solidFill>
                  <a:srgbClr val="002060"/>
                </a:solidFill>
                <a:latin typeface="Raleway" panose="020B0003030101060003" pitchFamily="34" charset="0"/>
              </a:rPr>
              <a:t>structure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clarity</a:t>
            </a:r>
            <a:r>
              <a:rPr lang="nl-NL" sz="2000" dirty="0">
                <a:solidFill>
                  <a:srgbClr val="002060"/>
                </a:solidFill>
                <a:latin typeface="Raleway" panose="020B0003030101060003" pitchFamily="34" charset="0"/>
              </a:rPr>
              <a:t>. Is </a:t>
            </a:r>
            <a:r>
              <a:rPr lang="nl-NL" sz="2000" dirty="0" err="1">
                <a:solidFill>
                  <a:srgbClr val="002060"/>
                </a:solidFill>
                <a:latin typeface="Raleway" panose="020B0003030101060003" pitchFamily="34" charset="0"/>
              </a:rPr>
              <a:t>loyal</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goes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for</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certainty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Clear</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agreements</a:t>
            </a:r>
            <a:r>
              <a:rPr lang="nl-NL" sz="2000" dirty="0">
                <a:solidFill>
                  <a:srgbClr val="002060"/>
                </a:solidFill>
                <a:latin typeface="Raleway" panose="020B0003030101060003" pitchFamily="34" charset="0"/>
              </a:rPr>
              <a:t> of </a:t>
            </a:r>
            <a:r>
              <a:rPr lang="nl-NL" sz="2000" dirty="0" err="1">
                <a:solidFill>
                  <a:srgbClr val="002060"/>
                </a:solidFill>
                <a:latin typeface="Raleway" panose="020B0003030101060003" pitchFamily="34" charset="0"/>
              </a:rPr>
              <a:t>work</a:t>
            </a:r>
            <a:r>
              <a:rPr lang="nl-NL" sz="2000" dirty="0">
                <a:solidFill>
                  <a:srgbClr val="002060"/>
                </a:solidFill>
                <a:latin typeface="Raleway" panose="020B0003030101060003" pitchFamily="34" charset="0"/>
              </a:rPr>
              <a:t> is important. </a:t>
            </a:r>
            <a:r>
              <a:rPr lang="nl-NL" sz="2000" dirty="0" err="1">
                <a:solidFill>
                  <a:srgbClr val="002060"/>
                </a:solidFill>
                <a:latin typeface="Raleway" panose="020B0003030101060003" pitchFamily="34" charset="0"/>
              </a:rPr>
              <a:t>If</a:t>
            </a:r>
            <a:r>
              <a:rPr lang="nl-NL" sz="2000" dirty="0">
                <a:solidFill>
                  <a:srgbClr val="002060"/>
                </a:solidFill>
                <a:latin typeface="Raleway" panose="020B0003030101060003" pitchFamily="34" charset="0"/>
              </a:rPr>
              <a:t> we stick </a:t>
            </a:r>
            <a:r>
              <a:rPr lang="nl-NL" sz="2000" dirty="0" err="1">
                <a:solidFill>
                  <a:srgbClr val="002060"/>
                </a:solidFill>
                <a:latin typeface="Raleway" panose="020B0003030101060003" pitchFamily="34" charset="0"/>
              </a:rPr>
              <a:t>to</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rules</a:t>
            </a:r>
            <a:r>
              <a:rPr lang="nl-NL" sz="2000" dirty="0">
                <a:solidFill>
                  <a:srgbClr val="002060"/>
                </a:solidFill>
                <a:latin typeface="Raleway" panose="020B0003030101060003" pitchFamily="34" charset="0"/>
              </a:rPr>
              <a:t>, we </a:t>
            </a:r>
            <a:r>
              <a:rPr lang="nl-NL" sz="2000" dirty="0" err="1">
                <a:solidFill>
                  <a:srgbClr val="002060"/>
                </a:solidFill>
                <a:latin typeface="Raleway" panose="020B0003030101060003" pitchFamily="34" charset="0"/>
              </a:rPr>
              <a:t>all</a:t>
            </a:r>
            <a:r>
              <a:rPr lang="nl-NL" sz="2000" dirty="0">
                <a:solidFill>
                  <a:srgbClr val="002060"/>
                </a:solidFill>
                <a:latin typeface="Raleway" panose="020B0003030101060003" pitchFamily="34" charset="0"/>
              </a:rPr>
              <a:t> have a </a:t>
            </a:r>
            <a:r>
              <a:rPr lang="nl-NL" sz="2000" dirty="0" err="1">
                <a:solidFill>
                  <a:srgbClr val="002060"/>
                </a:solidFill>
                <a:latin typeface="Raleway" panose="020B0003030101060003" pitchFamily="34" charset="0"/>
              </a:rPr>
              <a:t>good</a:t>
            </a:r>
            <a:r>
              <a:rPr lang="nl-NL" sz="2000" dirty="0">
                <a:solidFill>
                  <a:srgbClr val="002060"/>
                </a:solidFill>
                <a:latin typeface="Raleway" panose="020B0003030101060003" pitchFamily="34" charset="0"/>
              </a:rPr>
              <a:t> time.</a:t>
            </a:r>
          </a:p>
          <a:p>
            <a:r>
              <a:rPr lang="nl-NL" sz="2000" dirty="0">
                <a:solidFill>
                  <a:srgbClr val="002060"/>
                </a:solidFill>
                <a:latin typeface="Raleway" panose="020B0003030101060003" pitchFamily="34" charset="0"/>
              </a:rPr>
              <a:t>Regulator</a:t>
            </a:r>
          </a:p>
        </p:txBody>
      </p:sp>
      <p:sp>
        <p:nvSpPr>
          <p:cNvPr id="17" name="Text Box 15"/>
          <p:cNvSpPr txBox="1">
            <a:spLocks noChangeArrowheads="1"/>
          </p:cNvSpPr>
          <p:nvPr/>
        </p:nvSpPr>
        <p:spPr bwMode="auto">
          <a:xfrm>
            <a:off x="4515577" y="3124090"/>
            <a:ext cx="7171843" cy="1323439"/>
          </a:xfrm>
          <a:prstGeom prst="rect">
            <a:avLst/>
          </a:prstGeom>
          <a:noFill/>
          <a:ln w="9525">
            <a:noFill/>
            <a:miter lim="800000"/>
            <a:headEnd/>
            <a:tailEnd/>
          </a:ln>
        </p:spPr>
        <p:txBody>
          <a:bodyPr wrap="square">
            <a:spAutoFit/>
          </a:bodyPr>
          <a:lstStyle/>
          <a:p>
            <a:r>
              <a:rPr lang="nl-NL" sz="2000" dirty="0">
                <a:solidFill>
                  <a:srgbClr val="002060"/>
                </a:solidFill>
                <a:latin typeface="Raleway" panose="020B0003030101060003" pitchFamily="34" charset="0"/>
              </a:rPr>
              <a:t>Wants order, </a:t>
            </a:r>
            <a:r>
              <a:rPr lang="nl-NL" sz="2000" dirty="0" err="1">
                <a:solidFill>
                  <a:srgbClr val="002060"/>
                </a:solidFill>
                <a:latin typeface="Raleway" panose="020B0003030101060003" pitchFamily="34" charset="0"/>
              </a:rPr>
              <a:t>structure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clarity</a:t>
            </a:r>
            <a:r>
              <a:rPr lang="nl-NL" sz="2000" dirty="0">
                <a:solidFill>
                  <a:srgbClr val="002060"/>
                </a:solidFill>
                <a:latin typeface="Raleway" panose="020B0003030101060003" pitchFamily="34" charset="0"/>
              </a:rPr>
              <a:t>. Is </a:t>
            </a:r>
            <a:r>
              <a:rPr lang="nl-NL" sz="2000" dirty="0" err="1">
                <a:solidFill>
                  <a:srgbClr val="002060"/>
                </a:solidFill>
                <a:latin typeface="Raleway" panose="020B0003030101060003" pitchFamily="34" charset="0"/>
              </a:rPr>
              <a:t>loyal</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goes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for</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certainty</a:t>
            </a:r>
            <a:r>
              <a:rPr lang="nl-NL" sz="2000" dirty="0">
                <a:solidFill>
                  <a:srgbClr val="002060"/>
                </a:solidFill>
                <a:latin typeface="Raleway" panose="020B0003030101060003" pitchFamily="34" charset="0"/>
              </a:rPr>
              <a:t>. Looks </a:t>
            </a:r>
            <a:r>
              <a:rPr lang="nl-NL" sz="2000" dirty="0" err="1">
                <a:solidFill>
                  <a:srgbClr val="002060"/>
                </a:solidFill>
                <a:latin typeface="Raleway" panose="020B0003030101060003" pitchFamily="34" charset="0"/>
              </a:rPr>
              <a:t>for</a:t>
            </a:r>
            <a:r>
              <a:rPr lang="nl-NL" sz="2000" dirty="0">
                <a:solidFill>
                  <a:srgbClr val="002060"/>
                </a:solidFill>
                <a:latin typeface="Raleway" panose="020B0003030101060003" pitchFamily="34" charset="0"/>
              </a:rPr>
              <a:t> new </a:t>
            </a:r>
            <a:r>
              <a:rPr lang="nl-NL" sz="2000" dirty="0" err="1">
                <a:solidFill>
                  <a:srgbClr val="002060"/>
                </a:solidFill>
                <a:latin typeface="Raleway" panose="020B0003030101060003" pitchFamily="34" charset="0"/>
              </a:rPr>
              <a:t>possibilities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within</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given</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framework</a:t>
            </a:r>
            <a:r>
              <a:rPr lang="nl-NL" sz="2000" dirty="0">
                <a:solidFill>
                  <a:srgbClr val="002060"/>
                </a:solidFill>
                <a:latin typeface="Raleway" panose="020B0003030101060003" pitchFamily="34" charset="0"/>
              </a:rPr>
              <a:t>.</a:t>
            </a:r>
          </a:p>
          <a:p>
            <a:r>
              <a:rPr lang="nl-NL" sz="2000" dirty="0">
                <a:solidFill>
                  <a:srgbClr val="002060"/>
                </a:solidFill>
                <a:latin typeface="Raleway" panose="020B0003030101060003" pitchFamily="34" charset="0"/>
              </a:rPr>
              <a:t>Puzzler</a:t>
            </a:r>
          </a:p>
        </p:txBody>
      </p:sp>
      <p:sp>
        <p:nvSpPr>
          <p:cNvPr id="18" name="Text Box 16"/>
          <p:cNvSpPr txBox="1">
            <a:spLocks noChangeArrowheads="1"/>
          </p:cNvSpPr>
          <p:nvPr/>
        </p:nvSpPr>
        <p:spPr bwMode="auto">
          <a:xfrm>
            <a:off x="4515576" y="5310755"/>
            <a:ext cx="7171843" cy="1323439"/>
          </a:xfrm>
          <a:prstGeom prst="rect">
            <a:avLst/>
          </a:prstGeom>
          <a:noFill/>
          <a:ln w="9525">
            <a:noFill/>
            <a:miter lim="800000"/>
            <a:headEnd/>
            <a:tailEnd/>
          </a:ln>
        </p:spPr>
        <p:txBody>
          <a:bodyPr wrap="square">
            <a:spAutoFit/>
          </a:bodyPr>
          <a:lstStyle/>
          <a:p>
            <a:r>
              <a:rPr lang="nl-NL" sz="2000" dirty="0">
                <a:solidFill>
                  <a:srgbClr val="002060"/>
                </a:solidFill>
                <a:latin typeface="Raleway" panose="020B0003030101060003" pitchFamily="34" charset="0"/>
              </a:rPr>
              <a:t>Wants order, </a:t>
            </a:r>
            <a:r>
              <a:rPr lang="nl-NL" sz="2000" dirty="0" err="1">
                <a:solidFill>
                  <a:srgbClr val="002060"/>
                </a:solidFill>
                <a:latin typeface="Raleway" panose="020B0003030101060003" pitchFamily="34" charset="0"/>
              </a:rPr>
              <a:t>structure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clarity</a:t>
            </a:r>
            <a:r>
              <a:rPr lang="nl-NL" sz="2000" dirty="0">
                <a:solidFill>
                  <a:srgbClr val="002060"/>
                </a:solidFill>
                <a:latin typeface="Raleway" panose="020B0003030101060003" pitchFamily="34" charset="0"/>
              </a:rPr>
              <a:t>. Is </a:t>
            </a:r>
            <a:r>
              <a:rPr lang="nl-NL" sz="2000" dirty="0" err="1">
                <a:solidFill>
                  <a:srgbClr val="002060"/>
                </a:solidFill>
                <a:latin typeface="Raleway" panose="020B0003030101060003" pitchFamily="34" charset="0"/>
              </a:rPr>
              <a:t>loyal</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goes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for</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certainty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Keeps</a:t>
            </a:r>
            <a:r>
              <a:rPr lang="nl-NL" sz="2000" dirty="0">
                <a:solidFill>
                  <a:srgbClr val="002060"/>
                </a:solidFill>
                <a:latin typeface="Raleway" panose="020B0003030101060003" pitchFamily="34" charset="0"/>
              </a:rPr>
              <a:t> a </a:t>
            </a:r>
            <a:r>
              <a:rPr lang="nl-NL" sz="2000" dirty="0" err="1">
                <a:solidFill>
                  <a:srgbClr val="002060"/>
                </a:solidFill>
                <a:latin typeface="Raleway" panose="020B0003030101060003" pitchFamily="34" charset="0"/>
              </a:rPr>
              <a:t>quiet</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perspective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about</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things</a:t>
            </a:r>
            <a:r>
              <a:rPr lang="nl-NL" sz="2000" dirty="0">
                <a:solidFill>
                  <a:srgbClr val="002060"/>
                </a:solidFill>
                <a:latin typeface="Raleway" panose="020B0003030101060003" pitchFamily="34" charset="0"/>
              </a:rPr>
              <a:t>. Does </a:t>
            </a:r>
            <a:r>
              <a:rPr lang="nl-NL" sz="2000" dirty="0" err="1">
                <a:solidFill>
                  <a:srgbClr val="002060"/>
                </a:solidFill>
                <a:latin typeface="Raleway" panose="020B0003030101060003" pitchFamily="34" charset="0"/>
              </a:rPr>
              <a:t>things</a:t>
            </a:r>
            <a:r>
              <a:rPr lang="nl-NL" sz="2000" dirty="0">
                <a:solidFill>
                  <a:srgbClr val="002060"/>
                </a:solidFill>
                <a:latin typeface="Raleway" panose="020B0003030101060003" pitchFamily="34" charset="0"/>
              </a:rPr>
              <a:t> as </a:t>
            </a:r>
            <a:r>
              <a:rPr lang="nl-NL" sz="2000" dirty="0" err="1">
                <a:solidFill>
                  <a:srgbClr val="002060"/>
                </a:solidFill>
                <a:latin typeface="Raleway" panose="020B0003030101060003" pitchFamily="34" charset="0"/>
              </a:rPr>
              <a:t>agreed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puts </a:t>
            </a:r>
            <a:r>
              <a:rPr lang="nl-NL" sz="2000" dirty="0" err="1">
                <a:solidFill>
                  <a:srgbClr val="002060"/>
                </a:solidFill>
                <a:latin typeface="Raleway" panose="020B0003030101060003" pitchFamily="34" charset="0"/>
              </a:rPr>
              <a:t>things</a:t>
            </a:r>
            <a:r>
              <a:rPr lang="nl-NL" sz="2000" dirty="0">
                <a:solidFill>
                  <a:srgbClr val="002060"/>
                </a:solidFill>
                <a:latin typeface="Raleway" panose="020B0003030101060003" pitchFamily="34" charset="0"/>
              </a:rPr>
              <a:t> in </a:t>
            </a:r>
            <a:r>
              <a:rPr lang="nl-NL" sz="2000" dirty="0" err="1">
                <a:solidFill>
                  <a:srgbClr val="002060"/>
                </a:solidFill>
                <a:latin typeface="Raleway" panose="020B0003030101060003" pitchFamily="34" charset="0"/>
              </a:rPr>
              <a:t>perspective</a:t>
            </a:r>
            <a:r>
              <a:rPr lang="nl-NL" sz="2000" dirty="0">
                <a:solidFill>
                  <a:srgbClr val="002060"/>
                </a:solidFill>
                <a:latin typeface="Raleway" panose="020B0003030101060003" pitchFamily="34" charset="0"/>
              </a:rPr>
              <a:t>.</a:t>
            </a:r>
          </a:p>
          <a:p>
            <a:r>
              <a:rPr lang="nl-NL" sz="2000" dirty="0" err="1">
                <a:solidFill>
                  <a:srgbClr val="002060"/>
                </a:solidFill>
                <a:latin typeface="Raleway" panose="020B0003030101060003" pitchFamily="34" charset="0"/>
              </a:rPr>
              <a:t>Relativising</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structurer</a:t>
            </a:r>
            <a:endParaRPr lang="nl-NL" sz="2000" dirty="0">
              <a:solidFill>
                <a:srgbClr val="002060"/>
              </a:solidFill>
              <a:latin typeface="Raleway" panose="020B0003030101060003" pitchFamily="34" charset="0"/>
            </a:endParaRPr>
          </a:p>
        </p:txBody>
      </p:sp>
    </p:spTree>
    <p:extLst>
      <p:ext uri="{BB962C8B-B14F-4D97-AF65-F5344CB8AC3E}">
        <p14:creationId xmlns:p14="http://schemas.microsoft.com/office/powerpoint/2010/main" val="781146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0-#ppt_w/2"/>
                                          </p:val>
                                        </p:tav>
                                        <p:tav tm="100000">
                                          <p:val>
                                            <p:strVal val="#ppt_x"/>
                                          </p:val>
                                        </p:tav>
                                      </p:tavLst>
                                    </p:anim>
                                    <p:anim calcmode="lin" valueType="num">
                                      <p:cBhvr additive="base">
                                        <p:cTn id="14"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0-#ppt_w/2"/>
                                          </p:val>
                                        </p:tav>
                                        <p:tav tm="100000">
                                          <p:val>
                                            <p:strVal val="#ppt_x"/>
                                          </p:val>
                                        </p:tav>
                                      </p:tavLst>
                                    </p:anim>
                                    <p:anim calcmode="lin" valueType="num">
                                      <p:cBhvr additive="base">
                                        <p:cTn id="20"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utoUpdateAnimBg="0"/>
      <p:bldP spid="17" grpId="0" autoUpdateAnimBg="0"/>
      <p:bldP spid="18" grpId="0"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82707" y="203761"/>
            <a:ext cx="10515600" cy="1325563"/>
          </a:xfrm>
        </p:spPr>
        <p:txBody>
          <a:bodyPr/>
          <a:lstStyle/>
          <a:p>
            <a:r>
              <a:rPr lang="nl-NL" dirty="0">
                <a:latin typeface="Raleway" panose="020B0003030101060003" pitchFamily="34" charset="0"/>
              </a:rPr>
              <a:t>Blue</a:t>
            </a:r>
            <a:endParaRPr lang="nl-NL" dirty="0"/>
          </a:p>
        </p:txBody>
      </p:sp>
      <p:grpSp>
        <p:nvGrpSpPr>
          <p:cNvPr id="3" name="Group 2"/>
          <p:cNvGrpSpPr>
            <a:grpSpLocks/>
          </p:cNvGrpSpPr>
          <p:nvPr/>
        </p:nvGrpSpPr>
        <p:grpSpPr bwMode="auto">
          <a:xfrm>
            <a:off x="2493024" y="548680"/>
            <a:ext cx="1371600" cy="1752600"/>
            <a:chOff x="576" y="240"/>
            <a:chExt cx="864" cy="1104"/>
          </a:xfrm>
        </p:grpSpPr>
        <p:sp>
          <p:nvSpPr>
            <p:cNvPr id="5" name="Rectangle 3"/>
            <p:cNvSpPr>
              <a:spLocks noChangeArrowheads="1"/>
            </p:cNvSpPr>
            <p:nvPr/>
          </p:nvSpPr>
          <p:spPr bwMode="auto">
            <a:xfrm>
              <a:off x="864" y="528"/>
              <a:ext cx="288" cy="816"/>
            </a:xfrm>
            <a:prstGeom prst="rect">
              <a:avLst/>
            </a:prstGeom>
            <a:solidFill>
              <a:srgbClr val="FF99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6" name="Rectangle 4"/>
            <p:cNvSpPr>
              <a:spLocks noChangeArrowheads="1"/>
            </p:cNvSpPr>
            <p:nvPr/>
          </p:nvSpPr>
          <p:spPr bwMode="auto">
            <a:xfrm>
              <a:off x="576" y="240"/>
              <a:ext cx="288" cy="1104"/>
            </a:xfrm>
            <a:prstGeom prst="rect">
              <a:avLst/>
            </a:prstGeom>
            <a:solidFill>
              <a:srgbClr val="0000FF"/>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7" name="Rectangle 5"/>
            <p:cNvSpPr>
              <a:spLocks noChangeArrowheads="1"/>
            </p:cNvSpPr>
            <p:nvPr/>
          </p:nvSpPr>
          <p:spPr bwMode="auto">
            <a:xfrm>
              <a:off x="1152" y="864"/>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grpSp>
        <p:nvGrpSpPr>
          <p:cNvPr id="4" name="Group 6"/>
          <p:cNvGrpSpPr>
            <a:grpSpLocks/>
          </p:cNvGrpSpPr>
          <p:nvPr/>
        </p:nvGrpSpPr>
        <p:grpSpPr bwMode="auto">
          <a:xfrm>
            <a:off x="2435824" y="4936232"/>
            <a:ext cx="1371600" cy="1752600"/>
            <a:chOff x="576" y="2928"/>
            <a:chExt cx="864" cy="1104"/>
          </a:xfrm>
        </p:grpSpPr>
        <p:sp>
          <p:nvSpPr>
            <p:cNvPr id="9" name="Rectangle 7"/>
            <p:cNvSpPr>
              <a:spLocks noChangeArrowheads="1"/>
            </p:cNvSpPr>
            <p:nvPr/>
          </p:nvSpPr>
          <p:spPr bwMode="auto">
            <a:xfrm>
              <a:off x="864" y="3216"/>
              <a:ext cx="288" cy="816"/>
            </a:xfrm>
            <a:prstGeom prst="rect">
              <a:avLst/>
            </a:prstGeom>
            <a:solidFill>
              <a:srgbClr val="993366"/>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0" name="Rectangle 8"/>
            <p:cNvSpPr>
              <a:spLocks noChangeArrowheads="1"/>
            </p:cNvSpPr>
            <p:nvPr/>
          </p:nvSpPr>
          <p:spPr bwMode="auto">
            <a:xfrm>
              <a:off x="576" y="2928"/>
              <a:ext cx="288" cy="1104"/>
            </a:xfrm>
            <a:prstGeom prst="rect">
              <a:avLst/>
            </a:prstGeom>
            <a:solidFill>
              <a:srgbClr val="0000FF"/>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1" name="Rectangle 9"/>
            <p:cNvSpPr>
              <a:spLocks noChangeArrowheads="1"/>
            </p:cNvSpPr>
            <p:nvPr/>
          </p:nvSpPr>
          <p:spPr bwMode="auto">
            <a:xfrm>
              <a:off x="1152" y="3552"/>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grpSp>
        <p:nvGrpSpPr>
          <p:cNvPr id="8" name="Group 10"/>
          <p:cNvGrpSpPr>
            <a:grpSpLocks/>
          </p:cNvGrpSpPr>
          <p:nvPr/>
        </p:nvGrpSpPr>
        <p:grpSpPr bwMode="auto">
          <a:xfrm>
            <a:off x="2435824" y="2726432"/>
            <a:ext cx="1371600" cy="1752600"/>
            <a:chOff x="576" y="1536"/>
            <a:chExt cx="864" cy="1104"/>
          </a:xfrm>
        </p:grpSpPr>
        <p:sp>
          <p:nvSpPr>
            <p:cNvPr id="13" name="Rectangle 11"/>
            <p:cNvSpPr>
              <a:spLocks noChangeArrowheads="1"/>
            </p:cNvSpPr>
            <p:nvPr/>
          </p:nvSpPr>
          <p:spPr bwMode="auto">
            <a:xfrm>
              <a:off x="864" y="1824"/>
              <a:ext cx="288" cy="816"/>
            </a:xfrm>
            <a:prstGeom prst="rect">
              <a:avLst/>
            </a:prstGeom>
            <a:solidFill>
              <a:srgbClr val="FF00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4" name="Rectangle 12"/>
            <p:cNvSpPr>
              <a:spLocks noChangeArrowheads="1"/>
            </p:cNvSpPr>
            <p:nvPr/>
          </p:nvSpPr>
          <p:spPr bwMode="auto">
            <a:xfrm>
              <a:off x="576" y="1536"/>
              <a:ext cx="288" cy="1104"/>
            </a:xfrm>
            <a:prstGeom prst="rect">
              <a:avLst/>
            </a:prstGeom>
            <a:solidFill>
              <a:srgbClr val="0000FF"/>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5" name="Rectangle 13"/>
            <p:cNvSpPr>
              <a:spLocks noChangeArrowheads="1"/>
            </p:cNvSpPr>
            <p:nvPr/>
          </p:nvSpPr>
          <p:spPr bwMode="auto">
            <a:xfrm>
              <a:off x="1152" y="2160"/>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sp>
        <p:nvSpPr>
          <p:cNvPr id="16" name="Text Box 14"/>
          <p:cNvSpPr txBox="1">
            <a:spLocks noChangeArrowheads="1"/>
          </p:cNvSpPr>
          <p:nvPr/>
        </p:nvSpPr>
        <p:spPr bwMode="auto">
          <a:xfrm>
            <a:off x="4204448" y="1052737"/>
            <a:ext cx="7558574" cy="1323439"/>
          </a:xfrm>
          <a:prstGeom prst="rect">
            <a:avLst/>
          </a:prstGeom>
          <a:noFill/>
          <a:ln w="9525">
            <a:noFill/>
            <a:miter lim="800000"/>
            <a:headEnd/>
            <a:tailEnd/>
          </a:ln>
        </p:spPr>
        <p:txBody>
          <a:bodyPr wrap="square">
            <a:spAutoFit/>
          </a:bodyPr>
          <a:lstStyle/>
          <a:p>
            <a:r>
              <a:rPr lang="nl-NL" sz="2000" dirty="0">
                <a:solidFill>
                  <a:srgbClr val="002060"/>
                </a:solidFill>
                <a:latin typeface="Raleway" panose="020B0003030101060003" pitchFamily="34" charset="0"/>
              </a:rPr>
              <a:t>Wants order, </a:t>
            </a:r>
            <a:r>
              <a:rPr lang="nl-NL" sz="2000" dirty="0" err="1">
                <a:solidFill>
                  <a:srgbClr val="002060"/>
                </a:solidFill>
                <a:latin typeface="Raleway" panose="020B0003030101060003" pitchFamily="34" charset="0"/>
              </a:rPr>
              <a:t>structure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clarity</a:t>
            </a:r>
            <a:r>
              <a:rPr lang="nl-NL" sz="2000" dirty="0">
                <a:solidFill>
                  <a:srgbClr val="002060"/>
                </a:solidFill>
                <a:latin typeface="Raleway" panose="020B0003030101060003" pitchFamily="34" charset="0"/>
              </a:rPr>
              <a:t>. Is </a:t>
            </a:r>
            <a:r>
              <a:rPr lang="nl-NL" sz="2000" dirty="0" err="1">
                <a:solidFill>
                  <a:srgbClr val="002060"/>
                </a:solidFill>
                <a:latin typeface="Raleway" panose="020B0003030101060003" pitchFamily="34" charset="0"/>
              </a:rPr>
              <a:t>loyal</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goes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for</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certainty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Seeks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for</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pragmatic</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solutions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efficiency </a:t>
            </a:r>
            <a:r>
              <a:rPr lang="nl-NL" sz="2000" dirty="0" err="1">
                <a:solidFill>
                  <a:srgbClr val="002060"/>
                </a:solidFill>
                <a:latin typeface="Raleway" panose="020B0003030101060003" pitchFamily="34" charset="0"/>
              </a:rPr>
              <a:t>within</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framework</a:t>
            </a:r>
            <a:r>
              <a:rPr lang="nl-NL" sz="2000" dirty="0">
                <a:solidFill>
                  <a:srgbClr val="002060"/>
                </a:solidFill>
                <a:latin typeface="Raleway" panose="020B0003030101060003" pitchFamily="34" charset="0"/>
              </a:rPr>
              <a:t>.</a:t>
            </a:r>
          </a:p>
          <a:p>
            <a:r>
              <a:rPr lang="nl-NL" sz="2000" dirty="0" err="1">
                <a:solidFill>
                  <a:srgbClr val="002060"/>
                </a:solidFill>
                <a:latin typeface="Raleway" panose="020B0003030101060003" pitchFamily="34" charset="0"/>
              </a:rPr>
              <a:t>Efficient</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implementor</a:t>
            </a:r>
            <a:endParaRPr lang="nl-NL" sz="2000" dirty="0">
              <a:solidFill>
                <a:srgbClr val="002060"/>
              </a:solidFill>
              <a:latin typeface="Raleway" panose="020B0003030101060003" pitchFamily="34" charset="0"/>
            </a:endParaRPr>
          </a:p>
        </p:txBody>
      </p:sp>
      <p:sp>
        <p:nvSpPr>
          <p:cNvPr id="17" name="Text Box 15"/>
          <p:cNvSpPr txBox="1">
            <a:spLocks noChangeArrowheads="1"/>
          </p:cNvSpPr>
          <p:nvPr/>
        </p:nvSpPr>
        <p:spPr bwMode="auto">
          <a:xfrm>
            <a:off x="4204449" y="2941012"/>
            <a:ext cx="7558574" cy="1323439"/>
          </a:xfrm>
          <a:prstGeom prst="rect">
            <a:avLst/>
          </a:prstGeom>
          <a:noFill/>
          <a:ln w="9525">
            <a:noFill/>
            <a:miter lim="800000"/>
            <a:headEnd/>
            <a:tailEnd/>
          </a:ln>
        </p:spPr>
        <p:txBody>
          <a:bodyPr wrap="square">
            <a:spAutoFit/>
          </a:bodyPr>
          <a:lstStyle/>
          <a:p>
            <a:r>
              <a:rPr lang="nl-NL" sz="2000" dirty="0">
                <a:solidFill>
                  <a:srgbClr val="002060"/>
                </a:solidFill>
                <a:latin typeface="Raleway" panose="020B0003030101060003" pitchFamily="34" charset="0"/>
              </a:rPr>
              <a:t>Wants order, </a:t>
            </a:r>
            <a:r>
              <a:rPr lang="nl-NL" sz="2000" dirty="0" err="1">
                <a:solidFill>
                  <a:srgbClr val="002060"/>
                </a:solidFill>
                <a:latin typeface="Raleway" panose="020B0003030101060003" pitchFamily="34" charset="0"/>
              </a:rPr>
              <a:t>structure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clarity</a:t>
            </a:r>
            <a:r>
              <a:rPr lang="nl-NL" sz="2000" dirty="0">
                <a:solidFill>
                  <a:srgbClr val="002060"/>
                </a:solidFill>
                <a:latin typeface="Raleway" panose="020B0003030101060003" pitchFamily="34" charset="0"/>
              </a:rPr>
              <a:t>. Is </a:t>
            </a:r>
            <a:r>
              <a:rPr lang="nl-NL" sz="2000" dirty="0" err="1">
                <a:solidFill>
                  <a:srgbClr val="002060"/>
                </a:solidFill>
                <a:latin typeface="Raleway" panose="020B0003030101060003" pitchFamily="34" charset="0"/>
              </a:rPr>
              <a:t>loyal</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goes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for</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certainty</a:t>
            </a:r>
            <a:r>
              <a:rPr lang="nl-NL" sz="2000" dirty="0">
                <a:solidFill>
                  <a:srgbClr val="002060"/>
                </a:solidFill>
                <a:latin typeface="Raleway" panose="020B0003030101060003" pitchFamily="34" charset="0"/>
              </a:rPr>
              <a:t>. Keep </a:t>
            </a:r>
            <a:r>
              <a:rPr lang="nl-NL" sz="2000" dirty="0" err="1">
                <a:solidFill>
                  <a:srgbClr val="002060"/>
                </a:solidFill>
                <a:latin typeface="Raleway" panose="020B0003030101060003" pitchFamily="34" charset="0"/>
              </a:rPr>
              <a:t>to</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your</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appointments</a:t>
            </a:r>
            <a:r>
              <a:rPr lang="nl-NL" sz="2000" dirty="0">
                <a:solidFill>
                  <a:srgbClr val="002060"/>
                </a:solidFill>
                <a:latin typeface="Raleway" panose="020B0003030101060003" pitchFamily="34" charset="0"/>
              </a:rPr>
              <a:t> or </a:t>
            </a:r>
            <a:r>
              <a:rPr lang="nl-NL" sz="2000" dirty="0" err="1">
                <a:solidFill>
                  <a:srgbClr val="002060"/>
                </a:solidFill>
                <a:latin typeface="Raleway" panose="020B0003030101060003" pitchFamily="34" charset="0"/>
              </a:rPr>
              <a:t>else</a:t>
            </a:r>
            <a:r>
              <a:rPr lang="nl-NL" sz="2000" dirty="0">
                <a:solidFill>
                  <a:srgbClr val="002060"/>
                </a:solidFill>
                <a:latin typeface="Raleway" panose="020B0003030101060003" pitchFamily="34" charset="0"/>
              </a:rPr>
              <a:t>... Speed up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finish </a:t>
            </a:r>
            <a:r>
              <a:rPr lang="nl-NL" sz="2000" dirty="0" err="1">
                <a:solidFill>
                  <a:srgbClr val="002060"/>
                </a:solidFill>
                <a:latin typeface="Raleway" panose="020B0003030101060003" pitchFamily="34" charset="0"/>
              </a:rPr>
              <a:t>neatly</a:t>
            </a:r>
            <a:r>
              <a:rPr lang="nl-NL" sz="2000" dirty="0">
                <a:solidFill>
                  <a:srgbClr val="002060"/>
                </a:solidFill>
                <a:latin typeface="Raleway" panose="020B0003030101060003" pitchFamily="34" charset="0"/>
              </a:rPr>
              <a:t>!</a:t>
            </a:r>
          </a:p>
          <a:p>
            <a:r>
              <a:rPr lang="nl-NL" sz="2000" dirty="0" err="1">
                <a:solidFill>
                  <a:srgbClr val="002060"/>
                </a:solidFill>
                <a:latin typeface="Raleway" panose="020B0003030101060003" pitchFamily="34" charset="0"/>
              </a:rPr>
              <a:t>Fierce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structurer</a:t>
            </a:r>
            <a:endParaRPr lang="nl-NL" sz="2000" dirty="0">
              <a:solidFill>
                <a:srgbClr val="002060"/>
              </a:solidFill>
              <a:latin typeface="Raleway" panose="020B0003030101060003" pitchFamily="34" charset="0"/>
            </a:endParaRPr>
          </a:p>
        </p:txBody>
      </p:sp>
      <p:sp>
        <p:nvSpPr>
          <p:cNvPr id="18" name="Text Box 16"/>
          <p:cNvSpPr txBox="1">
            <a:spLocks noChangeArrowheads="1"/>
          </p:cNvSpPr>
          <p:nvPr/>
        </p:nvSpPr>
        <p:spPr bwMode="auto">
          <a:xfrm>
            <a:off x="4204448" y="5292169"/>
            <a:ext cx="7558574" cy="1015663"/>
          </a:xfrm>
          <a:prstGeom prst="rect">
            <a:avLst/>
          </a:prstGeom>
          <a:noFill/>
          <a:ln w="9525">
            <a:noFill/>
            <a:miter lim="800000"/>
            <a:headEnd/>
            <a:tailEnd/>
          </a:ln>
        </p:spPr>
        <p:txBody>
          <a:bodyPr wrap="square">
            <a:spAutoFit/>
          </a:bodyPr>
          <a:lstStyle/>
          <a:p>
            <a:r>
              <a:rPr lang="nl-NL" sz="2000" dirty="0">
                <a:solidFill>
                  <a:srgbClr val="002060"/>
                </a:solidFill>
                <a:latin typeface="Raleway" panose="020B0003030101060003" pitchFamily="34" charset="0"/>
              </a:rPr>
              <a:t>Wants order, </a:t>
            </a:r>
            <a:r>
              <a:rPr lang="nl-NL" sz="2000" dirty="0" err="1">
                <a:solidFill>
                  <a:srgbClr val="002060"/>
                </a:solidFill>
                <a:latin typeface="Raleway" panose="020B0003030101060003" pitchFamily="34" charset="0"/>
              </a:rPr>
              <a:t>structure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clarity</a:t>
            </a:r>
            <a:r>
              <a:rPr lang="nl-NL" sz="2000" dirty="0">
                <a:solidFill>
                  <a:srgbClr val="002060"/>
                </a:solidFill>
                <a:latin typeface="Raleway" panose="020B0003030101060003" pitchFamily="34" charset="0"/>
              </a:rPr>
              <a:t>. Is </a:t>
            </a:r>
            <a:r>
              <a:rPr lang="nl-NL" sz="2000" dirty="0" err="1">
                <a:solidFill>
                  <a:srgbClr val="002060"/>
                </a:solidFill>
                <a:latin typeface="Raleway" panose="020B0003030101060003" pitchFamily="34" charset="0"/>
              </a:rPr>
              <a:t>loyal</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goes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for</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certainty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Likes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to</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work</a:t>
            </a:r>
            <a:r>
              <a:rPr lang="nl-NL" sz="2000" dirty="0">
                <a:solidFill>
                  <a:srgbClr val="002060"/>
                </a:solidFill>
                <a:latin typeface="Raleway" panose="020B0003030101060003" pitchFamily="34" charset="0"/>
              </a:rPr>
              <a:t> in a small small, close team </a:t>
            </a:r>
            <a:r>
              <a:rPr lang="nl-NL" sz="2000" dirty="0" err="1">
                <a:solidFill>
                  <a:srgbClr val="002060"/>
                </a:solidFill>
                <a:latin typeface="Raleway" panose="020B0003030101060003" pitchFamily="34" charset="0"/>
              </a:rPr>
              <a:t>with</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recognisable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traditions</a:t>
            </a:r>
            <a:r>
              <a:rPr lang="nl-NL" sz="2000" dirty="0">
                <a:solidFill>
                  <a:srgbClr val="002060"/>
                </a:solidFill>
                <a:latin typeface="Raleway" panose="020B0003030101060003" pitchFamily="34" charset="0"/>
              </a:rPr>
              <a:t>.</a:t>
            </a:r>
          </a:p>
        </p:txBody>
      </p:sp>
    </p:spTree>
    <p:extLst>
      <p:ext uri="{BB962C8B-B14F-4D97-AF65-F5344CB8AC3E}">
        <p14:creationId xmlns:p14="http://schemas.microsoft.com/office/powerpoint/2010/main" val="358292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0-#ppt_w/2"/>
                                          </p:val>
                                        </p:tav>
                                        <p:tav tm="100000">
                                          <p:val>
                                            <p:strVal val="#ppt_x"/>
                                          </p:val>
                                        </p:tav>
                                      </p:tavLst>
                                    </p:anim>
                                    <p:anim calcmode="lin" valueType="num">
                                      <p:cBhvr additive="base">
                                        <p:cTn id="14"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0-#ppt_w/2"/>
                                          </p:val>
                                        </p:tav>
                                        <p:tav tm="100000">
                                          <p:val>
                                            <p:strVal val="#ppt_x"/>
                                          </p:val>
                                        </p:tav>
                                      </p:tavLst>
                                    </p:anim>
                                    <p:anim calcmode="lin" valueType="num">
                                      <p:cBhvr additive="base">
                                        <p:cTn id="20"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utoUpdateAnimBg="0"/>
      <p:bldP spid="17" grpId="0" autoUpdateAnimBg="0"/>
      <p:bldP spid="18" grpId="0"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Red</a:t>
            </a:r>
          </a:p>
        </p:txBody>
      </p:sp>
      <p:grpSp>
        <p:nvGrpSpPr>
          <p:cNvPr id="3" name="Group 2"/>
          <p:cNvGrpSpPr>
            <a:grpSpLocks/>
          </p:cNvGrpSpPr>
          <p:nvPr/>
        </p:nvGrpSpPr>
        <p:grpSpPr bwMode="auto">
          <a:xfrm>
            <a:off x="2449654" y="609219"/>
            <a:ext cx="1371600" cy="1752600"/>
            <a:chOff x="576" y="240"/>
            <a:chExt cx="864" cy="1104"/>
          </a:xfrm>
        </p:grpSpPr>
        <p:sp>
          <p:nvSpPr>
            <p:cNvPr id="5" name="Rectangle 3"/>
            <p:cNvSpPr>
              <a:spLocks noChangeArrowheads="1"/>
            </p:cNvSpPr>
            <p:nvPr/>
          </p:nvSpPr>
          <p:spPr bwMode="auto">
            <a:xfrm>
              <a:off x="864" y="528"/>
              <a:ext cx="288" cy="816"/>
            </a:xfrm>
            <a:prstGeom prst="rect">
              <a:avLst/>
            </a:prstGeom>
            <a:solidFill>
              <a:srgbClr val="00CC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6" name="Rectangle 4"/>
            <p:cNvSpPr>
              <a:spLocks noChangeArrowheads="1"/>
            </p:cNvSpPr>
            <p:nvPr/>
          </p:nvSpPr>
          <p:spPr bwMode="auto">
            <a:xfrm>
              <a:off x="576" y="240"/>
              <a:ext cx="288" cy="1104"/>
            </a:xfrm>
            <a:prstGeom prst="rect">
              <a:avLst/>
            </a:prstGeom>
            <a:solidFill>
              <a:srgbClr val="FF00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7" name="Rectangle 5"/>
            <p:cNvSpPr>
              <a:spLocks noChangeArrowheads="1"/>
            </p:cNvSpPr>
            <p:nvPr/>
          </p:nvSpPr>
          <p:spPr bwMode="auto">
            <a:xfrm>
              <a:off x="1152" y="864"/>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grpSp>
        <p:nvGrpSpPr>
          <p:cNvPr id="4" name="Group 6"/>
          <p:cNvGrpSpPr>
            <a:grpSpLocks/>
          </p:cNvGrpSpPr>
          <p:nvPr/>
        </p:nvGrpSpPr>
        <p:grpSpPr bwMode="auto">
          <a:xfrm>
            <a:off x="2449654" y="4876419"/>
            <a:ext cx="1371600" cy="1752600"/>
            <a:chOff x="576" y="2928"/>
            <a:chExt cx="864" cy="1104"/>
          </a:xfrm>
        </p:grpSpPr>
        <p:sp>
          <p:nvSpPr>
            <p:cNvPr id="9" name="Rectangle 7"/>
            <p:cNvSpPr>
              <a:spLocks noChangeArrowheads="1"/>
            </p:cNvSpPr>
            <p:nvPr/>
          </p:nvSpPr>
          <p:spPr bwMode="auto">
            <a:xfrm>
              <a:off x="864" y="3216"/>
              <a:ext cx="288" cy="816"/>
            </a:xfrm>
            <a:prstGeom prst="rect">
              <a:avLst/>
            </a:prstGeom>
            <a:solidFill>
              <a:srgbClr val="00FFFF"/>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0" name="Rectangle 8"/>
            <p:cNvSpPr>
              <a:spLocks noChangeArrowheads="1"/>
            </p:cNvSpPr>
            <p:nvPr/>
          </p:nvSpPr>
          <p:spPr bwMode="auto">
            <a:xfrm>
              <a:off x="576" y="2928"/>
              <a:ext cx="288" cy="1104"/>
            </a:xfrm>
            <a:prstGeom prst="rect">
              <a:avLst/>
            </a:prstGeom>
            <a:solidFill>
              <a:srgbClr val="FF00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1" name="Rectangle 9"/>
            <p:cNvSpPr>
              <a:spLocks noChangeArrowheads="1"/>
            </p:cNvSpPr>
            <p:nvPr/>
          </p:nvSpPr>
          <p:spPr bwMode="auto">
            <a:xfrm>
              <a:off x="1152" y="3552"/>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grpSp>
        <p:nvGrpSpPr>
          <p:cNvPr id="8" name="Group 10"/>
          <p:cNvGrpSpPr>
            <a:grpSpLocks/>
          </p:cNvGrpSpPr>
          <p:nvPr/>
        </p:nvGrpSpPr>
        <p:grpSpPr bwMode="auto">
          <a:xfrm>
            <a:off x="2449654" y="2666619"/>
            <a:ext cx="1371600" cy="1752600"/>
            <a:chOff x="576" y="1536"/>
            <a:chExt cx="864" cy="1104"/>
          </a:xfrm>
        </p:grpSpPr>
        <p:sp>
          <p:nvSpPr>
            <p:cNvPr id="13" name="Rectangle 11"/>
            <p:cNvSpPr>
              <a:spLocks noChangeArrowheads="1"/>
            </p:cNvSpPr>
            <p:nvPr/>
          </p:nvSpPr>
          <p:spPr bwMode="auto">
            <a:xfrm>
              <a:off x="864" y="1824"/>
              <a:ext cx="288" cy="816"/>
            </a:xfrm>
            <a:prstGeom prst="rect">
              <a:avLst/>
            </a:prstGeom>
            <a:solidFill>
              <a:srgbClr val="FFFF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4" name="Rectangle 12"/>
            <p:cNvSpPr>
              <a:spLocks noChangeArrowheads="1"/>
            </p:cNvSpPr>
            <p:nvPr/>
          </p:nvSpPr>
          <p:spPr bwMode="auto">
            <a:xfrm>
              <a:off x="576" y="1536"/>
              <a:ext cx="288" cy="1104"/>
            </a:xfrm>
            <a:prstGeom prst="rect">
              <a:avLst/>
            </a:prstGeom>
            <a:solidFill>
              <a:srgbClr val="FF00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5" name="Rectangle 13"/>
            <p:cNvSpPr>
              <a:spLocks noChangeArrowheads="1"/>
            </p:cNvSpPr>
            <p:nvPr/>
          </p:nvSpPr>
          <p:spPr bwMode="auto">
            <a:xfrm>
              <a:off x="1152" y="2160"/>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sp>
        <p:nvSpPr>
          <p:cNvPr id="16" name="Text Box 14"/>
          <p:cNvSpPr txBox="1">
            <a:spLocks noChangeArrowheads="1"/>
          </p:cNvSpPr>
          <p:nvPr/>
        </p:nvSpPr>
        <p:spPr bwMode="auto">
          <a:xfrm>
            <a:off x="4029639" y="1444444"/>
            <a:ext cx="7781361" cy="707886"/>
          </a:xfrm>
          <a:prstGeom prst="rect">
            <a:avLst/>
          </a:prstGeom>
          <a:noFill/>
          <a:ln w="9525">
            <a:noFill/>
            <a:miter lim="800000"/>
            <a:headEnd/>
            <a:tailEnd/>
          </a:ln>
        </p:spPr>
        <p:txBody>
          <a:bodyPr wrap="square">
            <a:spAutoFit/>
          </a:bodyPr>
          <a:lstStyle/>
          <a:p>
            <a:r>
              <a:rPr lang="nl-NL" sz="2000" dirty="0">
                <a:solidFill>
                  <a:srgbClr val="002060"/>
                </a:solidFill>
                <a:latin typeface="Raleway" panose="020B0003030101060003" pitchFamily="34" charset="0"/>
              </a:rPr>
              <a:t>Acts </a:t>
            </a:r>
            <a:r>
              <a:rPr lang="nl-NL" sz="2000" dirty="0" err="1">
                <a:solidFill>
                  <a:srgbClr val="002060"/>
                </a:solidFill>
                <a:latin typeface="Raleway" panose="020B0003030101060003" pitchFamily="34" charset="0"/>
              </a:rPr>
              <a:t>quickly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intuitively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demands</a:t>
            </a:r>
            <a:r>
              <a:rPr lang="nl-NL" sz="2000" dirty="0">
                <a:solidFill>
                  <a:srgbClr val="002060"/>
                </a:solidFill>
                <a:latin typeface="Raleway" panose="020B0003030101060003" pitchFamily="34" charset="0"/>
              </a:rPr>
              <a:t> respect. </a:t>
            </a:r>
            <a:r>
              <a:rPr lang="nl-NL" sz="2000" dirty="0" err="1">
                <a:solidFill>
                  <a:srgbClr val="002060"/>
                </a:solidFill>
                <a:latin typeface="Raleway" panose="020B0003030101060003" pitchFamily="34" charset="0"/>
              </a:rPr>
              <a:t>After</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that</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threshold</a:t>
            </a:r>
            <a:r>
              <a:rPr lang="nl-NL" sz="2000" dirty="0">
                <a:solidFill>
                  <a:srgbClr val="002060"/>
                </a:solidFill>
                <a:latin typeface="Raleway" panose="020B0003030101060003" pitchFamily="34" charset="0"/>
              </a:rPr>
              <a:t> (but </a:t>
            </a:r>
            <a:r>
              <a:rPr lang="nl-NL" sz="2000" dirty="0" err="1">
                <a:solidFill>
                  <a:srgbClr val="002060"/>
                </a:solidFill>
                <a:latin typeface="Raleway" panose="020B0003030101060003" pitchFamily="34" charset="0"/>
              </a:rPr>
              <a:t>insurmountable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for</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many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it</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becomes</a:t>
            </a:r>
            <a:r>
              <a:rPr lang="nl-NL" sz="2000" dirty="0">
                <a:solidFill>
                  <a:srgbClr val="002060"/>
                </a:solidFill>
                <a:latin typeface="Raleway" panose="020B0003030101060003" pitchFamily="34" charset="0"/>
              </a:rPr>
              <a:t> cosy.</a:t>
            </a:r>
          </a:p>
        </p:txBody>
      </p:sp>
      <p:sp>
        <p:nvSpPr>
          <p:cNvPr id="17" name="Text Box 15"/>
          <p:cNvSpPr txBox="1">
            <a:spLocks noChangeArrowheads="1"/>
          </p:cNvSpPr>
          <p:nvPr/>
        </p:nvSpPr>
        <p:spPr bwMode="auto">
          <a:xfrm>
            <a:off x="4072204" y="3542919"/>
            <a:ext cx="7738796" cy="707886"/>
          </a:xfrm>
          <a:prstGeom prst="rect">
            <a:avLst/>
          </a:prstGeom>
          <a:noFill/>
          <a:ln w="9525">
            <a:noFill/>
            <a:miter lim="800000"/>
            <a:headEnd/>
            <a:tailEnd/>
          </a:ln>
        </p:spPr>
        <p:txBody>
          <a:bodyPr wrap="square">
            <a:spAutoFit/>
          </a:bodyPr>
          <a:lstStyle/>
          <a:p>
            <a:r>
              <a:rPr lang="nl-NL" sz="2000" dirty="0">
                <a:solidFill>
                  <a:srgbClr val="002060"/>
                </a:solidFill>
                <a:latin typeface="Raleway" panose="020B0003030101060003" pitchFamily="34" charset="0"/>
              </a:rPr>
              <a:t>Acts </a:t>
            </a:r>
            <a:r>
              <a:rPr lang="nl-NL" sz="2000" dirty="0" err="1">
                <a:solidFill>
                  <a:srgbClr val="002060"/>
                </a:solidFill>
                <a:latin typeface="Raleway" panose="020B0003030101060003" pitchFamily="34" charset="0"/>
              </a:rPr>
              <a:t>quickly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intuitively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demands</a:t>
            </a:r>
            <a:r>
              <a:rPr lang="nl-NL" sz="2000" dirty="0">
                <a:solidFill>
                  <a:srgbClr val="002060"/>
                </a:solidFill>
                <a:latin typeface="Raleway" panose="020B0003030101060003" pitchFamily="34" charset="0"/>
              </a:rPr>
              <a:t> respect. </a:t>
            </a:r>
            <a:r>
              <a:rPr lang="nl-NL" sz="2000" dirty="0" err="1">
                <a:solidFill>
                  <a:srgbClr val="002060"/>
                </a:solidFill>
                <a:latin typeface="Raleway" panose="020B0003030101060003" pitchFamily="34" charset="0"/>
              </a:rPr>
              <a:t>Thinks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whether</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it</a:t>
            </a:r>
            <a:r>
              <a:rPr lang="nl-NL" sz="2000" dirty="0">
                <a:solidFill>
                  <a:srgbClr val="002060"/>
                </a:solidFill>
                <a:latin typeface="Raleway" panose="020B0003030101060003" pitchFamily="34" charset="0"/>
              </a:rPr>
              <a:t> was </a:t>
            </a:r>
            <a:r>
              <a:rPr lang="nl-NL" sz="2000" dirty="0" err="1">
                <a:solidFill>
                  <a:srgbClr val="002060"/>
                </a:solidFill>
                <a:latin typeface="Raleway" panose="020B0003030101060003" pitchFamily="34" charset="0"/>
              </a:rPr>
              <a:t>wise</a:t>
            </a:r>
            <a:r>
              <a:rPr lang="nl-NL" sz="2000" dirty="0">
                <a:solidFill>
                  <a:srgbClr val="002060"/>
                </a:solidFill>
                <a:latin typeface="Raleway" panose="020B0003030101060003" pitchFamily="34" charset="0"/>
              </a:rPr>
              <a:t>.</a:t>
            </a:r>
          </a:p>
        </p:txBody>
      </p:sp>
      <p:sp>
        <p:nvSpPr>
          <p:cNvPr id="18" name="Text Box 16"/>
          <p:cNvSpPr txBox="1">
            <a:spLocks noChangeArrowheads="1"/>
          </p:cNvSpPr>
          <p:nvPr/>
        </p:nvSpPr>
        <p:spPr bwMode="auto">
          <a:xfrm>
            <a:off x="3990895" y="5473487"/>
            <a:ext cx="7738797" cy="707886"/>
          </a:xfrm>
          <a:prstGeom prst="rect">
            <a:avLst/>
          </a:prstGeom>
          <a:noFill/>
          <a:ln w="9525">
            <a:noFill/>
            <a:miter lim="800000"/>
            <a:headEnd/>
            <a:tailEnd/>
          </a:ln>
        </p:spPr>
        <p:txBody>
          <a:bodyPr wrap="square">
            <a:spAutoFit/>
          </a:bodyPr>
          <a:lstStyle/>
          <a:p>
            <a:r>
              <a:rPr lang="nl-NL" sz="2000" dirty="0">
                <a:solidFill>
                  <a:srgbClr val="002060"/>
                </a:solidFill>
                <a:latin typeface="Raleway" panose="020B0003030101060003" pitchFamily="34" charset="0"/>
              </a:rPr>
              <a:t>Acts </a:t>
            </a:r>
            <a:r>
              <a:rPr lang="nl-NL" sz="2000" dirty="0" err="1">
                <a:solidFill>
                  <a:srgbClr val="002060"/>
                </a:solidFill>
                <a:latin typeface="Raleway" panose="020B0003030101060003" pitchFamily="34" charset="0"/>
              </a:rPr>
              <a:t>quickly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intuitively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demands</a:t>
            </a:r>
            <a:r>
              <a:rPr lang="nl-NL" sz="2000" dirty="0">
                <a:solidFill>
                  <a:srgbClr val="002060"/>
                </a:solidFill>
                <a:latin typeface="Raleway" panose="020B0003030101060003" pitchFamily="34" charset="0"/>
              </a:rPr>
              <a:t> respect. </a:t>
            </a:r>
            <a:r>
              <a:rPr lang="nl-NL" sz="2000" dirty="0" err="1">
                <a:solidFill>
                  <a:srgbClr val="002060"/>
                </a:solidFill>
                <a:latin typeface="Raleway" panose="020B0003030101060003" pitchFamily="34" charset="0"/>
              </a:rPr>
              <a:t>Then</a:t>
            </a:r>
            <a:r>
              <a:rPr lang="nl-NL" sz="2000" dirty="0">
                <a:solidFill>
                  <a:srgbClr val="002060"/>
                </a:solidFill>
                <a:latin typeface="Raleway" panose="020B0003030101060003" pitchFamily="34" charset="0"/>
              </a:rPr>
              <a:t> puts </a:t>
            </a:r>
            <a:r>
              <a:rPr lang="nl-NL" sz="2000" dirty="0" err="1">
                <a:solidFill>
                  <a:srgbClr val="002060"/>
                </a:solidFill>
                <a:latin typeface="Raleway" panose="020B0003030101060003" pitchFamily="34" charset="0"/>
              </a:rPr>
              <a:t>it</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into</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perspective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wonders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whether</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it</a:t>
            </a:r>
            <a:r>
              <a:rPr lang="nl-NL" sz="2000" dirty="0">
                <a:solidFill>
                  <a:srgbClr val="002060"/>
                </a:solidFill>
                <a:latin typeface="Raleway" panose="020B0003030101060003" pitchFamily="34" charset="0"/>
              </a:rPr>
              <a:t> was </a:t>
            </a:r>
            <a:r>
              <a:rPr lang="nl-NL" sz="2000" dirty="0" err="1">
                <a:solidFill>
                  <a:srgbClr val="002060"/>
                </a:solidFill>
                <a:latin typeface="Raleway" panose="020B0003030101060003" pitchFamily="34" charset="0"/>
              </a:rPr>
              <a:t>useful</a:t>
            </a:r>
            <a:r>
              <a:rPr lang="nl-NL" sz="2000" dirty="0">
                <a:solidFill>
                  <a:srgbClr val="002060"/>
                </a:solidFill>
                <a:latin typeface="Raleway" panose="020B0003030101060003" pitchFamily="34" charset="0"/>
              </a:rPr>
              <a:t>.</a:t>
            </a:r>
          </a:p>
        </p:txBody>
      </p:sp>
    </p:spTree>
    <p:extLst>
      <p:ext uri="{BB962C8B-B14F-4D97-AF65-F5344CB8AC3E}">
        <p14:creationId xmlns:p14="http://schemas.microsoft.com/office/powerpoint/2010/main" val="3999652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0-#ppt_w/2"/>
                                          </p:val>
                                        </p:tav>
                                        <p:tav tm="100000">
                                          <p:val>
                                            <p:strVal val="#ppt_x"/>
                                          </p:val>
                                        </p:tav>
                                      </p:tavLst>
                                    </p:anim>
                                    <p:anim calcmode="lin" valueType="num">
                                      <p:cBhvr additive="base">
                                        <p:cTn id="14"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0-#ppt_w/2"/>
                                          </p:val>
                                        </p:tav>
                                        <p:tav tm="100000">
                                          <p:val>
                                            <p:strVal val="#ppt_x"/>
                                          </p:val>
                                        </p:tav>
                                      </p:tavLst>
                                    </p:anim>
                                    <p:anim calcmode="lin" valueType="num">
                                      <p:cBhvr additive="base">
                                        <p:cTn id="20"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utoUpdateAnimBg="0"/>
      <p:bldP spid="17" grpId="0" autoUpdateAnimBg="0"/>
      <p:bldP spid="18" grpId="0"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latin typeface="Raleway" panose="020B0003030101060003" pitchFamily="34" charset="0"/>
              </a:rPr>
              <a:t>Red</a:t>
            </a:r>
          </a:p>
        </p:txBody>
      </p:sp>
      <p:grpSp>
        <p:nvGrpSpPr>
          <p:cNvPr id="3" name="Group 2"/>
          <p:cNvGrpSpPr>
            <a:grpSpLocks/>
          </p:cNvGrpSpPr>
          <p:nvPr/>
        </p:nvGrpSpPr>
        <p:grpSpPr bwMode="auto">
          <a:xfrm>
            <a:off x="2430562" y="620688"/>
            <a:ext cx="1371600" cy="1752600"/>
            <a:chOff x="576" y="240"/>
            <a:chExt cx="864" cy="1104"/>
          </a:xfrm>
        </p:grpSpPr>
        <p:sp>
          <p:nvSpPr>
            <p:cNvPr id="5" name="Rectangle 3"/>
            <p:cNvSpPr>
              <a:spLocks noChangeArrowheads="1"/>
            </p:cNvSpPr>
            <p:nvPr/>
          </p:nvSpPr>
          <p:spPr bwMode="auto">
            <a:xfrm>
              <a:off x="864" y="528"/>
              <a:ext cx="288" cy="816"/>
            </a:xfrm>
            <a:prstGeom prst="rect">
              <a:avLst/>
            </a:prstGeom>
            <a:solidFill>
              <a:srgbClr val="0000FF"/>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6" name="Rectangle 4"/>
            <p:cNvSpPr>
              <a:spLocks noChangeArrowheads="1"/>
            </p:cNvSpPr>
            <p:nvPr/>
          </p:nvSpPr>
          <p:spPr bwMode="auto">
            <a:xfrm>
              <a:off x="576" y="240"/>
              <a:ext cx="288" cy="1104"/>
            </a:xfrm>
            <a:prstGeom prst="rect">
              <a:avLst/>
            </a:prstGeom>
            <a:solidFill>
              <a:srgbClr val="FF00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7" name="Rectangle 5"/>
            <p:cNvSpPr>
              <a:spLocks noChangeArrowheads="1"/>
            </p:cNvSpPr>
            <p:nvPr/>
          </p:nvSpPr>
          <p:spPr bwMode="auto">
            <a:xfrm>
              <a:off x="1152" y="864"/>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grpSp>
        <p:nvGrpSpPr>
          <p:cNvPr id="4" name="Group 6"/>
          <p:cNvGrpSpPr>
            <a:grpSpLocks/>
          </p:cNvGrpSpPr>
          <p:nvPr/>
        </p:nvGrpSpPr>
        <p:grpSpPr bwMode="auto">
          <a:xfrm>
            <a:off x="2430562" y="4772744"/>
            <a:ext cx="1371600" cy="1752600"/>
            <a:chOff x="576" y="2928"/>
            <a:chExt cx="864" cy="1104"/>
          </a:xfrm>
        </p:grpSpPr>
        <p:sp>
          <p:nvSpPr>
            <p:cNvPr id="9" name="Rectangle 7"/>
            <p:cNvSpPr>
              <a:spLocks noChangeArrowheads="1"/>
            </p:cNvSpPr>
            <p:nvPr/>
          </p:nvSpPr>
          <p:spPr bwMode="auto">
            <a:xfrm>
              <a:off x="864" y="3216"/>
              <a:ext cx="288" cy="816"/>
            </a:xfrm>
            <a:prstGeom prst="rect">
              <a:avLst/>
            </a:prstGeom>
            <a:solidFill>
              <a:srgbClr val="993366"/>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0" name="Rectangle 8"/>
            <p:cNvSpPr>
              <a:spLocks noChangeArrowheads="1"/>
            </p:cNvSpPr>
            <p:nvPr/>
          </p:nvSpPr>
          <p:spPr bwMode="auto">
            <a:xfrm>
              <a:off x="576" y="2928"/>
              <a:ext cx="288" cy="1104"/>
            </a:xfrm>
            <a:prstGeom prst="rect">
              <a:avLst/>
            </a:prstGeom>
            <a:solidFill>
              <a:srgbClr val="FF00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1" name="Rectangle 9"/>
            <p:cNvSpPr>
              <a:spLocks noChangeArrowheads="1"/>
            </p:cNvSpPr>
            <p:nvPr/>
          </p:nvSpPr>
          <p:spPr bwMode="auto">
            <a:xfrm>
              <a:off x="1152" y="3552"/>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grpSp>
        <p:nvGrpSpPr>
          <p:cNvPr id="8" name="Group 10"/>
          <p:cNvGrpSpPr>
            <a:grpSpLocks/>
          </p:cNvGrpSpPr>
          <p:nvPr/>
        </p:nvGrpSpPr>
        <p:grpSpPr bwMode="auto">
          <a:xfrm>
            <a:off x="2430562" y="2678088"/>
            <a:ext cx="1371600" cy="1752600"/>
            <a:chOff x="576" y="1536"/>
            <a:chExt cx="864" cy="1104"/>
          </a:xfrm>
        </p:grpSpPr>
        <p:sp>
          <p:nvSpPr>
            <p:cNvPr id="13" name="Rectangle 11"/>
            <p:cNvSpPr>
              <a:spLocks noChangeArrowheads="1"/>
            </p:cNvSpPr>
            <p:nvPr/>
          </p:nvSpPr>
          <p:spPr bwMode="auto">
            <a:xfrm>
              <a:off x="864" y="1824"/>
              <a:ext cx="288" cy="816"/>
            </a:xfrm>
            <a:prstGeom prst="rect">
              <a:avLst/>
            </a:prstGeom>
            <a:solidFill>
              <a:srgbClr val="FF66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4" name="Rectangle 12"/>
            <p:cNvSpPr>
              <a:spLocks noChangeArrowheads="1"/>
            </p:cNvSpPr>
            <p:nvPr/>
          </p:nvSpPr>
          <p:spPr bwMode="auto">
            <a:xfrm>
              <a:off x="576" y="1536"/>
              <a:ext cx="288" cy="1104"/>
            </a:xfrm>
            <a:prstGeom prst="rect">
              <a:avLst/>
            </a:prstGeom>
            <a:solidFill>
              <a:srgbClr val="FF00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5" name="Rectangle 13"/>
            <p:cNvSpPr>
              <a:spLocks noChangeArrowheads="1"/>
            </p:cNvSpPr>
            <p:nvPr/>
          </p:nvSpPr>
          <p:spPr bwMode="auto">
            <a:xfrm>
              <a:off x="1152" y="2160"/>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sp>
        <p:nvSpPr>
          <p:cNvPr id="16" name="Text Box 14"/>
          <p:cNvSpPr txBox="1">
            <a:spLocks noChangeArrowheads="1"/>
          </p:cNvSpPr>
          <p:nvPr/>
        </p:nvSpPr>
        <p:spPr bwMode="auto">
          <a:xfrm>
            <a:off x="3917578" y="1232450"/>
            <a:ext cx="7893422" cy="1015663"/>
          </a:xfrm>
          <a:prstGeom prst="rect">
            <a:avLst/>
          </a:prstGeom>
          <a:noFill/>
          <a:ln w="9525">
            <a:noFill/>
            <a:miter lim="800000"/>
            <a:headEnd/>
            <a:tailEnd/>
          </a:ln>
        </p:spPr>
        <p:txBody>
          <a:bodyPr wrap="square">
            <a:spAutoFit/>
          </a:bodyPr>
          <a:lstStyle/>
          <a:p>
            <a:r>
              <a:rPr lang="nl-NL" sz="2000" dirty="0">
                <a:solidFill>
                  <a:srgbClr val="002060"/>
                </a:solidFill>
                <a:latin typeface="Raleway" panose="020B0003030101060003" pitchFamily="34" charset="0"/>
              </a:rPr>
              <a:t>Acts </a:t>
            </a:r>
            <a:r>
              <a:rPr lang="nl-NL" sz="2000" dirty="0" err="1">
                <a:solidFill>
                  <a:srgbClr val="002060"/>
                </a:solidFill>
                <a:latin typeface="Raleway" panose="020B0003030101060003" pitchFamily="34" charset="0"/>
              </a:rPr>
              <a:t>quickly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intuitively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demands</a:t>
            </a:r>
            <a:r>
              <a:rPr lang="nl-NL" sz="2000" dirty="0">
                <a:solidFill>
                  <a:srgbClr val="002060"/>
                </a:solidFill>
                <a:latin typeface="Raleway" panose="020B0003030101060003" pitchFamily="34" charset="0"/>
              </a:rPr>
              <a:t> respect. </a:t>
            </a:r>
            <a:r>
              <a:rPr lang="nl-NL" sz="2000" dirty="0" err="1">
                <a:solidFill>
                  <a:srgbClr val="002060"/>
                </a:solidFill>
                <a:latin typeface="Raleway" panose="020B0003030101060003" pitchFamily="34" charset="0"/>
              </a:rPr>
              <a:t>Then</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turns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decision</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into</a:t>
            </a:r>
            <a:r>
              <a:rPr lang="nl-NL" sz="2000" dirty="0">
                <a:solidFill>
                  <a:srgbClr val="002060"/>
                </a:solidFill>
                <a:latin typeface="Raleway" panose="020B0003030101060003" pitchFamily="34" charset="0"/>
              </a:rPr>
              <a:t> explicit </a:t>
            </a:r>
            <a:r>
              <a:rPr lang="nl-NL" sz="2000" dirty="0" err="1">
                <a:solidFill>
                  <a:srgbClr val="002060"/>
                </a:solidFill>
                <a:latin typeface="Raleway" panose="020B0003030101060003" pitchFamily="34" charset="0"/>
              </a:rPr>
              <a:t>rules</a:t>
            </a:r>
            <a:r>
              <a:rPr lang="nl-NL" sz="2000" dirty="0">
                <a:solidFill>
                  <a:srgbClr val="002060"/>
                </a:solidFill>
                <a:latin typeface="Raleway" panose="020B0003030101060003" pitchFamily="34" charset="0"/>
              </a:rPr>
              <a:t>.</a:t>
            </a:r>
          </a:p>
          <a:p>
            <a:r>
              <a:rPr lang="nl-NL" sz="2000" dirty="0" err="1">
                <a:solidFill>
                  <a:srgbClr val="002060"/>
                </a:solidFill>
                <a:latin typeface="Raleway" panose="020B0003030101060003" pitchFamily="34" charset="0"/>
              </a:rPr>
              <a:t>Authoritarian</a:t>
            </a:r>
            <a:r>
              <a:rPr lang="nl-NL" sz="2000" dirty="0">
                <a:solidFill>
                  <a:srgbClr val="002060"/>
                </a:solidFill>
                <a:latin typeface="Raleway" panose="020B0003030101060003" pitchFamily="34" charset="0"/>
              </a:rPr>
              <a:t> regulator</a:t>
            </a:r>
          </a:p>
        </p:txBody>
      </p:sp>
      <p:sp>
        <p:nvSpPr>
          <p:cNvPr id="17" name="Text Box 15"/>
          <p:cNvSpPr txBox="1">
            <a:spLocks noChangeArrowheads="1"/>
          </p:cNvSpPr>
          <p:nvPr/>
        </p:nvSpPr>
        <p:spPr bwMode="auto">
          <a:xfrm>
            <a:off x="3917578" y="3286568"/>
            <a:ext cx="7893422" cy="707886"/>
          </a:xfrm>
          <a:prstGeom prst="rect">
            <a:avLst/>
          </a:prstGeom>
          <a:noFill/>
          <a:ln w="9525">
            <a:noFill/>
            <a:miter lim="800000"/>
            <a:headEnd/>
            <a:tailEnd/>
          </a:ln>
        </p:spPr>
        <p:txBody>
          <a:bodyPr wrap="square">
            <a:spAutoFit/>
          </a:bodyPr>
          <a:lstStyle/>
          <a:p>
            <a:r>
              <a:rPr lang="nl-NL" sz="2000" dirty="0">
                <a:solidFill>
                  <a:srgbClr val="002060"/>
                </a:solidFill>
                <a:latin typeface="Raleway" panose="020B0003030101060003" pitchFamily="34" charset="0"/>
              </a:rPr>
              <a:t>Acts </a:t>
            </a:r>
            <a:r>
              <a:rPr lang="nl-NL" sz="2000" dirty="0" err="1">
                <a:solidFill>
                  <a:srgbClr val="002060"/>
                </a:solidFill>
                <a:latin typeface="Raleway" panose="020B0003030101060003" pitchFamily="34" charset="0"/>
              </a:rPr>
              <a:t>quickly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intuitively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demands</a:t>
            </a:r>
            <a:r>
              <a:rPr lang="nl-NL" sz="2000" dirty="0">
                <a:solidFill>
                  <a:srgbClr val="002060"/>
                </a:solidFill>
                <a:latin typeface="Raleway" panose="020B0003030101060003" pitchFamily="34" charset="0"/>
              </a:rPr>
              <a:t> respect. Is </a:t>
            </a:r>
            <a:r>
              <a:rPr lang="nl-NL" sz="2000" dirty="0" err="1">
                <a:solidFill>
                  <a:srgbClr val="002060"/>
                </a:solidFill>
                <a:latin typeface="Raleway" panose="020B0003030101060003" pitchFamily="34" charset="0"/>
              </a:rPr>
              <a:t>often</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also</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really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boss. </a:t>
            </a:r>
            <a:r>
              <a:rPr lang="nl-NL" sz="2000" dirty="0" err="1">
                <a:solidFill>
                  <a:srgbClr val="002060"/>
                </a:solidFill>
                <a:latin typeface="Raleway" panose="020B0003030101060003" pitchFamily="34" charset="0"/>
              </a:rPr>
              <a:t>Also</a:t>
            </a:r>
            <a:r>
              <a:rPr lang="nl-NL" sz="2000" dirty="0">
                <a:solidFill>
                  <a:srgbClr val="002060"/>
                </a:solidFill>
                <a:latin typeface="Raleway" panose="020B0003030101060003" pitchFamily="34" charset="0"/>
              </a:rPr>
              <a:t> takes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results</a:t>
            </a:r>
            <a:r>
              <a:rPr lang="nl-NL" sz="2000" dirty="0">
                <a:solidFill>
                  <a:srgbClr val="002060"/>
                </a:solidFill>
                <a:latin typeface="Raleway" panose="020B0003030101060003" pitchFamily="34" charset="0"/>
              </a:rPr>
              <a:t> of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actions </a:t>
            </a:r>
            <a:r>
              <a:rPr lang="nl-NL" sz="2000" dirty="0" err="1">
                <a:solidFill>
                  <a:srgbClr val="002060"/>
                </a:solidFill>
                <a:latin typeface="Raleway" panose="020B0003030101060003" pitchFamily="34" charset="0"/>
              </a:rPr>
              <a:t>into</a:t>
            </a:r>
            <a:r>
              <a:rPr lang="nl-NL" sz="2000" dirty="0">
                <a:solidFill>
                  <a:srgbClr val="002060"/>
                </a:solidFill>
                <a:latin typeface="Raleway" panose="020B0003030101060003" pitchFamily="34" charset="0"/>
              </a:rPr>
              <a:t> account.</a:t>
            </a:r>
          </a:p>
        </p:txBody>
      </p:sp>
      <p:sp>
        <p:nvSpPr>
          <p:cNvPr id="18" name="Text Box 16"/>
          <p:cNvSpPr txBox="1">
            <a:spLocks noChangeArrowheads="1"/>
          </p:cNvSpPr>
          <p:nvPr/>
        </p:nvSpPr>
        <p:spPr bwMode="auto">
          <a:xfrm>
            <a:off x="3917578" y="5436458"/>
            <a:ext cx="7789000" cy="707886"/>
          </a:xfrm>
          <a:prstGeom prst="rect">
            <a:avLst/>
          </a:prstGeom>
          <a:noFill/>
          <a:ln w="9525">
            <a:noFill/>
            <a:miter lim="800000"/>
            <a:headEnd/>
            <a:tailEnd/>
          </a:ln>
        </p:spPr>
        <p:txBody>
          <a:bodyPr wrap="square">
            <a:spAutoFit/>
          </a:bodyPr>
          <a:lstStyle/>
          <a:p>
            <a:r>
              <a:rPr lang="nl-NL" sz="2000" dirty="0">
                <a:solidFill>
                  <a:srgbClr val="002060"/>
                </a:solidFill>
                <a:latin typeface="Raleway" panose="020B0003030101060003" pitchFamily="34" charset="0"/>
              </a:rPr>
              <a:t>Acts </a:t>
            </a:r>
            <a:r>
              <a:rPr lang="nl-NL" sz="2000" dirty="0" err="1">
                <a:solidFill>
                  <a:srgbClr val="002060"/>
                </a:solidFill>
                <a:latin typeface="Raleway" panose="020B0003030101060003" pitchFamily="34" charset="0"/>
              </a:rPr>
              <a:t>quickly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intuitively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demands</a:t>
            </a:r>
            <a:r>
              <a:rPr lang="nl-NL" sz="2000" dirty="0">
                <a:solidFill>
                  <a:srgbClr val="002060"/>
                </a:solidFill>
                <a:latin typeface="Raleway" panose="020B0003030101060003" pitchFamily="34" charset="0"/>
              </a:rPr>
              <a:t> respect. </a:t>
            </a:r>
            <a:r>
              <a:rPr lang="nl-NL" sz="2000" dirty="0" err="1">
                <a:solidFill>
                  <a:srgbClr val="002060"/>
                </a:solidFill>
                <a:latin typeface="Raleway" panose="020B0003030101060003" pitchFamily="34" charset="0"/>
              </a:rPr>
              <a:t>Enforces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unwritten</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rules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traditions</a:t>
            </a:r>
            <a:r>
              <a:rPr lang="nl-NL" sz="2000" dirty="0">
                <a:solidFill>
                  <a:srgbClr val="002060"/>
                </a:solidFill>
                <a:latin typeface="Raleway" panose="020B0003030101060003" pitchFamily="34" charset="0"/>
              </a:rPr>
              <a:t>.</a:t>
            </a:r>
          </a:p>
        </p:txBody>
      </p:sp>
      <p:sp>
        <p:nvSpPr>
          <p:cNvPr id="19" name="Tijdelijke aanduiding voor dianummer 18"/>
          <p:cNvSpPr>
            <a:spLocks noGrp="1"/>
          </p:cNvSpPr>
          <p:nvPr>
            <p:ph type="sldNum" sz="quarter" idx="12"/>
          </p:nvPr>
        </p:nvSpPr>
        <p:spPr>
          <a:xfrm>
            <a:off x="8260978" y="6356350"/>
            <a:ext cx="2743200" cy="365125"/>
          </a:xfrm>
        </p:spPr>
        <p:txBody>
          <a:bodyPr/>
          <a:lstStyle/>
          <a:p>
            <a:fld id="{13DB1372-D60B-4ED6-9BCE-C735C647572F}" type="slidenum">
              <a:rPr lang="nl-NL" smtClean="0">
                <a:solidFill>
                  <a:srgbClr val="002060"/>
                </a:solidFill>
                <a:latin typeface="Raleway" panose="020B0003030101060003" pitchFamily="34" charset="0"/>
              </a:rPr>
              <a:pPr/>
              <a:t>55</a:t>
            </a:fld>
            <a:endParaRPr lang="nl-NL">
              <a:solidFill>
                <a:srgbClr val="002060"/>
              </a:solidFill>
              <a:latin typeface="Raleway" panose="020B0003030101060003" pitchFamily="34" charset="0"/>
            </a:endParaRPr>
          </a:p>
        </p:txBody>
      </p:sp>
    </p:spTree>
    <p:extLst>
      <p:ext uri="{BB962C8B-B14F-4D97-AF65-F5344CB8AC3E}">
        <p14:creationId xmlns:p14="http://schemas.microsoft.com/office/powerpoint/2010/main" val="610529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0-#ppt_w/2"/>
                                          </p:val>
                                        </p:tav>
                                        <p:tav tm="100000">
                                          <p:val>
                                            <p:strVal val="#ppt_x"/>
                                          </p:val>
                                        </p:tav>
                                      </p:tavLst>
                                    </p:anim>
                                    <p:anim calcmode="lin" valueType="num">
                                      <p:cBhvr additive="base">
                                        <p:cTn id="14"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0-#ppt_w/2"/>
                                          </p:val>
                                        </p:tav>
                                        <p:tav tm="100000">
                                          <p:val>
                                            <p:strVal val="#ppt_x"/>
                                          </p:val>
                                        </p:tav>
                                      </p:tavLst>
                                    </p:anim>
                                    <p:anim calcmode="lin" valueType="num">
                                      <p:cBhvr additive="base">
                                        <p:cTn id="20"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utoUpdateAnimBg="0"/>
      <p:bldP spid="17" grpId="0" autoUpdateAnimBg="0"/>
      <p:bldP spid="18" grpId="0"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a:latin typeface="Raleway" panose="020B0003030101060003" pitchFamily="34" charset="0"/>
              </a:rPr>
              <a:t>Purple</a:t>
            </a:r>
            <a:endParaRPr lang="nl-NL" dirty="0">
              <a:latin typeface="Raleway" panose="020B0003030101060003" pitchFamily="34" charset="0"/>
            </a:endParaRPr>
          </a:p>
        </p:txBody>
      </p:sp>
      <p:grpSp>
        <p:nvGrpSpPr>
          <p:cNvPr id="3" name="Group 2"/>
          <p:cNvGrpSpPr>
            <a:grpSpLocks/>
          </p:cNvGrpSpPr>
          <p:nvPr/>
        </p:nvGrpSpPr>
        <p:grpSpPr bwMode="auto">
          <a:xfrm>
            <a:off x="2404540" y="542364"/>
            <a:ext cx="1371600" cy="1752600"/>
            <a:chOff x="576" y="240"/>
            <a:chExt cx="864" cy="1104"/>
          </a:xfrm>
        </p:grpSpPr>
        <p:sp>
          <p:nvSpPr>
            <p:cNvPr id="5" name="Rectangle 3"/>
            <p:cNvSpPr>
              <a:spLocks noChangeArrowheads="1"/>
            </p:cNvSpPr>
            <p:nvPr/>
          </p:nvSpPr>
          <p:spPr bwMode="auto">
            <a:xfrm>
              <a:off x="864" y="528"/>
              <a:ext cx="288" cy="816"/>
            </a:xfrm>
            <a:prstGeom prst="rect">
              <a:avLst/>
            </a:prstGeom>
            <a:solidFill>
              <a:srgbClr val="00CC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6" name="Rectangle 4"/>
            <p:cNvSpPr>
              <a:spLocks noChangeArrowheads="1"/>
            </p:cNvSpPr>
            <p:nvPr/>
          </p:nvSpPr>
          <p:spPr bwMode="auto">
            <a:xfrm>
              <a:off x="576" y="240"/>
              <a:ext cx="288" cy="1104"/>
            </a:xfrm>
            <a:prstGeom prst="rect">
              <a:avLst/>
            </a:prstGeom>
            <a:solidFill>
              <a:srgbClr val="993366"/>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7" name="Rectangle 5"/>
            <p:cNvSpPr>
              <a:spLocks noChangeArrowheads="1"/>
            </p:cNvSpPr>
            <p:nvPr/>
          </p:nvSpPr>
          <p:spPr bwMode="auto">
            <a:xfrm>
              <a:off x="1152" y="864"/>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grpSp>
        <p:nvGrpSpPr>
          <p:cNvPr id="4" name="Group 6"/>
          <p:cNvGrpSpPr>
            <a:grpSpLocks/>
          </p:cNvGrpSpPr>
          <p:nvPr/>
        </p:nvGrpSpPr>
        <p:grpSpPr bwMode="auto">
          <a:xfrm>
            <a:off x="2404540" y="4809564"/>
            <a:ext cx="1371600" cy="1752600"/>
            <a:chOff x="576" y="2928"/>
            <a:chExt cx="864" cy="1104"/>
          </a:xfrm>
        </p:grpSpPr>
        <p:sp>
          <p:nvSpPr>
            <p:cNvPr id="9" name="Rectangle 7"/>
            <p:cNvSpPr>
              <a:spLocks noChangeArrowheads="1"/>
            </p:cNvSpPr>
            <p:nvPr/>
          </p:nvSpPr>
          <p:spPr bwMode="auto">
            <a:xfrm>
              <a:off x="864" y="3216"/>
              <a:ext cx="288" cy="816"/>
            </a:xfrm>
            <a:prstGeom prst="rect">
              <a:avLst/>
            </a:prstGeom>
            <a:solidFill>
              <a:srgbClr val="00FFFF"/>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0" name="Rectangle 8"/>
            <p:cNvSpPr>
              <a:spLocks noChangeArrowheads="1"/>
            </p:cNvSpPr>
            <p:nvPr/>
          </p:nvSpPr>
          <p:spPr bwMode="auto">
            <a:xfrm>
              <a:off x="576" y="2928"/>
              <a:ext cx="288" cy="1104"/>
            </a:xfrm>
            <a:prstGeom prst="rect">
              <a:avLst/>
            </a:prstGeom>
            <a:solidFill>
              <a:srgbClr val="993366"/>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1" name="Rectangle 9"/>
            <p:cNvSpPr>
              <a:spLocks noChangeArrowheads="1"/>
            </p:cNvSpPr>
            <p:nvPr/>
          </p:nvSpPr>
          <p:spPr bwMode="auto">
            <a:xfrm>
              <a:off x="1152" y="3552"/>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grpSp>
        <p:nvGrpSpPr>
          <p:cNvPr id="8" name="Group 10"/>
          <p:cNvGrpSpPr>
            <a:grpSpLocks/>
          </p:cNvGrpSpPr>
          <p:nvPr/>
        </p:nvGrpSpPr>
        <p:grpSpPr bwMode="auto">
          <a:xfrm>
            <a:off x="2404540" y="2599764"/>
            <a:ext cx="1371600" cy="1752600"/>
            <a:chOff x="576" y="1536"/>
            <a:chExt cx="864" cy="1104"/>
          </a:xfrm>
        </p:grpSpPr>
        <p:sp>
          <p:nvSpPr>
            <p:cNvPr id="13" name="Rectangle 11"/>
            <p:cNvSpPr>
              <a:spLocks noChangeArrowheads="1"/>
            </p:cNvSpPr>
            <p:nvPr/>
          </p:nvSpPr>
          <p:spPr bwMode="auto">
            <a:xfrm>
              <a:off x="864" y="1824"/>
              <a:ext cx="288" cy="816"/>
            </a:xfrm>
            <a:prstGeom prst="rect">
              <a:avLst/>
            </a:prstGeom>
            <a:solidFill>
              <a:srgbClr val="FFFF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4" name="Rectangle 12"/>
            <p:cNvSpPr>
              <a:spLocks noChangeArrowheads="1"/>
            </p:cNvSpPr>
            <p:nvPr/>
          </p:nvSpPr>
          <p:spPr bwMode="auto">
            <a:xfrm>
              <a:off x="576" y="1536"/>
              <a:ext cx="288" cy="1104"/>
            </a:xfrm>
            <a:prstGeom prst="rect">
              <a:avLst/>
            </a:prstGeom>
            <a:solidFill>
              <a:srgbClr val="993366"/>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5" name="Rectangle 13"/>
            <p:cNvSpPr>
              <a:spLocks noChangeArrowheads="1"/>
            </p:cNvSpPr>
            <p:nvPr/>
          </p:nvSpPr>
          <p:spPr bwMode="auto">
            <a:xfrm>
              <a:off x="1152" y="2160"/>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sp>
        <p:nvSpPr>
          <p:cNvPr id="16" name="Text Box 14"/>
          <p:cNvSpPr txBox="1">
            <a:spLocks noChangeArrowheads="1"/>
          </p:cNvSpPr>
          <p:nvPr/>
        </p:nvSpPr>
        <p:spPr bwMode="auto">
          <a:xfrm>
            <a:off x="4056532" y="1718156"/>
            <a:ext cx="7812844" cy="400110"/>
          </a:xfrm>
          <a:prstGeom prst="rect">
            <a:avLst/>
          </a:prstGeom>
          <a:noFill/>
          <a:ln w="9525">
            <a:noFill/>
            <a:miter lim="800000"/>
            <a:headEnd/>
            <a:tailEnd/>
          </a:ln>
        </p:spPr>
        <p:txBody>
          <a:bodyPr wrap="none">
            <a:spAutoFit/>
          </a:bodyPr>
          <a:lstStyle/>
          <a:p>
            <a:r>
              <a:rPr lang="nl-NL" sz="2000" dirty="0" err="1">
                <a:solidFill>
                  <a:srgbClr val="002060"/>
                </a:solidFill>
                <a:latin typeface="Raleway" panose="020B0003030101060003" pitchFamily="34" charset="0"/>
              </a:rPr>
              <a:t>Contributes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to</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bond </a:t>
            </a:r>
            <a:r>
              <a:rPr lang="nl-NL" sz="2000" dirty="0" err="1">
                <a:solidFill>
                  <a:srgbClr val="002060"/>
                </a:solidFill>
                <a:latin typeface="Raleway" panose="020B0003030101060003" pitchFamily="34" charset="0"/>
              </a:rPr>
              <a:t>between</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people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through</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social</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behaviour</a:t>
            </a:r>
            <a:r>
              <a:rPr lang="nl-NL" sz="2000" dirty="0">
                <a:solidFill>
                  <a:srgbClr val="002060"/>
                </a:solidFill>
                <a:latin typeface="Raleway" panose="020B0003030101060003" pitchFamily="34" charset="0"/>
              </a:rPr>
              <a:t>.</a:t>
            </a:r>
          </a:p>
        </p:txBody>
      </p:sp>
      <p:sp>
        <p:nvSpPr>
          <p:cNvPr id="17" name="Text Box 15"/>
          <p:cNvSpPr txBox="1">
            <a:spLocks noChangeArrowheads="1"/>
          </p:cNvSpPr>
          <p:nvPr/>
        </p:nvSpPr>
        <p:spPr bwMode="auto">
          <a:xfrm>
            <a:off x="4056532" y="3447986"/>
            <a:ext cx="7638757" cy="707886"/>
          </a:xfrm>
          <a:prstGeom prst="rect">
            <a:avLst/>
          </a:prstGeom>
          <a:noFill/>
          <a:ln w="9525">
            <a:noFill/>
            <a:miter lim="800000"/>
            <a:headEnd/>
            <a:tailEnd/>
          </a:ln>
        </p:spPr>
        <p:txBody>
          <a:bodyPr wrap="square">
            <a:spAutoFit/>
          </a:bodyPr>
          <a:lstStyle/>
          <a:p>
            <a:r>
              <a:rPr lang="nl-NL" sz="2000" dirty="0" err="1">
                <a:solidFill>
                  <a:srgbClr val="002060"/>
                </a:solidFill>
                <a:latin typeface="Raleway" panose="020B0003030101060003" pitchFamily="34" charset="0"/>
              </a:rPr>
              <a:t>Trying</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to</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achieve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safety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by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really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getting</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to</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bottom</a:t>
            </a:r>
            <a:r>
              <a:rPr lang="nl-NL" sz="2000" dirty="0">
                <a:solidFill>
                  <a:srgbClr val="002060"/>
                </a:solidFill>
                <a:latin typeface="Raleway" panose="020B0003030101060003" pitchFamily="34" charset="0"/>
              </a:rPr>
              <a:t> of </a:t>
            </a:r>
            <a:r>
              <a:rPr lang="nl-NL" sz="2000" dirty="0" err="1">
                <a:solidFill>
                  <a:srgbClr val="002060"/>
                </a:solidFill>
                <a:latin typeface="Raleway" panose="020B0003030101060003" pitchFamily="34" charset="0"/>
              </a:rPr>
              <a:t>things</a:t>
            </a:r>
            <a:r>
              <a:rPr lang="nl-NL" sz="2000" dirty="0">
                <a:solidFill>
                  <a:srgbClr val="002060"/>
                </a:solidFill>
                <a:latin typeface="Raleway" panose="020B0003030101060003" pitchFamily="34" charset="0"/>
              </a:rPr>
              <a:t>. Wants </a:t>
            </a:r>
            <a:r>
              <a:rPr lang="nl-NL" sz="2000" dirty="0" err="1">
                <a:solidFill>
                  <a:srgbClr val="002060"/>
                </a:solidFill>
                <a:latin typeface="Raleway" panose="020B0003030101060003" pitchFamily="34" charset="0"/>
              </a:rPr>
              <a:t>to</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understand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things</a:t>
            </a:r>
            <a:r>
              <a:rPr lang="nl-NL" sz="2000" dirty="0">
                <a:solidFill>
                  <a:srgbClr val="002060"/>
                </a:solidFill>
                <a:latin typeface="Raleway" panose="020B0003030101060003" pitchFamily="34" charset="0"/>
              </a:rPr>
              <a:t>.</a:t>
            </a:r>
          </a:p>
        </p:txBody>
      </p:sp>
      <p:sp>
        <p:nvSpPr>
          <p:cNvPr id="18" name="Text Box 16"/>
          <p:cNvSpPr txBox="1">
            <a:spLocks noChangeArrowheads="1"/>
          </p:cNvSpPr>
          <p:nvPr/>
        </p:nvSpPr>
        <p:spPr bwMode="auto">
          <a:xfrm>
            <a:off x="4174800" y="5537536"/>
            <a:ext cx="7520489" cy="707886"/>
          </a:xfrm>
          <a:prstGeom prst="rect">
            <a:avLst/>
          </a:prstGeom>
          <a:noFill/>
          <a:ln w="9525">
            <a:noFill/>
            <a:miter lim="800000"/>
            <a:headEnd/>
            <a:tailEnd/>
          </a:ln>
        </p:spPr>
        <p:txBody>
          <a:bodyPr wrap="square">
            <a:spAutoFit/>
          </a:bodyPr>
          <a:lstStyle/>
          <a:p>
            <a:r>
              <a:rPr lang="nl-NL" sz="2000" dirty="0" err="1">
                <a:solidFill>
                  <a:srgbClr val="002060"/>
                </a:solidFill>
                <a:latin typeface="Raleway" panose="020B0003030101060003" pitchFamily="34" charset="0"/>
              </a:rPr>
              <a:t>Feels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safety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security of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small </a:t>
            </a:r>
            <a:r>
              <a:rPr lang="nl-NL" sz="2000" dirty="0" err="1">
                <a:solidFill>
                  <a:srgbClr val="002060"/>
                </a:solidFill>
                <a:latin typeface="Raleway" panose="020B0003030101060003" pitchFamily="34" charset="0"/>
              </a:rPr>
              <a:t>circle</a:t>
            </a:r>
            <a:r>
              <a:rPr lang="nl-NL" sz="2000" dirty="0">
                <a:solidFill>
                  <a:srgbClr val="002060"/>
                </a:solidFill>
                <a:latin typeface="Raleway" panose="020B0003030101060003" pitchFamily="34" charset="0"/>
              </a:rPr>
              <a:t>, but </a:t>
            </a:r>
            <a:r>
              <a:rPr lang="nl-NL" sz="2000" dirty="0" err="1">
                <a:solidFill>
                  <a:srgbClr val="002060"/>
                </a:solidFill>
                <a:latin typeface="Raleway" panose="020B0003030101060003" pitchFamily="34" charset="0"/>
              </a:rPr>
              <a:t>connects</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it</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to</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wider</a:t>
            </a:r>
            <a:r>
              <a:rPr lang="nl-NL" sz="2000" dirty="0">
                <a:solidFill>
                  <a:srgbClr val="002060"/>
                </a:solidFill>
                <a:latin typeface="Raleway" panose="020B0003030101060003" pitchFamily="34" charset="0"/>
              </a:rPr>
              <a:t> context.</a:t>
            </a:r>
          </a:p>
        </p:txBody>
      </p:sp>
    </p:spTree>
    <p:extLst>
      <p:ext uri="{BB962C8B-B14F-4D97-AF65-F5344CB8AC3E}">
        <p14:creationId xmlns:p14="http://schemas.microsoft.com/office/powerpoint/2010/main" val="2248726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0-#ppt_w/2"/>
                                          </p:val>
                                        </p:tav>
                                        <p:tav tm="100000">
                                          <p:val>
                                            <p:strVal val="#ppt_x"/>
                                          </p:val>
                                        </p:tav>
                                      </p:tavLst>
                                    </p:anim>
                                    <p:anim calcmode="lin" valueType="num">
                                      <p:cBhvr additive="base">
                                        <p:cTn id="14"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0-#ppt_w/2"/>
                                          </p:val>
                                        </p:tav>
                                        <p:tav tm="100000">
                                          <p:val>
                                            <p:strVal val="#ppt_x"/>
                                          </p:val>
                                        </p:tav>
                                      </p:tavLst>
                                    </p:anim>
                                    <p:anim calcmode="lin" valueType="num">
                                      <p:cBhvr additive="base">
                                        <p:cTn id="20"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utoUpdateAnimBg="0"/>
      <p:bldP spid="17" grpId="0" autoUpdateAnimBg="0"/>
      <p:bldP spid="18" grpId="0"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a:latin typeface="Raleway" panose="020B0003030101060003" pitchFamily="34" charset="0"/>
              </a:rPr>
              <a:t>Purple</a:t>
            </a:r>
            <a:endParaRPr lang="nl-NL" dirty="0">
              <a:latin typeface="Raleway" panose="020B0003030101060003" pitchFamily="34" charset="0"/>
            </a:endParaRPr>
          </a:p>
        </p:txBody>
      </p:sp>
      <p:grpSp>
        <p:nvGrpSpPr>
          <p:cNvPr id="3" name="Group 2"/>
          <p:cNvGrpSpPr>
            <a:grpSpLocks/>
          </p:cNvGrpSpPr>
          <p:nvPr/>
        </p:nvGrpSpPr>
        <p:grpSpPr bwMode="auto">
          <a:xfrm>
            <a:off x="2305638" y="596152"/>
            <a:ext cx="1371600" cy="1752600"/>
            <a:chOff x="576" y="240"/>
            <a:chExt cx="864" cy="1104"/>
          </a:xfrm>
        </p:grpSpPr>
        <p:sp>
          <p:nvSpPr>
            <p:cNvPr id="5" name="Rectangle 3"/>
            <p:cNvSpPr>
              <a:spLocks noChangeArrowheads="1"/>
            </p:cNvSpPr>
            <p:nvPr/>
          </p:nvSpPr>
          <p:spPr bwMode="auto">
            <a:xfrm>
              <a:off x="864" y="528"/>
              <a:ext cx="288" cy="816"/>
            </a:xfrm>
            <a:prstGeom prst="rect">
              <a:avLst/>
            </a:prstGeom>
            <a:solidFill>
              <a:srgbClr val="0000FF"/>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6" name="Rectangle 4"/>
            <p:cNvSpPr>
              <a:spLocks noChangeArrowheads="1"/>
            </p:cNvSpPr>
            <p:nvPr/>
          </p:nvSpPr>
          <p:spPr bwMode="auto">
            <a:xfrm>
              <a:off x="576" y="240"/>
              <a:ext cx="288" cy="1104"/>
            </a:xfrm>
            <a:prstGeom prst="rect">
              <a:avLst/>
            </a:prstGeom>
            <a:solidFill>
              <a:srgbClr val="993366"/>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7" name="Rectangle 5"/>
            <p:cNvSpPr>
              <a:spLocks noChangeArrowheads="1"/>
            </p:cNvSpPr>
            <p:nvPr/>
          </p:nvSpPr>
          <p:spPr bwMode="auto">
            <a:xfrm>
              <a:off x="1152" y="864"/>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grpSp>
        <p:nvGrpSpPr>
          <p:cNvPr id="4" name="Group 6"/>
          <p:cNvGrpSpPr>
            <a:grpSpLocks/>
          </p:cNvGrpSpPr>
          <p:nvPr/>
        </p:nvGrpSpPr>
        <p:grpSpPr bwMode="auto">
          <a:xfrm>
            <a:off x="2305638" y="4863352"/>
            <a:ext cx="1371600" cy="1752600"/>
            <a:chOff x="576" y="2928"/>
            <a:chExt cx="864" cy="1104"/>
          </a:xfrm>
        </p:grpSpPr>
        <p:sp>
          <p:nvSpPr>
            <p:cNvPr id="9" name="Rectangle 7"/>
            <p:cNvSpPr>
              <a:spLocks noChangeArrowheads="1"/>
            </p:cNvSpPr>
            <p:nvPr/>
          </p:nvSpPr>
          <p:spPr bwMode="auto">
            <a:xfrm>
              <a:off x="864" y="3216"/>
              <a:ext cx="288" cy="816"/>
            </a:xfrm>
            <a:prstGeom prst="rect">
              <a:avLst/>
            </a:prstGeom>
            <a:solidFill>
              <a:srgbClr val="FF00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0" name="Rectangle 8"/>
            <p:cNvSpPr>
              <a:spLocks noChangeArrowheads="1"/>
            </p:cNvSpPr>
            <p:nvPr/>
          </p:nvSpPr>
          <p:spPr bwMode="auto">
            <a:xfrm>
              <a:off x="576" y="2928"/>
              <a:ext cx="288" cy="1104"/>
            </a:xfrm>
            <a:prstGeom prst="rect">
              <a:avLst/>
            </a:prstGeom>
            <a:solidFill>
              <a:srgbClr val="993366"/>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1" name="Rectangle 9"/>
            <p:cNvSpPr>
              <a:spLocks noChangeArrowheads="1"/>
            </p:cNvSpPr>
            <p:nvPr/>
          </p:nvSpPr>
          <p:spPr bwMode="auto">
            <a:xfrm>
              <a:off x="1152" y="3552"/>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grpSp>
        <p:nvGrpSpPr>
          <p:cNvPr id="8" name="Group 10"/>
          <p:cNvGrpSpPr>
            <a:grpSpLocks/>
          </p:cNvGrpSpPr>
          <p:nvPr/>
        </p:nvGrpSpPr>
        <p:grpSpPr bwMode="auto">
          <a:xfrm>
            <a:off x="2305638" y="2653552"/>
            <a:ext cx="1371600" cy="1752600"/>
            <a:chOff x="576" y="1536"/>
            <a:chExt cx="864" cy="1104"/>
          </a:xfrm>
        </p:grpSpPr>
        <p:sp>
          <p:nvSpPr>
            <p:cNvPr id="13" name="Rectangle 11"/>
            <p:cNvSpPr>
              <a:spLocks noChangeArrowheads="1"/>
            </p:cNvSpPr>
            <p:nvPr/>
          </p:nvSpPr>
          <p:spPr bwMode="auto">
            <a:xfrm>
              <a:off x="864" y="1824"/>
              <a:ext cx="288" cy="816"/>
            </a:xfrm>
            <a:prstGeom prst="rect">
              <a:avLst/>
            </a:prstGeom>
            <a:solidFill>
              <a:srgbClr val="FF6600"/>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4" name="Rectangle 12"/>
            <p:cNvSpPr>
              <a:spLocks noChangeArrowheads="1"/>
            </p:cNvSpPr>
            <p:nvPr/>
          </p:nvSpPr>
          <p:spPr bwMode="auto">
            <a:xfrm>
              <a:off x="576" y="1536"/>
              <a:ext cx="288" cy="1104"/>
            </a:xfrm>
            <a:prstGeom prst="rect">
              <a:avLst/>
            </a:prstGeom>
            <a:solidFill>
              <a:srgbClr val="993366"/>
            </a:solid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sp>
          <p:nvSpPr>
            <p:cNvPr id="15" name="Rectangle 13"/>
            <p:cNvSpPr>
              <a:spLocks noChangeArrowheads="1"/>
            </p:cNvSpPr>
            <p:nvPr/>
          </p:nvSpPr>
          <p:spPr bwMode="auto">
            <a:xfrm>
              <a:off x="1152" y="2160"/>
              <a:ext cx="288" cy="480"/>
            </a:xfrm>
            <a:prstGeom prst="rect">
              <a:avLst/>
            </a:prstGeom>
            <a:noFill/>
            <a:ln w="9525">
              <a:solidFill>
                <a:schemeClr val="tx1"/>
              </a:solidFill>
              <a:miter lim="800000"/>
              <a:headEnd/>
              <a:tailEnd/>
            </a:ln>
          </p:spPr>
          <p:txBody>
            <a:bodyPr wrap="none" anchor="ctr"/>
            <a:lstStyle/>
            <a:p>
              <a:endParaRPr lang="nl-NL">
                <a:solidFill>
                  <a:srgbClr val="002060"/>
                </a:solidFill>
                <a:latin typeface="Raleway" panose="020B0003030101060003" pitchFamily="34" charset="0"/>
              </a:endParaRPr>
            </a:p>
          </p:txBody>
        </p:sp>
      </p:grpSp>
      <p:sp>
        <p:nvSpPr>
          <p:cNvPr id="16" name="Text Box 14"/>
          <p:cNvSpPr txBox="1">
            <a:spLocks noChangeArrowheads="1"/>
          </p:cNvSpPr>
          <p:nvPr/>
        </p:nvSpPr>
        <p:spPr bwMode="auto">
          <a:xfrm>
            <a:off x="4029638" y="1586752"/>
            <a:ext cx="7699518" cy="400110"/>
          </a:xfrm>
          <a:prstGeom prst="rect">
            <a:avLst/>
          </a:prstGeom>
          <a:noFill/>
          <a:ln w="9525">
            <a:noFill/>
            <a:miter lim="800000"/>
            <a:headEnd/>
            <a:tailEnd/>
          </a:ln>
        </p:spPr>
        <p:txBody>
          <a:bodyPr wrap="square">
            <a:spAutoFit/>
          </a:bodyPr>
          <a:lstStyle/>
          <a:p>
            <a:r>
              <a:rPr lang="nl-NL" sz="2000" dirty="0" err="1">
                <a:solidFill>
                  <a:srgbClr val="002060"/>
                </a:solidFill>
                <a:latin typeface="Raleway" panose="020B0003030101060003" pitchFamily="34" charset="0"/>
              </a:rPr>
              <a:t>Try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to</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achieve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safety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by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arranging</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structuring</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things</a:t>
            </a:r>
            <a:r>
              <a:rPr lang="nl-NL" sz="2000" dirty="0">
                <a:solidFill>
                  <a:srgbClr val="002060"/>
                </a:solidFill>
                <a:latin typeface="Raleway" panose="020B0003030101060003" pitchFamily="34" charset="0"/>
              </a:rPr>
              <a:t>.</a:t>
            </a:r>
          </a:p>
        </p:txBody>
      </p:sp>
      <p:sp>
        <p:nvSpPr>
          <p:cNvPr id="17" name="Text Box 15"/>
          <p:cNvSpPr txBox="1">
            <a:spLocks noChangeArrowheads="1"/>
          </p:cNvSpPr>
          <p:nvPr/>
        </p:nvSpPr>
        <p:spPr bwMode="auto">
          <a:xfrm>
            <a:off x="4029638" y="3513109"/>
            <a:ext cx="6675930" cy="400110"/>
          </a:xfrm>
          <a:prstGeom prst="rect">
            <a:avLst/>
          </a:prstGeom>
          <a:noFill/>
          <a:ln w="9525">
            <a:noFill/>
            <a:miter lim="800000"/>
            <a:headEnd/>
            <a:tailEnd/>
          </a:ln>
        </p:spPr>
        <p:txBody>
          <a:bodyPr wrap="none">
            <a:spAutoFit/>
          </a:bodyPr>
          <a:lstStyle/>
          <a:p>
            <a:r>
              <a:rPr lang="nl-NL" sz="2000" dirty="0" err="1">
                <a:solidFill>
                  <a:srgbClr val="002060"/>
                </a:solidFill>
                <a:latin typeface="Raleway" panose="020B0003030101060003" pitchFamily="34" charset="0"/>
              </a:rPr>
              <a:t>Try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to</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strengthen</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the</a:t>
            </a:r>
            <a:r>
              <a:rPr lang="nl-NL" sz="2000" dirty="0">
                <a:solidFill>
                  <a:srgbClr val="002060"/>
                </a:solidFill>
                <a:latin typeface="Raleway" panose="020B0003030101060003" pitchFamily="34" charset="0"/>
              </a:rPr>
              <a:t> bond </a:t>
            </a:r>
            <a:r>
              <a:rPr lang="nl-NL" sz="2000" dirty="0" err="1">
                <a:solidFill>
                  <a:srgbClr val="002060"/>
                </a:solidFill>
                <a:latin typeface="Raleway" panose="020B0003030101060003" pitchFamily="34" charset="0"/>
              </a:rPr>
              <a:t>through</a:t>
            </a:r>
            <a:r>
              <a:rPr lang="nl-NL" sz="2000" dirty="0">
                <a:solidFill>
                  <a:srgbClr val="002060"/>
                </a:solidFill>
                <a:latin typeface="Raleway" panose="020B0003030101060003" pitchFamily="34" charset="0"/>
              </a:rPr>
              <a:t> common </a:t>
            </a:r>
            <a:r>
              <a:rPr lang="nl-NL" sz="2000" dirty="0" err="1">
                <a:solidFill>
                  <a:srgbClr val="002060"/>
                </a:solidFill>
                <a:latin typeface="Raleway" panose="020B0003030101060003" pitchFamily="34" charset="0"/>
              </a:rPr>
              <a:t>aspirations</a:t>
            </a:r>
            <a:r>
              <a:rPr lang="nl-NL" sz="2000" dirty="0">
                <a:solidFill>
                  <a:srgbClr val="002060"/>
                </a:solidFill>
                <a:latin typeface="Raleway" panose="020B0003030101060003" pitchFamily="34" charset="0"/>
              </a:rPr>
              <a:t>.</a:t>
            </a:r>
          </a:p>
        </p:txBody>
      </p:sp>
      <p:sp>
        <p:nvSpPr>
          <p:cNvPr id="18" name="Rectangle 16"/>
          <p:cNvSpPr>
            <a:spLocks noChangeArrowheads="1"/>
          </p:cNvSpPr>
          <p:nvPr/>
        </p:nvSpPr>
        <p:spPr bwMode="auto">
          <a:xfrm>
            <a:off x="4029638" y="5609477"/>
            <a:ext cx="7324162" cy="707886"/>
          </a:xfrm>
          <a:prstGeom prst="rect">
            <a:avLst/>
          </a:prstGeom>
          <a:noFill/>
          <a:ln w="12700">
            <a:noFill/>
            <a:miter lim="800000"/>
            <a:headEnd/>
            <a:tailEnd/>
          </a:ln>
        </p:spPr>
        <p:txBody>
          <a:bodyPr wrap="square">
            <a:spAutoFit/>
          </a:bodyPr>
          <a:lstStyle/>
          <a:p>
            <a:pPr>
              <a:spcBef>
                <a:spcPct val="50000"/>
              </a:spcBef>
            </a:pPr>
            <a:r>
              <a:rPr lang="nl-NL" sz="2000" dirty="0" err="1">
                <a:solidFill>
                  <a:srgbClr val="002060"/>
                </a:solidFill>
                <a:latin typeface="Raleway" panose="020B0003030101060003" pitchFamily="34" charset="0"/>
              </a:rPr>
              <a:t>Try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to</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achieve</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safety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security </a:t>
            </a:r>
            <a:r>
              <a:rPr lang="nl-NL" sz="2000" dirty="0" err="1">
                <a:solidFill>
                  <a:srgbClr val="002060"/>
                </a:solidFill>
                <a:latin typeface="Raleway" panose="020B0003030101060003" pitchFamily="34" charset="0"/>
              </a:rPr>
              <a:t>by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acting</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fiercely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and</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defensively</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if</a:t>
            </a:r>
            <a:r>
              <a:rPr lang="nl-NL" sz="2000" dirty="0">
                <a:solidFill>
                  <a:srgbClr val="002060"/>
                </a:solidFill>
                <a:latin typeface="Raleway" panose="020B0003030101060003" pitchFamily="34" charset="0"/>
              </a:rPr>
              <a:t> </a:t>
            </a:r>
            <a:r>
              <a:rPr lang="nl-NL" sz="2000" dirty="0" err="1">
                <a:solidFill>
                  <a:srgbClr val="002060"/>
                </a:solidFill>
                <a:latin typeface="Raleway" panose="020B0003030101060003" pitchFamily="34" charset="0"/>
              </a:rPr>
              <a:t>necessary</a:t>
            </a:r>
            <a:r>
              <a:rPr lang="nl-NL" sz="2000" dirty="0">
                <a:solidFill>
                  <a:srgbClr val="002060"/>
                </a:solidFill>
                <a:latin typeface="Raleway" panose="020B0003030101060003" pitchFamily="34" charset="0"/>
              </a:rPr>
              <a:t>.</a:t>
            </a:r>
          </a:p>
        </p:txBody>
      </p:sp>
      <p:sp>
        <p:nvSpPr>
          <p:cNvPr id="19" name="Tijdelijke aanduiding voor dianummer 18"/>
          <p:cNvSpPr>
            <a:spLocks noGrp="1"/>
          </p:cNvSpPr>
          <p:nvPr>
            <p:ph type="sldNum" sz="quarter" idx="12"/>
          </p:nvPr>
        </p:nvSpPr>
        <p:spPr>
          <a:xfrm>
            <a:off x="7992038" y="6571502"/>
            <a:ext cx="2743200" cy="365125"/>
          </a:xfrm>
        </p:spPr>
        <p:txBody>
          <a:bodyPr/>
          <a:lstStyle/>
          <a:p>
            <a:fld id="{13DB1372-D60B-4ED6-9BCE-C735C647572F}" type="slidenum">
              <a:rPr lang="nl-NL" smtClean="0">
                <a:solidFill>
                  <a:srgbClr val="002060"/>
                </a:solidFill>
                <a:latin typeface="Raleway" panose="020B0003030101060003" pitchFamily="34" charset="0"/>
              </a:rPr>
              <a:pPr/>
              <a:t>57</a:t>
            </a:fld>
            <a:endParaRPr lang="nl-NL">
              <a:solidFill>
                <a:srgbClr val="002060"/>
              </a:solidFill>
              <a:latin typeface="Raleway" panose="020B0003030101060003" pitchFamily="34" charset="0"/>
            </a:endParaRPr>
          </a:p>
        </p:txBody>
      </p:sp>
    </p:spTree>
    <p:extLst>
      <p:ext uri="{BB962C8B-B14F-4D97-AF65-F5344CB8AC3E}">
        <p14:creationId xmlns:p14="http://schemas.microsoft.com/office/powerpoint/2010/main" val="3112141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0-#ppt_w/2"/>
                                          </p:val>
                                        </p:tav>
                                        <p:tav tm="100000">
                                          <p:val>
                                            <p:strVal val="#ppt_x"/>
                                          </p:val>
                                        </p:tav>
                                      </p:tavLst>
                                    </p:anim>
                                    <p:anim calcmode="lin" valueType="num">
                                      <p:cBhvr additive="base">
                                        <p:cTn id="14"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0-#ppt_w/2"/>
                                          </p:val>
                                        </p:tav>
                                        <p:tav tm="100000">
                                          <p:val>
                                            <p:strVal val="#ppt_x"/>
                                          </p:val>
                                        </p:tav>
                                      </p:tavLst>
                                    </p:anim>
                                    <p:anim calcmode="lin" valueType="num">
                                      <p:cBhvr additive="base">
                                        <p:cTn id="20"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utoUpdateAnimBg="0"/>
      <p:bldP spid="17" grpId="0" autoUpdateAnimBg="0"/>
      <p:bldP spid="18" grpId="0"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hthoek 4"/>
          <p:cNvSpPr>
            <a:spLocks noChangeArrowheads="1"/>
          </p:cNvSpPr>
          <p:nvPr/>
        </p:nvSpPr>
        <p:spPr bwMode="auto">
          <a:xfrm>
            <a:off x="3810000" y="5157788"/>
            <a:ext cx="4572000" cy="823912"/>
          </a:xfrm>
          <a:prstGeom prst="rect">
            <a:avLst/>
          </a:prstGeom>
          <a:noFill/>
          <a:ln w="9525">
            <a:noFill/>
            <a:miter lim="800000"/>
            <a:headEnd/>
            <a:tailEnd/>
          </a:ln>
        </p:spPr>
        <p:txBody>
          <a:bodyPr>
            <a:spAutoFit/>
          </a:bodyPr>
          <a:lstStyle/>
          <a:p>
            <a:pPr algn="ctr">
              <a:spcBef>
                <a:spcPct val="20000"/>
              </a:spcBef>
              <a:buFont typeface="Arial" charset="0"/>
              <a:buNone/>
            </a:pPr>
            <a:r>
              <a:rPr lang="nl-NL" sz="4800" b="1" dirty="0">
                <a:solidFill>
                  <a:srgbClr val="002060"/>
                </a:solidFill>
                <a:latin typeface="Calibri" pitchFamily="34" charset="0"/>
              </a:rPr>
              <a:t>Part </a:t>
            </a:r>
            <a:r>
              <a:rPr lang="nl-NL" sz="4800" b="1" dirty="0">
                <a:solidFill>
                  <a:srgbClr val="002060"/>
                </a:solidFill>
                <a:latin typeface="Helvetica" pitchFamily="34" charset="0"/>
              </a:rPr>
              <a:t>3</a:t>
            </a:r>
            <a:endParaRPr lang="en-GB" sz="4800" b="1" dirty="0">
              <a:solidFill>
                <a:srgbClr val="002060"/>
              </a:solidFill>
              <a:latin typeface="Helvetica" pitchFamily="34" charset="0"/>
              <a:cs typeface="Helvetica" pitchFamily="34" charset="0"/>
            </a:endParaRPr>
          </a:p>
        </p:txBody>
      </p:sp>
      <p:sp>
        <p:nvSpPr>
          <p:cNvPr id="142338" name="Rechthoek 5"/>
          <p:cNvSpPr>
            <a:spLocks noChangeArrowheads="1"/>
          </p:cNvSpPr>
          <p:nvPr/>
        </p:nvSpPr>
        <p:spPr bwMode="auto">
          <a:xfrm>
            <a:off x="3973514" y="260351"/>
            <a:ext cx="4225925" cy="1433513"/>
          </a:xfrm>
          <a:prstGeom prst="rect">
            <a:avLst/>
          </a:prstGeom>
          <a:noFill/>
          <a:ln w="9525">
            <a:noFill/>
            <a:miter lim="800000"/>
            <a:headEnd/>
            <a:tailEnd/>
          </a:ln>
        </p:spPr>
        <p:txBody>
          <a:bodyPr wrap="none">
            <a:spAutoFit/>
          </a:bodyPr>
          <a:lstStyle/>
          <a:p>
            <a:pPr algn="ctr">
              <a:spcBef>
                <a:spcPct val="20000"/>
              </a:spcBef>
              <a:tabLst>
                <a:tab pos="3043238" algn="l"/>
                <a:tab pos="4394200" algn="l"/>
              </a:tabLst>
            </a:pPr>
            <a:r>
              <a:rPr lang="nl-NL" sz="4000" b="1" dirty="0" err="1">
                <a:solidFill>
                  <a:srgbClr val="002060"/>
                </a:solidFill>
                <a:latin typeface="Calibri" pitchFamily="34" charset="0"/>
              </a:rPr>
              <a:t>Explaining</a:t>
            </a:r>
            <a:r>
              <a:rPr lang="nl-NL" sz="4000" b="1" dirty="0">
                <a:solidFill>
                  <a:srgbClr val="002060"/>
                </a:solidFill>
                <a:latin typeface="Calibri" pitchFamily="34" charset="0"/>
              </a:rPr>
              <a:t> drives – </a:t>
            </a:r>
          </a:p>
          <a:p>
            <a:pPr algn="ctr">
              <a:spcBef>
                <a:spcPct val="20000"/>
              </a:spcBef>
              <a:tabLst>
                <a:tab pos="3043238" algn="l"/>
                <a:tab pos="4394200" algn="l"/>
              </a:tabLst>
            </a:pPr>
            <a:r>
              <a:rPr lang="nl-NL" sz="4000" b="1" dirty="0" err="1">
                <a:solidFill>
                  <a:srgbClr val="002060"/>
                </a:solidFill>
                <a:latin typeface="Calibri" pitchFamily="34" charset="0"/>
              </a:rPr>
              <a:t>Tentions</a:t>
            </a:r>
            <a:endParaRPr lang="en-GB" sz="4000" b="1" dirty="0">
              <a:solidFill>
                <a:srgbClr val="002060"/>
              </a:solidFill>
              <a:latin typeface="Calibri" pitchFamily="34" charset="0"/>
              <a:cs typeface="Helvetica" pitchFamily="34" charset="0"/>
            </a:endParaRPr>
          </a:p>
        </p:txBody>
      </p:sp>
      <p:pic>
        <p:nvPicPr>
          <p:cNvPr id="5" name="Afbeelding 4" descr="Afbeelding met tekening, teken&#10;&#10;Automatisch gegenereerde beschrijving">
            <a:extLst>
              <a:ext uri="{FF2B5EF4-FFF2-40B4-BE49-F238E27FC236}">
                <a16:creationId xmlns:a16="http://schemas.microsoft.com/office/drawing/2014/main" id="{37C73642-7F6E-5248-8342-BBF1948189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21688" y="2322006"/>
            <a:ext cx="8348624" cy="1784352"/>
          </a:xfrm>
          <a:prstGeom prst="rect">
            <a:avLst/>
          </a:prstGeom>
        </p:spPr>
      </p:pic>
    </p:spTree>
    <p:extLst>
      <p:ext uri="{BB962C8B-B14F-4D97-AF65-F5344CB8AC3E}">
        <p14:creationId xmlns:p14="http://schemas.microsoft.com/office/powerpoint/2010/main" val="8762862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69" name="AutoShape 3"/>
          <p:cNvSpPr>
            <a:spLocks noChangeArrowheads="1"/>
          </p:cNvSpPr>
          <p:nvPr/>
        </p:nvSpPr>
        <p:spPr bwMode="auto">
          <a:xfrm>
            <a:off x="2286000" y="1066800"/>
            <a:ext cx="3810000" cy="4191000"/>
          </a:xfrm>
          <a:prstGeom prst="wedgeRoundRectCallout">
            <a:avLst>
              <a:gd name="adj1" fmla="val -43750"/>
              <a:gd name="adj2" fmla="val 70000"/>
              <a:gd name="adj3" fmla="val 16667"/>
            </a:avLst>
          </a:prstGeom>
          <a:noFill/>
          <a:ln w="12700">
            <a:noFill/>
            <a:miter lim="800000"/>
            <a:headEnd/>
            <a:tailEnd/>
          </a:ln>
        </p:spPr>
        <p:txBody>
          <a:bodyPr/>
          <a:lstStyle/>
          <a:p>
            <a:pPr algn="ctr"/>
            <a:endParaRPr lang="en-GB" dirty="0">
              <a:latin typeface="Calibri" pitchFamily="34" charset="0"/>
            </a:endParaRPr>
          </a:p>
        </p:txBody>
      </p:sp>
      <p:sp>
        <p:nvSpPr>
          <p:cNvPr id="27652" name="AutoShape 2"/>
          <p:cNvSpPr>
            <a:spLocks noChangeArrowheads="1"/>
          </p:cNvSpPr>
          <p:nvPr/>
        </p:nvSpPr>
        <p:spPr bwMode="auto">
          <a:xfrm>
            <a:off x="2811463" y="1000125"/>
            <a:ext cx="3376612" cy="1785938"/>
          </a:xfrm>
          <a:prstGeom prst="wedgeEllipseCallout">
            <a:avLst>
              <a:gd name="adj1" fmla="val 57935"/>
              <a:gd name="adj2" fmla="val 78792"/>
            </a:avLst>
          </a:prstGeom>
          <a:solidFill>
            <a:srgbClr val="00CC00"/>
          </a:solidFill>
          <a:ln w="12700">
            <a:solidFill>
              <a:schemeClr val="tx1"/>
            </a:solidFill>
            <a:miter lim="800000"/>
            <a:headEnd/>
            <a:tailEnd/>
          </a:ln>
        </p:spPr>
        <p:txBody>
          <a:bodyPr/>
          <a:lstStyle/>
          <a:p>
            <a:pPr algn="ctr">
              <a:defRPr/>
            </a:pPr>
            <a:r>
              <a:rPr lang="en-GB" sz="2000" dirty="0">
                <a:latin typeface="+mj-lt"/>
              </a:rPr>
              <a:t>I do not consider you that people-oriented, you should communicate more ...</a:t>
            </a:r>
          </a:p>
        </p:txBody>
      </p:sp>
      <p:sp>
        <p:nvSpPr>
          <p:cNvPr id="27653" name="AutoShape 4"/>
          <p:cNvSpPr>
            <a:spLocks noChangeArrowheads="1"/>
          </p:cNvSpPr>
          <p:nvPr/>
        </p:nvSpPr>
        <p:spPr bwMode="auto">
          <a:xfrm>
            <a:off x="7032626" y="1125539"/>
            <a:ext cx="3394075" cy="1927225"/>
          </a:xfrm>
          <a:prstGeom prst="wedgeEllipseCallout">
            <a:avLst>
              <a:gd name="adj1" fmla="val -60968"/>
              <a:gd name="adj2" fmla="val 91417"/>
            </a:avLst>
          </a:prstGeom>
          <a:solidFill>
            <a:srgbClr val="FF9933"/>
          </a:solidFill>
          <a:ln w="12700">
            <a:solidFill>
              <a:schemeClr val="tx1"/>
            </a:solidFill>
            <a:miter lim="800000"/>
            <a:headEnd/>
            <a:tailEnd/>
          </a:ln>
        </p:spPr>
        <p:txBody>
          <a:bodyPr/>
          <a:lstStyle/>
          <a:p>
            <a:pPr algn="ctr">
              <a:defRPr/>
            </a:pPr>
            <a:r>
              <a:rPr lang="en-GB" sz="2000" dirty="0">
                <a:latin typeface="+mj-lt"/>
              </a:rPr>
              <a:t>It is just about result! I do not necessarily need to talk about anything!</a:t>
            </a:r>
          </a:p>
        </p:txBody>
      </p:sp>
      <p:sp>
        <p:nvSpPr>
          <p:cNvPr id="8" name="Bliksemflits 7"/>
          <p:cNvSpPr/>
          <p:nvPr/>
        </p:nvSpPr>
        <p:spPr>
          <a:xfrm>
            <a:off x="5953125" y="2143125"/>
            <a:ext cx="914400" cy="914400"/>
          </a:xfrm>
          <a:prstGeom prst="lightningBolt">
            <a:avLst/>
          </a:prstGeom>
          <a:solidFill>
            <a:srgbClr val="C00000"/>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7655" name="AutoShape 2_"/>
          <p:cNvSpPr>
            <a:spLocks noChangeArrowheads="1"/>
          </p:cNvSpPr>
          <p:nvPr/>
        </p:nvSpPr>
        <p:spPr bwMode="auto">
          <a:xfrm>
            <a:off x="2711450" y="3143250"/>
            <a:ext cx="3251200" cy="1828800"/>
          </a:xfrm>
          <a:prstGeom prst="wedgeEllipseCallout">
            <a:avLst>
              <a:gd name="adj1" fmla="val 51875"/>
              <a:gd name="adj2" fmla="val 123009"/>
            </a:avLst>
          </a:prstGeom>
          <a:solidFill>
            <a:srgbClr val="FFFF00"/>
          </a:solidFill>
          <a:ln w="12700">
            <a:solidFill>
              <a:schemeClr val="tx1"/>
            </a:solidFill>
            <a:miter lim="800000"/>
            <a:headEnd/>
            <a:tailEnd/>
          </a:ln>
        </p:spPr>
        <p:txBody>
          <a:bodyPr/>
          <a:lstStyle/>
          <a:p>
            <a:pPr algn="ctr">
              <a:defRPr/>
            </a:pPr>
            <a:r>
              <a:rPr lang="en-GB" sz="2000" dirty="0">
                <a:latin typeface="+mj-lt"/>
              </a:rPr>
              <a:t>I think you are not very flexible. A little more creativity would not hurt…</a:t>
            </a:r>
          </a:p>
        </p:txBody>
      </p:sp>
      <p:sp>
        <p:nvSpPr>
          <p:cNvPr id="9" name="AutoShape 4_"/>
          <p:cNvSpPr>
            <a:spLocks noChangeArrowheads="1"/>
          </p:cNvSpPr>
          <p:nvPr/>
        </p:nvSpPr>
        <p:spPr bwMode="auto">
          <a:xfrm>
            <a:off x="7175500" y="3573463"/>
            <a:ext cx="3194050" cy="1928812"/>
          </a:xfrm>
          <a:prstGeom prst="wedgeEllipseCallout">
            <a:avLst>
              <a:gd name="adj1" fmla="val -54746"/>
              <a:gd name="adj2" fmla="val 86509"/>
            </a:avLst>
          </a:prstGeom>
          <a:solidFill>
            <a:schemeClr val="accent1">
              <a:lumMod val="75000"/>
            </a:schemeClr>
          </a:solidFill>
          <a:ln w="12700">
            <a:solidFill>
              <a:schemeClr val="tx1"/>
            </a:solidFill>
            <a:miter lim="800000"/>
            <a:headEnd/>
            <a:tailEnd/>
          </a:ln>
        </p:spPr>
        <p:txBody>
          <a:bodyPr/>
          <a:lstStyle/>
          <a:p>
            <a:pPr algn="ctr">
              <a:defRPr/>
            </a:pPr>
            <a:r>
              <a:rPr lang="en-GB" sz="2000" dirty="0">
                <a:solidFill>
                  <a:schemeClr val="bg1">
                    <a:lumMod val="95000"/>
                  </a:schemeClr>
                </a:solidFill>
                <a:latin typeface="+mj-lt"/>
              </a:rPr>
              <a:t>I just observe the rules and I am very loyal!</a:t>
            </a:r>
          </a:p>
        </p:txBody>
      </p:sp>
      <p:sp>
        <p:nvSpPr>
          <p:cNvPr id="10" name="Bliksemflits 9"/>
          <p:cNvSpPr/>
          <p:nvPr/>
        </p:nvSpPr>
        <p:spPr>
          <a:xfrm>
            <a:off x="5738813" y="4572000"/>
            <a:ext cx="914400" cy="914400"/>
          </a:xfrm>
          <a:prstGeom prst="lightningBolt">
            <a:avLst/>
          </a:prstGeom>
          <a:solidFill>
            <a:srgbClr val="C00000"/>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37576" name="Titel 10"/>
          <p:cNvSpPr>
            <a:spLocks noGrp="1"/>
          </p:cNvSpPr>
          <p:nvPr>
            <p:ph type="title"/>
          </p:nvPr>
        </p:nvSpPr>
        <p:spPr/>
        <p:txBody>
          <a:bodyPr>
            <a:normAutofit/>
          </a:bodyPr>
          <a:lstStyle/>
          <a:p>
            <a:pPr eaLnBrk="1" hangingPunct="1"/>
            <a:r>
              <a:rPr lang="en-GB" sz="2800" dirty="0"/>
              <a:t>Differences in perception</a:t>
            </a:r>
          </a:p>
        </p:txBody>
      </p:sp>
    </p:spTree>
    <p:extLst>
      <p:ext uri="{BB962C8B-B14F-4D97-AF65-F5344CB8AC3E}">
        <p14:creationId xmlns:p14="http://schemas.microsoft.com/office/powerpoint/2010/main" val="255662006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282640" y="721640"/>
            <a:ext cx="4037102" cy="4378868"/>
          </a:xfrm>
          <a:prstGeom prst="rect">
            <a:avLst/>
          </a:prstGeom>
        </p:spPr>
      </p:pic>
      <p:pic>
        <p:nvPicPr>
          <p:cNvPr id="32" name="Afbeelding 3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01147" y="269708"/>
            <a:ext cx="1210251" cy="1042406"/>
          </a:xfrm>
          <a:prstGeom prst="rect">
            <a:avLst/>
          </a:prstGeom>
        </p:spPr>
      </p:pic>
      <p:graphicFrame>
        <p:nvGraphicFramePr>
          <p:cNvPr id="4" name="Tijdelijke aanduiding voor inhoud 3"/>
          <p:cNvGraphicFramePr>
            <a:graphicFrameLocks noGrp="1"/>
          </p:cNvGraphicFramePr>
          <p:nvPr>
            <p:ph idx="4294967295"/>
            <p:extLst>
              <p:ext uri="{D42A27DB-BD31-4B8C-83A1-F6EECF244321}">
                <p14:modId xmlns:p14="http://schemas.microsoft.com/office/powerpoint/2010/main" val="2984995802"/>
              </p:ext>
            </p:extLst>
          </p:nvPr>
        </p:nvGraphicFramePr>
        <p:xfrm>
          <a:off x="1054143" y="1179827"/>
          <a:ext cx="4257675" cy="40703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Rechthoek 4"/>
          <p:cNvSpPr/>
          <p:nvPr/>
        </p:nvSpPr>
        <p:spPr>
          <a:xfrm>
            <a:off x="580480" y="2529972"/>
            <a:ext cx="11155680" cy="2934583"/>
          </a:xfrm>
          <a:prstGeom prst="rect">
            <a:avLst/>
          </a:prstGeom>
          <a:solidFill>
            <a:schemeClr val="accent1">
              <a:lumMod val="20000"/>
              <a:lumOff val="80000"/>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kstvak 5"/>
          <p:cNvSpPr txBox="1"/>
          <p:nvPr/>
        </p:nvSpPr>
        <p:spPr>
          <a:xfrm>
            <a:off x="2529837" y="1998184"/>
            <a:ext cx="1340576" cy="523220"/>
          </a:xfrm>
          <a:prstGeom prst="rect">
            <a:avLst/>
          </a:prstGeom>
          <a:noFill/>
        </p:spPr>
        <p:txBody>
          <a:bodyPr wrap="square" rtlCol="0">
            <a:spAutoFit/>
          </a:bodyPr>
          <a:lstStyle/>
          <a:p>
            <a:pPr algn="ctr"/>
            <a:r>
              <a:rPr lang="en-GB" sz="1400" dirty="0">
                <a:solidFill>
                  <a:srgbClr val="002060"/>
                </a:solidFill>
                <a:latin typeface="Raleway Medium" panose="020B0603030101060003" pitchFamily="34" charset="0"/>
                <a:cs typeface="Arial" charset="0"/>
              </a:rPr>
              <a:t>knowledge and skills</a:t>
            </a:r>
          </a:p>
        </p:txBody>
      </p:sp>
      <p:sp>
        <p:nvSpPr>
          <p:cNvPr id="7" name="Tekstvak 6"/>
          <p:cNvSpPr txBox="1"/>
          <p:nvPr/>
        </p:nvSpPr>
        <p:spPr>
          <a:xfrm>
            <a:off x="2488589" y="4376983"/>
            <a:ext cx="1374865" cy="523220"/>
          </a:xfrm>
          <a:prstGeom prst="rect">
            <a:avLst/>
          </a:prstGeom>
          <a:noFill/>
        </p:spPr>
        <p:txBody>
          <a:bodyPr wrap="square" rtlCol="0">
            <a:spAutoFit/>
          </a:bodyPr>
          <a:lstStyle/>
          <a:p>
            <a:pPr algn="ctr"/>
            <a:r>
              <a:rPr lang="en-GB" sz="1400" dirty="0">
                <a:solidFill>
                  <a:srgbClr val="002060"/>
                </a:solidFill>
                <a:latin typeface="Raleway Medium" panose="020B0603030101060003" pitchFamily="34" charset="0"/>
                <a:cs typeface="Arial" charset="0"/>
              </a:rPr>
              <a:t>beliefs </a:t>
            </a:r>
            <a:br>
              <a:rPr lang="en-GB" sz="1400" dirty="0">
                <a:solidFill>
                  <a:srgbClr val="002060"/>
                </a:solidFill>
                <a:latin typeface="Raleway Medium" panose="020B0603030101060003" pitchFamily="34" charset="0"/>
                <a:cs typeface="Arial" charset="0"/>
              </a:rPr>
            </a:br>
            <a:r>
              <a:rPr lang="en-GB" sz="1400" dirty="0">
                <a:solidFill>
                  <a:srgbClr val="002060"/>
                </a:solidFill>
                <a:latin typeface="Raleway Medium" panose="020B0603030101060003" pitchFamily="34" charset="0"/>
                <a:cs typeface="Arial" charset="0"/>
              </a:rPr>
              <a:t>and values</a:t>
            </a:r>
          </a:p>
        </p:txBody>
      </p:sp>
      <p:sp>
        <p:nvSpPr>
          <p:cNvPr id="8" name="Tekstvak 7"/>
          <p:cNvSpPr txBox="1"/>
          <p:nvPr/>
        </p:nvSpPr>
        <p:spPr>
          <a:xfrm>
            <a:off x="2330137" y="3041994"/>
            <a:ext cx="1619794" cy="523220"/>
          </a:xfrm>
          <a:prstGeom prst="rect">
            <a:avLst/>
          </a:prstGeom>
          <a:noFill/>
        </p:spPr>
        <p:txBody>
          <a:bodyPr wrap="square" rtlCol="0">
            <a:spAutoFit/>
          </a:bodyPr>
          <a:lstStyle/>
          <a:p>
            <a:pPr algn="ctr"/>
            <a:r>
              <a:rPr lang="en-GB" sz="1400" dirty="0">
                <a:solidFill>
                  <a:srgbClr val="002060"/>
                </a:solidFill>
                <a:latin typeface="Raleway Medium" panose="020B0603030101060003" pitchFamily="34" charset="0"/>
                <a:cs typeface="Arial" charset="0"/>
              </a:rPr>
              <a:t>motivations </a:t>
            </a:r>
            <a:br>
              <a:rPr lang="en-GB" sz="1400" dirty="0">
                <a:solidFill>
                  <a:srgbClr val="002060"/>
                </a:solidFill>
                <a:latin typeface="Raleway Medium" panose="020B0603030101060003" pitchFamily="34" charset="0"/>
                <a:cs typeface="Arial" charset="0"/>
              </a:rPr>
            </a:br>
            <a:r>
              <a:rPr lang="en-GB" sz="1400" dirty="0">
                <a:solidFill>
                  <a:srgbClr val="002060"/>
                </a:solidFill>
                <a:latin typeface="Raleway Medium" panose="020B0603030101060003" pitchFamily="34" charset="0"/>
                <a:cs typeface="Arial" charset="0"/>
              </a:rPr>
              <a:t>and drives</a:t>
            </a:r>
          </a:p>
        </p:txBody>
      </p:sp>
      <p:sp>
        <p:nvSpPr>
          <p:cNvPr id="9" name="Tekstvak 8"/>
          <p:cNvSpPr txBox="1"/>
          <p:nvPr/>
        </p:nvSpPr>
        <p:spPr>
          <a:xfrm>
            <a:off x="5124081" y="2558097"/>
            <a:ext cx="1306286" cy="307777"/>
          </a:xfrm>
          <a:prstGeom prst="rect">
            <a:avLst/>
          </a:prstGeom>
          <a:noFill/>
        </p:spPr>
        <p:txBody>
          <a:bodyPr wrap="square" rtlCol="0">
            <a:spAutoFit/>
          </a:bodyPr>
          <a:lstStyle/>
          <a:p>
            <a:pPr algn="ctr"/>
            <a:r>
              <a:rPr lang="en-GB" sz="1400" i="1" dirty="0">
                <a:solidFill>
                  <a:srgbClr val="002060"/>
                </a:solidFill>
                <a:latin typeface="Raleway Medium" panose="020B0603030101060003" pitchFamily="34" charset="0"/>
                <a:cs typeface="Arial" charset="0"/>
              </a:rPr>
              <a:t>invisible</a:t>
            </a:r>
          </a:p>
        </p:txBody>
      </p:sp>
      <p:sp>
        <p:nvSpPr>
          <p:cNvPr id="12" name="Text Box 9"/>
          <p:cNvSpPr txBox="1">
            <a:spLocks noChangeArrowheads="1"/>
          </p:cNvSpPr>
          <p:nvPr/>
        </p:nvSpPr>
        <p:spPr bwMode="auto">
          <a:xfrm>
            <a:off x="7481271" y="1742071"/>
            <a:ext cx="1875267" cy="22467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250000"/>
              </a:lnSpc>
            </a:pPr>
            <a:r>
              <a:rPr lang="en-GB" sz="1400" b="1" dirty="0">
                <a:solidFill>
                  <a:srgbClr val="002060"/>
                </a:solidFill>
                <a:latin typeface="Raleway Light" panose="020B0403030101060003" pitchFamily="34" charset="0"/>
              </a:rPr>
              <a:t>What are you doing?</a:t>
            </a:r>
            <a:endParaRPr lang="en-GB" sz="1400" dirty="0">
              <a:solidFill>
                <a:srgbClr val="002060"/>
              </a:solidFill>
              <a:latin typeface="Raleway Medium" panose="020B0603030101060003" pitchFamily="34" charset="0"/>
            </a:endParaRPr>
          </a:p>
          <a:p>
            <a:pPr eaLnBrk="1" hangingPunct="1">
              <a:lnSpc>
                <a:spcPct val="250000"/>
              </a:lnSpc>
            </a:pPr>
            <a:endParaRPr lang="en-GB" sz="1400" dirty="0">
              <a:solidFill>
                <a:srgbClr val="002060"/>
              </a:solidFill>
              <a:latin typeface="Raleway Medium" panose="020B0603030101060003" pitchFamily="34" charset="0"/>
            </a:endParaRPr>
          </a:p>
          <a:p>
            <a:pPr eaLnBrk="1" hangingPunct="1">
              <a:lnSpc>
                <a:spcPct val="250000"/>
              </a:lnSpc>
            </a:pPr>
            <a:r>
              <a:rPr lang="en-GB" sz="1400" b="1" dirty="0">
                <a:solidFill>
                  <a:srgbClr val="002060"/>
                </a:solidFill>
                <a:latin typeface="Raleway Light" panose="020B0403030101060003" pitchFamily="34" charset="0"/>
              </a:rPr>
              <a:t>What do you think?</a:t>
            </a:r>
          </a:p>
          <a:p>
            <a:pPr eaLnBrk="1" hangingPunct="1">
              <a:lnSpc>
                <a:spcPct val="250000"/>
              </a:lnSpc>
            </a:pPr>
            <a:r>
              <a:rPr lang="en-GB" sz="1400" dirty="0">
                <a:solidFill>
                  <a:srgbClr val="002060"/>
                </a:solidFill>
                <a:latin typeface="Raleway Medium" panose="020B0603030101060003" pitchFamily="34" charset="0"/>
              </a:rPr>
              <a:t> </a:t>
            </a:r>
          </a:p>
        </p:txBody>
      </p:sp>
      <p:sp>
        <p:nvSpPr>
          <p:cNvPr id="13" name="Tekstvak 12"/>
          <p:cNvSpPr txBox="1"/>
          <p:nvPr/>
        </p:nvSpPr>
        <p:spPr>
          <a:xfrm>
            <a:off x="7481271" y="3697660"/>
            <a:ext cx="1794081" cy="630942"/>
          </a:xfrm>
          <a:prstGeom prst="rect">
            <a:avLst/>
          </a:prstGeom>
          <a:noFill/>
        </p:spPr>
        <p:txBody>
          <a:bodyPr wrap="none" rtlCol="0">
            <a:spAutoFit/>
          </a:bodyPr>
          <a:lstStyle/>
          <a:p>
            <a:pPr>
              <a:lnSpc>
                <a:spcPct val="250000"/>
              </a:lnSpc>
            </a:pPr>
            <a:r>
              <a:rPr lang="en-GB" sz="1400" b="1" dirty="0">
                <a:solidFill>
                  <a:srgbClr val="002060"/>
                </a:solidFill>
                <a:latin typeface="Raleway Light" panose="020B0403030101060003" pitchFamily="34" charset="0"/>
              </a:rPr>
              <a:t> What do you want?</a:t>
            </a:r>
          </a:p>
        </p:txBody>
      </p:sp>
      <p:sp>
        <p:nvSpPr>
          <p:cNvPr id="14" name="Tekstvak 13"/>
          <p:cNvSpPr txBox="1"/>
          <p:nvPr/>
        </p:nvSpPr>
        <p:spPr>
          <a:xfrm>
            <a:off x="111354" y="383214"/>
            <a:ext cx="3926073" cy="523220"/>
          </a:xfrm>
          <a:prstGeom prst="rect">
            <a:avLst/>
          </a:prstGeom>
          <a:noFill/>
        </p:spPr>
        <p:txBody>
          <a:bodyPr wrap="square" rtlCol="0">
            <a:spAutoFit/>
          </a:bodyPr>
          <a:lstStyle/>
          <a:p>
            <a:pPr algn="ctr"/>
            <a:r>
              <a:rPr lang="en-GB" sz="1400" dirty="0">
                <a:solidFill>
                  <a:srgbClr val="002060"/>
                </a:solidFill>
                <a:latin typeface="Raleway Medium" panose="020B0603030101060003" pitchFamily="34" charset="0"/>
                <a:cs typeface="Arial" charset="0"/>
              </a:rPr>
              <a:t>My Motivation Insights provides insight </a:t>
            </a:r>
          </a:p>
          <a:p>
            <a:pPr algn="ctr"/>
            <a:r>
              <a:rPr lang="en-GB" sz="1400" dirty="0">
                <a:solidFill>
                  <a:srgbClr val="002060"/>
                </a:solidFill>
                <a:latin typeface="Raleway Medium" panose="020B0603030101060003" pitchFamily="34" charset="0"/>
                <a:cs typeface="Arial" charset="0"/>
              </a:rPr>
              <a:t>into deeper drives &amp; motivations </a:t>
            </a:r>
            <a:endParaRPr lang="en-GB" dirty="0"/>
          </a:p>
        </p:txBody>
      </p:sp>
      <p:cxnSp>
        <p:nvCxnSpPr>
          <p:cNvPr id="28" name="Rechte verbindingslijn met pijl 27"/>
          <p:cNvCxnSpPr/>
          <p:nvPr/>
        </p:nvCxnSpPr>
        <p:spPr>
          <a:xfrm flipV="1">
            <a:off x="1288783" y="3241756"/>
            <a:ext cx="1041354" cy="17415"/>
          </a:xfrm>
          <a:prstGeom prst="straightConnector1">
            <a:avLst/>
          </a:prstGeom>
          <a:ln w="28575">
            <a:tailEnd type="triangle" w="lg" len="lg"/>
          </a:ln>
        </p:spPr>
        <p:style>
          <a:lnRef idx="1">
            <a:schemeClr val="accent1"/>
          </a:lnRef>
          <a:fillRef idx="0">
            <a:schemeClr val="accent1"/>
          </a:fillRef>
          <a:effectRef idx="0">
            <a:schemeClr val="accent1"/>
          </a:effectRef>
          <a:fontRef idx="minor">
            <a:schemeClr val="tx1"/>
          </a:fontRef>
        </p:style>
      </p:cxnSp>
      <p:sp>
        <p:nvSpPr>
          <p:cNvPr id="33" name="Tekstvak 32"/>
          <p:cNvSpPr txBox="1"/>
          <p:nvPr/>
        </p:nvSpPr>
        <p:spPr>
          <a:xfrm>
            <a:off x="5121017" y="2239613"/>
            <a:ext cx="1306286" cy="307777"/>
          </a:xfrm>
          <a:prstGeom prst="rect">
            <a:avLst/>
          </a:prstGeom>
          <a:noFill/>
        </p:spPr>
        <p:txBody>
          <a:bodyPr wrap="square" rtlCol="0">
            <a:spAutoFit/>
          </a:bodyPr>
          <a:lstStyle/>
          <a:p>
            <a:pPr algn="ctr"/>
            <a:r>
              <a:rPr lang="en-GB" sz="1400" i="1" dirty="0">
                <a:solidFill>
                  <a:srgbClr val="002060"/>
                </a:solidFill>
                <a:latin typeface="Raleway Medium" panose="020B0603030101060003" pitchFamily="34" charset="0"/>
                <a:cs typeface="Arial" charset="0"/>
              </a:rPr>
              <a:t>visible</a:t>
            </a:r>
          </a:p>
        </p:txBody>
      </p:sp>
      <p:sp>
        <p:nvSpPr>
          <p:cNvPr id="10" name="Tekstvak 9"/>
          <p:cNvSpPr txBox="1"/>
          <p:nvPr/>
        </p:nvSpPr>
        <p:spPr>
          <a:xfrm>
            <a:off x="9135819" y="536849"/>
            <a:ext cx="2209480" cy="954107"/>
          </a:xfrm>
          <a:prstGeom prst="rect">
            <a:avLst/>
          </a:prstGeom>
          <a:noFill/>
        </p:spPr>
        <p:txBody>
          <a:bodyPr wrap="square" rtlCol="0">
            <a:spAutoFit/>
          </a:bodyPr>
          <a:lstStyle/>
          <a:p>
            <a:pPr algn="ctr"/>
            <a:r>
              <a:rPr lang="en-GB" sz="1400" i="1" dirty="0">
                <a:solidFill>
                  <a:srgbClr val="002060"/>
                </a:solidFill>
                <a:latin typeface="Raleway Medium" panose="020B0603030101060003" pitchFamily="34" charset="0"/>
                <a:cs typeface="Arial" charset="0"/>
              </a:rPr>
              <a:t>Analyses based on Jung describe behaviour. </a:t>
            </a:r>
          </a:p>
          <a:p>
            <a:pPr algn="ctr"/>
            <a:r>
              <a:rPr lang="en-GB" sz="1400" b="1" i="1" dirty="0">
                <a:solidFill>
                  <a:srgbClr val="002060"/>
                </a:solidFill>
                <a:latin typeface="Raleway Medium" panose="020B0603030101060003" pitchFamily="34" charset="0"/>
                <a:cs typeface="Arial" charset="0"/>
              </a:rPr>
              <a:t>WHAT</a:t>
            </a:r>
            <a:r>
              <a:rPr lang="en-GB" sz="1400" i="1" dirty="0">
                <a:solidFill>
                  <a:srgbClr val="002060"/>
                </a:solidFill>
                <a:latin typeface="Raleway Medium" panose="020B0603030101060003" pitchFamily="34" charset="0"/>
                <a:cs typeface="Arial" charset="0"/>
              </a:rPr>
              <a:t> one's preferred behaviour is.</a:t>
            </a:r>
          </a:p>
        </p:txBody>
      </p:sp>
      <p:sp>
        <p:nvSpPr>
          <p:cNvPr id="34" name="Tekstvak 33"/>
          <p:cNvSpPr txBox="1"/>
          <p:nvPr/>
        </p:nvSpPr>
        <p:spPr>
          <a:xfrm>
            <a:off x="1166949" y="5508250"/>
            <a:ext cx="2703464" cy="954107"/>
          </a:xfrm>
          <a:prstGeom prst="rect">
            <a:avLst/>
          </a:prstGeom>
          <a:noFill/>
        </p:spPr>
        <p:txBody>
          <a:bodyPr wrap="square" rtlCol="0">
            <a:spAutoFit/>
          </a:bodyPr>
          <a:lstStyle/>
          <a:p>
            <a:pPr algn="ctr"/>
            <a:r>
              <a:rPr lang="en-GB" sz="1400" i="1" dirty="0">
                <a:solidFill>
                  <a:srgbClr val="002060"/>
                </a:solidFill>
                <a:latin typeface="Raleway Medium" panose="020B0603030101060003" pitchFamily="34" charset="0"/>
                <a:cs typeface="Arial" charset="0"/>
              </a:rPr>
              <a:t>Graves adds to behaviour the underlying drivers and </a:t>
            </a:r>
          </a:p>
          <a:p>
            <a:pPr algn="ctr"/>
            <a:r>
              <a:rPr lang="en-GB" sz="1400" i="1" dirty="0">
                <a:solidFill>
                  <a:srgbClr val="002060"/>
                </a:solidFill>
                <a:latin typeface="Raleway Medium" panose="020B0603030101060003" pitchFamily="34" charset="0"/>
                <a:cs typeface="Arial" charset="0"/>
              </a:rPr>
              <a:t>motivations and reveals </a:t>
            </a:r>
          </a:p>
          <a:p>
            <a:pPr algn="ctr"/>
            <a:r>
              <a:rPr lang="en-GB" sz="1400" b="1" i="1" dirty="0">
                <a:solidFill>
                  <a:srgbClr val="002060"/>
                </a:solidFill>
                <a:latin typeface="Raleway Medium" panose="020B0603030101060003" pitchFamily="34" charset="0"/>
                <a:cs typeface="Arial" charset="0"/>
              </a:rPr>
              <a:t>WHY</a:t>
            </a:r>
            <a:r>
              <a:rPr lang="en-GB" sz="1400" i="1" dirty="0">
                <a:solidFill>
                  <a:srgbClr val="002060"/>
                </a:solidFill>
                <a:latin typeface="Raleway Medium" panose="020B0603030101060003" pitchFamily="34" charset="0"/>
                <a:cs typeface="Arial" charset="0"/>
              </a:rPr>
              <a:t> the behaviour is shown.</a:t>
            </a:r>
          </a:p>
        </p:txBody>
      </p:sp>
      <p:cxnSp>
        <p:nvCxnSpPr>
          <p:cNvPr id="36" name="Rechte verbindingslijn 35"/>
          <p:cNvCxnSpPr>
            <a:cxnSpLocks/>
          </p:cNvCxnSpPr>
          <p:nvPr/>
        </p:nvCxnSpPr>
        <p:spPr>
          <a:xfrm>
            <a:off x="1279232" y="1200684"/>
            <a:ext cx="0" cy="2058487"/>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42" name="Afbeelding 41"/>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7652" y="5508250"/>
            <a:ext cx="863737" cy="946989"/>
          </a:xfrm>
          <a:prstGeom prst="rect">
            <a:avLst/>
          </a:prstGeom>
        </p:spPr>
      </p:pic>
      <p:pic>
        <p:nvPicPr>
          <p:cNvPr id="1026" name="Picture 2" descr="Afbeeldingsresultaat voor jung kleu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11113045" y="863847"/>
            <a:ext cx="996222" cy="984146"/>
          </a:xfrm>
          <a:prstGeom prst="rect">
            <a:avLst/>
          </a:prstGeom>
          <a:noFill/>
          <a:extLst>
            <a:ext uri="{909E8E84-426E-40DD-AFC4-6F175D3DCCD1}">
              <a14:hiddenFill xmlns:a14="http://schemas.microsoft.com/office/drawing/2010/main">
                <a:solidFill>
                  <a:srgbClr val="FFFFFF"/>
                </a:solidFill>
              </a14:hiddenFill>
            </a:ext>
          </a:extLst>
        </p:spPr>
      </p:pic>
      <p:cxnSp>
        <p:nvCxnSpPr>
          <p:cNvPr id="44" name="Rechte verbindingslijn met pijl 43"/>
          <p:cNvCxnSpPr/>
          <p:nvPr/>
        </p:nvCxnSpPr>
        <p:spPr>
          <a:xfrm flipV="1">
            <a:off x="9771032" y="2135804"/>
            <a:ext cx="1041354" cy="17415"/>
          </a:xfrm>
          <a:prstGeom prst="straightConnector1">
            <a:avLst/>
          </a:prstGeom>
          <a:ln w="28575">
            <a:headEnd type="triangle" w="lg" len="lg"/>
            <a:tailEnd type="none" w="lg" len="lg"/>
          </a:ln>
        </p:spPr>
        <p:style>
          <a:lnRef idx="1">
            <a:schemeClr val="accent1"/>
          </a:lnRef>
          <a:fillRef idx="0">
            <a:schemeClr val="accent1"/>
          </a:fillRef>
          <a:effectRef idx="0">
            <a:schemeClr val="accent1"/>
          </a:effectRef>
          <a:fontRef idx="minor">
            <a:schemeClr val="tx1"/>
          </a:fontRef>
        </p:style>
      </p:cxnSp>
      <p:cxnSp>
        <p:nvCxnSpPr>
          <p:cNvPr id="45" name="Rechte verbindingslijn 44"/>
          <p:cNvCxnSpPr/>
          <p:nvPr/>
        </p:nvCxnSpPr>
        <p:spPr>
          <a:xfrm flipH="1">
            <a:off x="10812386" y="1754339"/>
            <a:ext cx="313066" cy="381465"/>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406451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fbeelding 9"/>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rot="-7086611">
            <a:off x="2640807" y="181770"/>
            <a:ext cx="2159000" cy="2166937"/>
          </a:xfrm>
          <a:prstGeom prst="rect">
            <a:avLst/>
          </a:prstGeom>
          <a:noFill/>
          <a:ln w="9525">
            <a:noFill/>
            <a:miter lim="800000"/>
            <a:headEnd/>
            <a:tailEnd/>
          </a:ln>
        </p:spPr>
      </p:pic>
      <p:pic>
        <p:nvPicPr>
          <p:cNvPr id="3" name="Afbeelding 2"/>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rot="-6151555">
            <a:off x="3310732" y="138907"/>
            <a:ext cx="2079625" cy="2081212"/>
          </a:xfrm>
          <a:prstGeom prst="rect">
            <a:avLst/>
          </a:prstGeom>
          <a:noFill/>
          <a:ln w="9525">
            <a:noFill/>
            <a:miter lim="800000"/>
            <a:headEnd/>
            <a:tailEnd/>
          </a:ln>
        </p:spPr>
      </p:pic>
      <p:sp>
        <p:nvSpPr>
          <p:cNvPr id="241667" name="Titel 10"/>
          <p:cNvSpPr>
            <a:spLocks noGrp="1"/>
          </p:cNvSpPr>
          <p:nvPr>
            <p:ph type="title"/>
          </p:nvPr>
        </p:nvSpPr>
        <p:spPr/>
        <p:txBody>
          <a:bodyPr/>
          <a:lstStyle/>
          <a:p>
            <a:pPr eaLnBrk="1" hangingPunct="1"/>
            <a:r>
              <a:rPr lang="nl-NL"/>
              <a:t>Yellow</a:t>
            </a:r>
            <a:endParaRPr lang="en-GB"/>
          </a:p>
        </p:txBody>
      </p:sp>
      <p:sp>
        <p:nvSpPr>
          <p:cNvPr id="241668" name="Rechthoek 16"/>
          <p:cNvSpPr>
            <a:spLocks noChangeArrowheads="1"/>
          </p:cNvSpPr>
          <p:nvPr/>
        </p:nvSpPr>
        <p:spPr bwMode="auto">
          <a:xfrm>
            <a:off x="2711451" y="3284538"/>
            <a:ext cx="7777163" cy="1477328"/>
          </a:xfrm>
          <a:prstGeom prst="rect">
            <a:avLst/>
          </a:prstGeom>
          <a:noFill/>
          <a:ln w="9525">
            <a:noFill/>
            <a:miter lim="800000"/>
            <a:headEnd/>
            <a:tailEnd/>
          </a:ln>
        </p:spPr>
        <p:txBody>
          <a:bodyPr>
            <a:spAutoFit/>
          </a:bodyPr>
          <a:lstStyle/>
          <a:p>
            <a:pPr marL="360363" indent="-360363">
              <a:buBlip>
                <a:blip r:embed="rId5"/>
              </a:buBlip>
            </a:pPr>
            <a:r>
              <a:rPr lang="en-GB">
                <a:latin typeface="Calibri" pitchFamily="34" charset="0"/>
              </a:rPr>
              <a:t>Green finds yellow too aloof: it does not want to commit</a:t>
            </a:r>
          </a:p>
          <a:p>
            <a:pPr marL="360363" indent="-360363">
              <a:buBlip>
                <a:blip r:embed="rId5"/>
              </a:buBlip>
            </a:pPr>
            <a:r>
              <a:rPr lang="en-GB">
                <a:latin typeface="Calibri" pitchFamily="34" charset="0"/>
              </a:rPr>
              <a:t>Orange sees yellow as impractical and far too principled</a:t>
            </a:r>
          </a:p>
          <a:p>
            <a:pPr marL="360363" indent="-360363">
              <a:buBlip>
                <a:blip r:embed="rId5"/>
              </a:buBlip>
            </a:pPr>
            <a:r>
              <a:rPr lang="en-GB">
                <a:latin typeface="Calibri" pitchFamily="34" charset="0"/>
              </a:rPr>
              <a:t>Blue finds yellow chaotic and unreliable</a:t>
            </a:r>
          </a:p>
          <a:p>
            <a:pPr marL="360363" indent="-360363">
              <a:buBlip>
                <a:blip r:embed="rId5"/>
              </a:buBlip>
            </a:pPr>
            <a:r>
              <a:rPr lang="en-GB">
                <a:latin typeface="Calibri" pitchFamily="34" charset="0"/>
              </a:rPr>
              <a:t>Red finds yellow far too slow and not living in the present</a:t>
            </a:r>
          </a:p>
          <a:p>
            <a:pPr marL="360363" indent="-360363" eaLnBrk="0" hangingPunct="0">
              <a:buBlip>
                <a:blip r:embed="rId5"/>
              </a:buBlip>
            </a:pPr>
            <a:r>
              <a:rPr lang="en-GB">
                <a:latin typeface="Calibri" pitchFamily="34" charset="0"/>
              </a:rPr>
              <a:t>Purple feels yellow has no feeling for mysticism and symbols</a:t>
            </a:r>
          </a:p>
        </p:txBody>
      </p:sp>
      <p:pic>
        <p:nvPicPr>
          <p:cNvPr id="241669" name="Picture 2" descr="nerd"/>
          <p:cNvPicPr>
            <a:picLocks noChangeAspect="1" noChangeArrowheads="1"/>
          </p:cNvPicPr>
          <p:nvPr/>
        </p:nvPicPr>
        <p:blipFill>
          <a:blip r:embed="rId6" cstate="email">
            <a:extLst>
              <a:ext uri="{28A0092B-C50C-407E-A947-70E740481C1C}">
                <a14:useLocalDpi xmlns:a14="http://schemas.microsoft.com/office/drawing/2010/main"/>
              </a:ext>
            </a:extLst>
          </a:blip>
          <a:srcRect t="9007" b="3175"/>
          <a:stretch>
            <a:fillRect/>
          </a:stretch>
        </p:blipFill>
        <p:spPr bwMode="auto">
          <a:xfrm>
            <a:off x="8183564" y="476250"/>
            <a:ext cx="2105025" cy="2808288"/>
          </a:xfrm>
          <a:prstGeom prst="rect">
            <a:avLst/>
          </a:prstGeom>
          <a:noFill/>
          <a:ln w="9525">
            <a:noFill/>
            <a:miter lim="800000"/>
            <a:headEnd/>
            <a:tailEnd/>
          </a:ln>
        </p:spPr>
      </p:pic>
    </p:spTree>
    <p:extLst>
      <p:ext uri="{BB962C8B-B14F-4D97-AF65-F5344CB8AC3E}">
        <p14:creationId xmlns:p14="http://schemas.microsoft.com/office/powerpoint/2010/main" val="3272753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10800000">
                                      <p:cBhvr>
                                        <p:cTn id="6" dur="2000" fill="hold"/>
                                        <p:tgtEl>
                                          <p:spTgt spid="10"/>
                                        </p:tgtEl>
                                        <p:attrNameLst>
                                          <p:attrName>r</p:attrName>
                                        </p:attrNameLst>
                                      </p:cBhvr>
                                    </p:animRot>
                                  </p:childTnLst>
                                </p:cTn>
                              </p:par>
                            </p:childTnLst>
                          </p:cTn>
                        </p:par>
                        <p:par>
                          <p:cTn id="7" fill="hold">
                            <p:stCondLst>
                              <p:cond delay="2000"/>
                            </p:stCondLst>
                            <p:childTnLst>
                              <p:par>
                                <p:cTn id="8" presetID="18" presetClass="entr" presetSubtype="3" fill="hold" nodeType="after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strips(upRight)">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ChangeArrowheads="1"/>
          </p:cNvSpPr>
          <p:nvPr/>
        </p:nvSpPr>
        <p:spPr bwMode="auto">
          <a:xfrm>
            <a:off x="2855914" y="2882900"/>
            <a:ext cx="7704137" cy="4146550"/>
          </a:xfrm>
          <a:prstGeom prst="rect">
            <a:avLst/>
          </a:prstGeom>
          <a:noFill/>
          <a:ln>
            <a:noFill/>
          </a:ln>
          <a:extLst>
            <a:ext uri="{909E8E84-426E-40dd-AFC4-6F175D3DCCD1}"/>
            <a:ext uri="{91240B29-F687-4f45-9708-019B960494DF}"/>
          </a:extLst>
        </p:spPr>
        <p:txBody>
          <a:bodyPr/>
          <a:lstStyle/>
          <a:p>
            <a:pPr marL="360363" indent="-360363">
              <a:buBlip>
                <a:blip r:embed="rId3"/>
              </a:buBlip>
              <a:defRPr/>
            </a:pPr>
            <a:r>
              <a:rPr lang="en-GB" dirty="0"/>
              <a:t>Yellow finds green patronising and too focused on what is ‘normal’</a:t>
            </a:r>
          </a:p>
          <a:p>
            <a:pPr marL="360363" indent="-360363">
              <a:buBlip>
                <a:blip r:embed="rId3"/>
              </a:buBlip>
              <a:defRPr/>
            </a:pPr>
            <a:r>
              <a:rPr lang="en-GB" dirty="0"/>
              <a:t>Orange sees green as soft and hates the idea of equality</a:t>
            </a:r>
          </a:p>
          <a:p>
            <a:pPr marL="360363" indent="-360363">
              <a:buBlip>
                <a:blip r:embed="rId3"/>
              </a:buBlip>
              <a:defRPr/>
            </a:pPr>
            <a:r>
              <a:rPr lang="en-GB" dirty="0"/>
              <a:t>Blue finds green too complacent, because green puts people before duty</a:t>
            </a:r>
          </a:p>
          <a:p>
            <a:pPr marL="360363" indent="-360363">
              <a:buBlip>
                <a:blip r:embed="rId3"/>
              </a:buBlip>
              <a:defRPr/>
            </a:pPr>
            <a:r>
              <a:rPr lang="en-GB" dirty="0"/>
              <a:t>Red feels green is naive, weak and too intent on keeping the peace</a:t>
            </a:r>
          </a:p>
          <a:p>
            <a:pPr marL="360363" indent="-360363" eaLnBrk="0" hangingPunct="0">
              <a:buBlip>
                <a:blip r:embed="rId3"/>
              </a:buBlip>
              <a:defRPr/>
            </a:pPr>
            <a:r>
              <a:rPr lang="en-GB" dirty="0"/>
              <a:t>Purple feels green is longwinded and is unable to sense connections</a:t>
            </a:r>
          </a:p>
          <a:p>
            <a:pPr marL="342900" indent="-342900">
              <a:spcBef>
                <a:spcPct val="20000"/>
              </a:spcBef>
              <a:buBlip>
                <a:blip r:embed="rId3"/>
              </a:buBlip>
              <a:defRPr/>
            </a:pPr>
            <a:endParaRPr lang="en-GB" dirty="0">
              <a:latin typeface="+mj-lt"/>
            </a:endParaRPr>
          </a:p>
        </p:txBody>
      </p:sp>
      <p:pic>
        <p:nvPicPr>
          <p:cNvPr id="9" name="Afbeelding 8"/>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rot="-4018098">
            <a:off x="2640807" y="181770"/>
            <a:ext cx="2159000" cy="2166937"/>
          </a:xfrm>
          <a:prstGeom prst="rect">
            <a:avLst/>
          </a:prstGeom>
          <a:noFill/>
          <a:ln w="9525">
            <a:noFill/>
            <a:miter lim="800000"/>
            <a:headEnd/>
            <a:tailEnd/>
          </a:ln>
        </p:spPr>
      </p:pic>
      <p:pic>
        <p:nvPicPr>
          <p:cNvPr id="3" name="Afbeelding 2"/>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rot="6665428">
            <a:off x="3929857" y="119857"/>
            <a:ext cx="1389063" cy="1517650"/>
          </a:xfrm>
          <a:prstGeom prst="rect">
            <a:avLst/>
          </a:prstGeom>
          <a:noFill/>
          <a:ln w="9525">
            <a:noFill/>
            <a:miter lim="800000"/>
            <a:headEnd/>
            <a:tailEnd/>
          </a:ln>
        </p:spPr>
      </p:pic>
      <p:sp>
        <p:nvSpPr>
          <p:cNvPr id="243716" name="Titel 11"/>
          <p:cNvSpPr>
            <a:spLocks noGrp="1"/>
          </p:cNvSpPr>
          <p:nvPr>
            <p:ph type="title"/>
          </p:nvPr>
        </p:nvSpPr>
        <p:spPr/>
        <p:txBody>
          <a:bodyPr/>
          <a:lstStyle/>
          <a:p>
            <a:pPr eaLnBrk="1" hangingPunct="1"/>
            <a:r>
              <a:rPr lang="nl-NL"/>
              <a:t>Green</a:t>
            </a:r>
            <a:endParaRPr lang="en-GB"/>
          </a:p>
        </p:txBody>
      </p:sp>
      <p:pic>
        <p:nvPicPr>
          <p:cNvPr id="243717" name="Picture 2" descr="http://preamp.us/galaxy09/wp-content/uploads/2009/02/hippies_in_the_sixtie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751764" y="476250"/>
            <a:ext cx="2401887" cy="2122488"/>
          </a:xfrm>
          <a:prstGeom prst="rect">
            <a:avLst/>
          </a:prstGeom>
          <a:noFill/>
          <a:ln w="9525">
            <a:noFill/>
            <a:miter lim="800000"/>
            <a:headEnd/>
            <a:tailEnd/>
          </a:ln>
        </p:spPr>
      </p:pic>
    </p:spTree>
    <p:extLst>
      <p:ext uri="{BB962C8B-B14F-4D97-AF65-F5344CB8AC3E}">
        <p14:creationId xmlns:p14="http://schemas.microsoft.com/office/powerpoint/2010/main" val="3297045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10800000">
                                      <p:cBhvr>
                                        <p:cTn id="6" dur="2000" fill="hold"/>
                                        <p:tgtEl>
                                          <p:spTgt spid="9"/>
                                        </p:tgtEl>
                                        <p:attrNameLst>
                                          <p:attrName>r</p:attrName>
                                        </p:attrNameLst>
                                      </p:cBhvr>
                                    </p:animRot>
                                  </p:childTnLst>
                                </p:cTn>
                              </p:par>
                            </p:childTnLst>
                          </p:cTn>
                        </p:par>
                        <p:par>
                          <p:cTn id="7" fill="hold">
                            <p:stCondLst>
                              <p:cond delay="2000"/>
                            </p:stCondLst>
                            <p:childTnLst>
                              <p:par>
                                <p:cTn id="8" presetID="18" presetClass="entr" presetSubtype="3" fill="hold" nodeType="after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strips(upRight)">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1" name="Rectangle 8"/>
          <p:cNvSpPr>
            <a:spLocks noChangeArrowheads="1"/>
          </p:cNvSpPr>
          <p:nvPr/>
        </p:nvSpPr>
        <p:spPr bwMode="auto">
          <a:xfrm>
            <a:off x="2927350" y="2708275"/>
            <a:ext cx="7632700" cy="3714750"/>
          </a:xfrm>
          <a:prstGeom prst="rect">
            <a:avLst/>
          </a:prstGeom>
          <a:noFill/>
          <a:ln w="9525">
            <a:noFill/>
            <a:miter lim="800000"/>
            <a:headEnd/>
            <a:tailEnd/>
          </a:ln>
        </p:spPr>
        <p:txBody>
          <a:bodyPr/>
          <a:lstStyle/>
          <a:p>
            <a:pPr marL="360363" indent="-360363">
              <a:buBlip>
                <a:blip r:embed="rId3"/>
              </a:buBlip>
            </a:pPr>
            <a:r>
              <a:rPr lang="en-GB">
                <a:latin typeface="Calibri" pitchFamily="34" charset="0"/>
              </a:rPr>
              <a:t>Yellow finds orange superficial and too intent on creating impact</a:t>
            </a:r>
          </a:p>
          <a:p>
            <a:pPr marL="360363" indent="-360363">
              <a:buBlip>
                <a:blip r:embed="rId3"/>
              </a:buBlip>
            </a:pPr>
            <a:r>
              <a:rPr lang="en-GB">
                <a:latin typeface="Calibri" pitchFamily="34" charset="0"/>
              </a:rPr>
              <a:t>Green finds orange too arrogant and superior</a:t>
            </a:r>
          </a:p>
          <a:p>
            <a:pPr marL="360363" indent="-360363">
              <a:buBlip>
                <a:blip r:embed="rId3"/>
              </a:buBlip>
            </a:pPr>
            <a:r>
              <a:rPr lang="en-GB">
                <a:latin typeface="Calibri" pitchFamily="34" charset="0"/>
              </a:rPr>
              <a:t>Blue finds orange self-centred and unable to follow the rules</a:t>
            </a:r>
          </a:p>
          <a:p>
            <a:pPr marL="360363" indent="-360363">
              <a:buBlip>
                <a:blip r:embed="rId3"/>
              </a:buBlip>
            </a:pPr>
            <a:r>
              <a:rPr lang="en-GB">
                <a:latin typeface="Calibri" pitchFamily="34" charset="0"/>
              </a:rPr>
              <a:t>Red finds orange vain and concerned about what others think</a:t>
            </a:r>
          </a:p>
          <a:p>
            <a:pPr marL="360363" indent="-360363" eaLnBrk="0" hangingPunct="0">
              <a:buBlip>
                <a:blip r:embed="rId3"/>
              </a:buBlip>
            </a:pPr>
            <a:r>
              <a:rPr lang="en-GB">
                <a:latin typeface="Calibri" pitchFamily="34" charset="0"/>
              </a:rPr>
              <a:t>Purple feels orange wants to implement unnecessary change and does not respect what has grown over time</a:t>
            </a:r>
          </a:p>
        </p:txBody>
      </p:sp>
      <p:pic>
        <p:nvPicPr>
          <p:cNvPr id="9" name="Afbeelding 8"/>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rot="-816326">
            <a:off x="2640014" y="180976"/>
            <a:ext cx="2160587" cy="2168525"/>
          </a:xfrm>
          <a:prstGeom prst="rect">
            <a:avLst/>
          </a:prstGeom>
          <a:noFill/>
          <a:ln w="9525">
            <a:noFill/>
            <a:miter lim="800000"/>
            <a:headEnd/>
            <a:tailEnd/>
          </a:ln>
        </p:spPr>
      </p:pic>
      <p:pic>
        <p:nvPicPr>
          <p:cNvPr id="5" name="Afbeelding 4"/>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rot="10021387">
            <a:off x="3721101" y="458788"/>
            <a:ext cx="1344613" cy="1358900"/>
          </a:xfrm>
          <a:prstGeom prst="rect">
            <a:avLst/>
          </a:prstGeom>
          <a:noFill/>
          <a:ln w="9525">
            <a:noFill/>
            <a:miter lim="800000"/>
            <a:headEnd/>
            <a:tailEnd/>
          </a:ln>
        </p:spPr>
      </p:pic>
      <p:sp>
        <p:nvSpPr>
          <p:cNvPr id="245764" name="Titel 9"/>
          <p:cNvSpPr>
            <a:spLocks noGrp="1"/>
          </p:cNvSpPr>
          <p:nvPr>
            <p:ph type="title"/>
          </p:nvPr>
        </p:nvSpPr>
        <p:spPr/>
        <p:txBody>
          <a:bodyPr/>
          <a:lstStyle/>
          <a:p>
            <a:pPr eaLnBrk="1" hangingPunct="1"/>
            <a:r>
              <a:rPr lang="nl-NL"/>
              <a:t>Orange</a:t>
            </a:r>
            <a:endParaRPr lang="en-GB"/>
          </a:p>
        </p:txBody>
      </p:sp>
      <p:pic>
        <p:nvPicPr>
          <p:cNvPr id="245765" name="Picture 4" descr="http://www.theage.com.au/ffximage/2009/04/26/CatTackle_wideweb__470x317,0.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751764" y="620714"/>
            <a:ext cx="2638425" cy="1779587"/>
          </a:xfrm>
          <a:prstGeom prst="rect">
            <a:avLst/>
          </a:prstGeom>
          <a:noFill/>
          <a:ln w="9525">
            <a:noFill/>
            <a:miter lim="800000"/>
            <a:headEnd/>
            <a:tailEnd/>
          </a:ln>
        </p:spPr>
      </p:pic>
    </p:spTree>
    <p:extLst>
      <p:ext uri="{BB962C8B-B14F-4D97-AF65-F5344CB8AC3E}">
        <p14:creationId xmlns:p14="http://schemas.microsoft.com/office/powerpoint/2010/main" val="1422827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10800000">
                                      <p:cBhvr>
                                        <p:cTn id="6" dur="2000" fill="hold"/>
                                        <p:tgtEl>
                                          <p:spTgt spid="9"/>
                                        </p:tgtEl>
                                        <p:attrNameLst>
                                          <p:attrName>r</p:attrName>
                                        </p:attrNameLst>
                                      </p:cBhvr>
                                    </p:animRot>
                                  </p:childTnLst>
                                </p:cTn>
                              </p:par>
                            </p:childTnLst>
                          </p:cTn>
                        </p:par>
                        <p:par>
                          <p:cTn id="7" fill="hold">
                            <p:stCondLst>
                              <p:cond delay="2000"/>
                            </p:stCondLst>
                            <p:childTnLst>
                              <p:par>
                                <p:cTn id="8" presetID="18" presetClass="entr" presetSubtype="3" fill="hold"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strips(upRight)">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09" name="Rectangle 8"/>
          <p:cNvSpPr>
            <a:spLocks noChangeArrowheads="1"/>
          </p:cNvSpPr>
          <p:nvPr/>
        </p:nvSpPr>
        <p:spPr bwMode="auto">
          <a:xfrm>
            <a:off x="2855914" y="3789364"/>
            <a:ext cx="7704137" cy="2808287"/>
          </a:xfrm>
          <a:prstGeom prst="rect">
            <a:avLst/>
          </a:prstGeom>
          <a:noFill/>
          <a:ln w="9525">
            <a:noFill/>
            <a:miter lim="800000"/>
            <a:headEnd/>
            <a:tailEnd/>
          </a:ln>
        </p:spPr>
        <p:txBody>
          <a:bodyPr/>
          <a:lstStyle/>
          <a:p>
            <a:pPr marL="360363" indent="-360363">
              <a:buBlip>
                <a:blip r:embed="rId3"/>
              </a:buBlip>
            </a:pPr>
            <a:r>
              <a:rPr lang="en-GB">
                <a:latin typeface="Calibri" pitchFamily="34" charset="0"/>
              </a:rPr>
              <a:t>Yellow finds blue too inflexible and lacking in vision       </a:t>
            </a:r>
          </a:p>
          <a:p>
            <a:pPr marL="360363" indent="-360363">
              <a:buBlip>
                <a:blip r:embed="rId3"/>
              </a:buBlip>
            </a:pPr>
            <a:r>
              <a:rPr lang="en-GB">
                <a:latin typeface="Calibri" pitchFamily="34" charset="0"/>
              </a:rPr>
              <a:t>Green finds blue impersonal and too rigid in the application of rules</a:t>
            </a:r>
          </a:p>
          <a:p>
            <a:pPr marL="360363" indent="-360363">
              <a:buBlip>
                <a:blip r:embed="rId3"/>
              </a:buBlip>
            </a:pPr>
            <a:r>
              <a:rPr lang="en-GB">
                <a:latin typeface="Calibri" pitchFamily="34" charset="0"/>
              </a:rPr>
              <a:t>Orange sees blue as too inflexible</a:t>
            </a:r>
          </a:p>
          <a:p>
            <a:pPr marL="360363" indent="-360363">
              <a:buBlip>
                <a:blip r:embed="rId3"/>
              </a:buBlip>
            </a:pPr>
            <a:r>
              <a:rPr lang="en-GB">
                <a:latin typeface="Calibri" pitchFamily="34" charset="0"/>
              </a:rPr>
              <a:t>Red feels blue places too much emphasis on the need for certainty and is too defensive</a:t>
            </a:r>
          </a:p>
          <a:p>
            <a:pPr marL="360363" indent="-360363" eaLnBrk="0" hangingPunct="0">
              <a:buBlip>
                <a:blip r:embed="rId3"/>
              </a:buBlip>
            </a:pPr>
            <a:r>
              <a:rPr lang="en-GB">
                <a:latin typeface="Calibri" pitchFamily="34" charset="0"/>
              </a:rPr>
              <a:t>Purple experiences blue as cold and mechanical </a:t>
            </a:r>
          </a:p>
        </p:txBody>
      </p:sp>
      <p:pic>
        <p:nvPicPr>
          <p:cNvPr id="9" name="Afbeelding 8"/>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rot="2230354">
            <a:off x="2640014" y="180976"/>
            <a:ext cx="2160587" cy="2168525"/>
          </a:xfrm>
          <a:prstGeom prst="rect">
            <a:avLst/>
          </a:prstGeom>
          <a:noFill/>
          <a:ln w="9525">
            <a:noFill/>
            <a:miter lim="800000"/>
            <a:headEnd/>
            <a:tailEnd/>
          </a:ln>
        </p:spPr>
      </p:pic>
      <p:pic>
        <p:nvPicPr>
          <p:cNvPr id="3" name="Afbeelding 2"/>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rot="-8626000">
            <a:off x="3989389" y="280989"/>
            <a:ext cx="1470025" cy="1590675"/>
          </a:xfrm>
          <a:prstGeom prst="rect">
            <a:avLst/>
          </a:prstGeom>
          <a:noFill/>
          <a:ln w="9525">
            <a:noFill/>
            <a:miter lim="800000"/>
            <a:headEnd/>
            <a:tailEnd/>
          </a:ln>
        </p:spPr>
      </p:pic>
      <p:sp>
        <p:nvSpPr>
          <p:cNvPr id="247812" name="Titel 9"/>
          <p:cNvSpPr>
            <a:spLocks noGrp="1"/>
          </p:cNvSpPr>
          <p:nvPr>
            <p:ph type="title"/>
          </p:nvPr>
        </p:nvSpPr>
        <p:spPr/>
        <p:txBody>
          <a:bodyPr/>
          <a:lstStyle/>
          <a:p>
            <a:pPr eaLnBrk="1" hangingPunct="1"/>
            <a:r>
              <a:rPr lang="nl-NL"/>
              <a:t>Blue</a:t>
            </a:r>
            <a:endParaRPr lang="en-GB"/>
          </a:p>
        </p:txBody>
      </p:sp>
      <p:pic>
        <p:nvPicPr>
          <p:cNvPr id="247813" name="Picture 2" descr="http://t0.gstatic.com/images?q=tbn:ANd9GcSAx0IuUvmsGTC0S7exWOtgdJv2Sw9A8_CdWNkxf0cLnx2QKEhT"/>
          <p:cNvPicPr>
            <a:picLocks noChangeAspect="1" noChangeArrowheads="1"/>
          </p:cNvPicPr>
          <p:nvPr/>
        </p:nvPicPr>
        <p:blipFill>
          <a:blip r:embed="rId6"/>
          <a:srcRect/>
          <a:stretch>
            <a:fillRect/>
          </a:stretch>
        </p:blipFill>
        <p:spPr bwMode="auto">
          <a:xfrm>
            <a:off x="6959600" y="1125539"/>
            <a:ext cx="3079750" cy="2016125"/>
          </a:xfrm>
          <a:prstGeom prst="rect">
            <a:avLst/>
          </a:prstGeom>
          <a:noFill/>
          <a:ln w="9525">
            <a:noFill/>
            <a:miter lim="800000"/>
            <a:headEnd/>
            <a:tailEnd/>
          </a:ln>
        </p:spPr>
      </p:pic>
    </p:spTree>
    <p:extLst>
      <p:ext uri="{BB962C8B-B14F-4D97-AF65-F5344CB8AC3E}">
        <p14:creationId xmlns:p14="http://schemas.microsoft.com/office/powerpoint/2010/main" val="2510717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10800000">
                                      <p:cBhvr>
                                        <p:cTn id="6" dur="2000" fill="hold"/>
                                        <p:tgtEl>
                                          <p:spTgt spid="9"/>
                                        </p:tgtEl>
                                        <p:attrNameLst>
                                          <p:attrName>r</p:attrName>
                                        </p:attrNameLst>
                                      </p:cBhvr>
                                    </p:animRot>
                                  </p:childTnLst>
                                </p:cTn>
                              </p:par>
                            </p:childTnLst>
                          </p:cTn>
                        </p:par>
                        <p:par>
                          <p:cTn id="7" fill="hold">
                            <p:stCondLst>
                              <p:cond delay="2000"/>
                            </p:stCondLst>
                            <p:childTnLst>
                              <p:par>
                                <p:cTn id="8" presetID="18" presetClass="entr" presetSubtype="3" fill="hold" nodeType="after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strips(upRight)">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9857" name="Picture 2" descr="click to zoom"/>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28025" y="404813"/>
            <a:ext cx="1944688" cy="2436812"/>
          </a:xfrm>
          <a:prstGeom prst="rect">
            <a:avLst/>
          </a:prstGeom>
          <a:noFill/>
          <a:ln w="9525">
            <a:noFill/>
            <a:miter lim="800000"/>
            <a:headEnd/>
            <a:tailEnd/>
          </a:ln>
        </p:spPr>
      </p:pic>
      <p:sp>
        <p:nvSpPr>
          <p:cNvPr id="249858" name="Rectangle 4"/>
          <p:cNvSpPr>
            <a:spLocks noChangeArrowheads="1"/>
          </p:cNvSpPr>
          <p:nvPr/>
        </p:nvSpPr>
        <p:spPr bwMode="auto">
          <a:xfrm>
            <a:off x="2711451" y="2852738"/>
            <a:ext cx="7705725" cy="4005262"/>
          </a:xfrm>
          <a:prstGeom prst="rect">
            <a:avLst/>
          </a:prstGeom>
          <a:noFill/>
          <a:ln w="9525">
            <a:noFill/>
            <a:miter lim="800000"/>
            <a:headEnd/>
            <a:tailEnd/>
          </a:ln>
        </p:spPr>
        <p:txBody>
          <a:bodyPr/>
          <a:lstStyle/>
          <a:p>
            <a:pPr marL="360363" indent="-360363">
              <a:buBlip>
                <a:blip r:embed="rId4"/>
              </a:buBlip>
            </a:pPr>
            <a:r>
              <a:rPr lang="en-GB">
                <a:latin typeface="Calibri" pitchFamily="34" charset="0"/>
              </a:rPr>
              <a:t>Yellow thinks red acts without thinking and fails to consider the consequences</a:t>
            </a:r>
          </a:p>
          <a:p>
            <a:pPr marL="360363" indent="-360363">
              <a:buBlip>
                <a:blip r:embed="rId4"/>
              </a:buBlip>
            </a:pPr>
            <a:r>
              <a:rPr lang="en-GB">
                <a:latin typeface="Calibri" pitchFamily="34" charset="0"/>
              </a:rPr>
              <a:t>Green finds red impatient, confrontational and inclined to provoke conflict</a:t>
            </a:r>
          </a:p>
          <a:p>
            <a:pPr marL="360363" indent="-360363">
              <a:buBlip>
                <a:blip r:embed="rId4"/>
              </a:buBlip>
            </a:pPr>
            <a:r>
              <a:rPr lang="en-GB">
                <a:latin typeface="Calibri" pitchFamily="34" charset="0"/>
              </a:rPr>
              <a:t>Orange sees red as stupid because red does not care about status</a:t>
            </a:r>
          </a:p>
          <a:p>
            <a:pPr marL="360363" indent="-360363">
              <a:buBlip>
                <a:blip r:embed="rId4"/>
              </a:buBlip>
            </a:pPr>
            <a:r>
              <a:rPr lang="en-GB">
                <a:latin typeface="Calibri" pitchFamily="34" charset="0"/>
              </a:rPr>
              <a:t>Blue finds red irresponsible and incapable of sticking to agreements</a:t>
            </a:r>
          </a:p>
          <a:p>
            <a:pPr marL="360363" indent="-360363" eaLnBrk="0" hangingPunct="0">
              <a:buBlip>
                <a:blip r:embed="rId4"/>
              </a:buBlip>
            </a:pPr>
            <a:r>
              <a:rPr lang="en-GB">
                <a:latin typeface="Calibri" pitchFamily="34" charset="0"/>
              </a:rPr>
              <a:t>Purple feels red is too coarse and that it does not respect things others consider to be sacred</a:t>
            </a:r>
          </a:p>
        </p:txBody>
      </p:sp>
      <p:pic>
        <p:nvPicPr>
          <p:cNvPr id="7" name="Afbeelding 6"/>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2636839" y="185738"/>
            <a:ext cx="2166937" cy="2159000"/>
          </a:xfrm>
          <a:prstGeom prst="rect">
            <a:avLst/>
          </a:prstGeom>
          <a:noFill/>
          <a:ln w="9525">
            <a:noFill/>
            <a:miter lim="800000"/>
            <a:headEnd/>
            <a:tailEnd/>
          </a:ln>
        </p:spPr>
      </p:pic>
      <p:pic>
        <p:nvPicPr>
          <p:cNvPr id="3" name="Afbeelding 2"/>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3648076" y="257175"/>
            <a:ext cx="1560513" cy="1371600"/>
          </a:xfrm>
          <a:prstGeom prst="rect">
            <a:avLst/>
          </a:prstGeom>
          <a:noFill/>
          <a:ln w="9525">
            <a:noFill/>
            <a:miter lim="800000"/>
            <a:headEnd/>
            <a:tailEnd/>
          </a:ln>
        </p:spPr>
      </p:pic>
      <p:sp>
        <p:nvSpPr>
          <p:cNvPr id="249861" name="Titel 8"/>
          <p:cNvSpPr>
            <a:spLocks noGrp="1"/>
          </p:cNvSpPr>
          <p:nvPr>
            <p:ph type="title"/>
          </p:nvPr>
        </p:nvSpPr>
        <p:spPr/>
        <p:txBody>
          <a:bodyPr/>
          <a:lstStyle/>
          <a:p>
            <a:pPr eaLnBrk="1" hangingPunct="1"/>
            <a:r>
              <a:rPr lang="nl-NL"/>
              <a:t>Red</a:t>
            </a:r>
            <a:endParaRPr lang="en-GB"/>
          </a:p>
        </p:txBody>
      </p:sp>
    </p:spTree>
    <p:extLst>
      <p:ext uri="{BB962C8B-B14F-4D97-AF65-F5344CB8AC3E}">
        <p14:creationId xmlns:p14="http://schemas.microsoft.com/office/powerpoint/2010/main" val="376821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10800000">
                                      <p:cBhvr>
                                        <p:cTn id="6" dur="2000" fill="hold"/>
                                        <p:tgtEl>
                                          <p:spTgt spid="7"/>
                                        </p:tgtEl>
                                        <p:attrNameLst>
                                          <p:attrName>r</p:attrName>
                                        </p:attrNameLst>
                                      </p:cBhvr>
                                    </p:animRot>
                                  </p:childTnLst>
                                </p:cTn>
                              </p:par>
                            </p:childTnLst>
                          </p:cTn>
                        </p:par>
                        <p:par>
                          <p:cTn id="7" fill="hold">
                            <p:stCondLst>
                              <p:cond delay="2000"/>
                            </p:stCondLst>
                            <p:childTnLst>
                              <p:par>
                                <p:cTn id="8" presetID="18" presetClass="entr" presetSubtype="3" fill="hold" nodeType="after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strips(upRight)">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8"/>
          <p:cNvSpPr>
            <a:spLocks noChangeArrowheads="1"/>
          </p:cNvSpPr>
          <p:nvPr/>
        </p:nvSpPr>
        <p:spPr bwMode="auto">
          <a:xfrm>
            <a:off x="2711450" y="2852738"/>
            <a:ext cx="8204200" cy="4146550"/>
          </a:xfrm>
          <a:prstGeom prst="rect">
            <a:avLst/>
          </a:prstGeom>
          <a:noFill/>
          <a:ln>
            <a:noFill/>
          </a:ln>
          <a:extLst>
            <a:ext uri="{909E8E84-426E-40dd-AFC4-6F175D3DCCD1}"/>
            <a:ext uri="{91240B29-F687-4f45-9708-019B960494DF}"/>
          </a:extLst>
        </p:spPr>
        <p:txBody>
          <a:bodyPr/>
          <a:lstStyle/>
          <a:p>
            <a:pPr marL="342900" indent="-342900">
              <a:buBlip>
                <a:blip r:embed="rId3"/>
              </a:buBlip>
              <a:defRPr/>
            </a:pPr>
            <a:r>
              <a:rPr lang="en-GB" dirty="0">
                <a:latin typeface="+mj-lt"/>
              </a:rPr>
              <a:t>Yellow finds purple too mystical, gullible and narrow-minded</a:t>
            </a:r>
          </a:p>
          <a:p>
            <a:pPr marL="342900" indent="-342900">
              <a:buBlip>
                <a:blip r:embed="rId3"/>
              </a:buBlip>
              <a:defRPr/>
            </a:pPr>
            <a:r>
              <a:rPr lang="en-GB" dirty="0">
                <a:latin typeface="+mj-lt"/>
              </a:rPr>
              <a:t>Green feels purple is unwelcoming of outsiders</a:t>
            </a:r>
          </a:p>
          <a:p>
            <a:pPr marL="342900" indent="-342900">
              <a:buBlip>
                <a:blip r:embed="rId3"/>
              </a:buBlip>
              <a:defRPr/>
            </a:pPr>
            <a:r>
              <a:rPr lang="en-GB" dirty="0">
                <a:latin typeface="+mj-lt"/>
              </a:rPr>
              <a:t>Orange sees purple as traditional and old-fashioned</a:t>
            </a:r>
          </a:p>
          <a:p>
            <a:pPr marL="342900" indent="-342900">
              <a:buBlip>
                <a:blip r:embed="rId3"/>
              </a:buBlip>
              <a:defRPr/>
            </a:pPr>
            <a:r>
              <a:rPr lang="en-GB" dirty="0">
                <a:latin typeface="+mj-lt"/>
              </a:rPr>
              <a:t>Blue finds purple unfathomable because it has all kinds of unwritten rules</a:t>
            </a:r>
          </a:p>
          <a:p>
            <a:pPr marL="342900" indent="-342900">
              <a:buBlip>
                <a:blip r:embed="rId3"/>
              </a:buBlip>
              <a:defRPr/>
            </a:pPr>
            <a:r>
              <a:rPr lang="en-GB" dirty="0">
                <a:latin typeface="+mj-lt"/>
              </a:rPr>
              <a:t>Red finds purple too unassuming, self-denying and weak</a:t>
            </a:r>
          </a:p>
          <a:p>
            <a:pPr marL="342900" indent="-342900">
              <a:spcBef>
                <a:spcPct val="20000"/>
              </a:spcBef>
              <a:buBlip>
                <a:blip r:embed="rId3"/>
              </a:buBlip>
              <a:defRPr/>
            </a:pPr>
            <a:endParaRPr lang="en-GB" dirty="0">
              <a:latin typeface="+mj-lt"/>
            </a:endParaRPr>
          </a:p>
          <a:p>
            <a:pPr marL="342900" indent="-342900">
              <a:spcBef>
                <a:spcPct val="20000"/>
              </a:spcBef>
              <a:buBlip>
                <a:blip r:embed="rId3"/>
              </a:buBlip>
              <a:defRPr/>
            </a:pPr>
            <a:endParaRPr lang="en-GB" dirty="0">
              <a:latin typeface="+mj-lt"/>
            </a:endParaRPr>
          </a:p>
        </p:txBody>
      </p:sp>
      <p:pic>
        <p:nvPicPr>
          <p:cNvPr id="3" name="Afbeelding 2"/>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rot="8398938">
            <a:off x="2640014" y="180976"/>
            <a:ext cx="2160587" cy="2168525"/>
          </a:xfrm>
          <a:prstGeom prst="rect">
            <a:avLst/>
          </a:prstGeom>
          <a:noFill/>
          <a:ln w="9525">
            <a:noFill/>
            <a:miter lim="800000"/>
            <a:headEnd/>
            <a:tailEnd/>
          </a:ln>
        </p:spPr>
      </p:pic>
      <p:pic>
        <p:nvPicPr>
          <p:cNvPr id="4" name="Afbeelding 3"/>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rot="-6396312">
            <a:off x="3290888" y="85726"/>
            <a:ext cx="2081213" cy="2081212"/>
          </a:xfrm>
          <a:prstGeom prst="rect">
            <a:avLst/>
          </a:prstGeom>
          <a:noFill/>
          <a:ln w="9525">
            <a:noFill/>
            <a:miter lim="800000"/>
            <a:headEnd/>
            <a:tailEnd/>
          </a:ln>
        </p:spPr>
      </p:pic>
      <p:sp>
        <p:nvSpPr>
          <p:cNvPr id="251908" name="Titel 7"/>
          <p:cNvSpPr>
            <a:spLocks noGrp="1"/>
          </p:cNvSpPr>
          <p:nvPr>
            <p:ph type="title"/>
          </p:nvPr>
        </p:nvSpPr>
        <p:spPr/>
        <p:txBody>
          <a:bodyPr/>
          <a:lstStyle/>
          <a:p>
            <a:pPr eaLnBrk="1" hangingPunct="1"/>
            <a:r>
              <a:rPr lang="nl-NL"/>
              <a:t>Purple</a:t>
            </a:r>
            <a:endParaRPr lang="en-GB"/>
          </a:p>
        </p:txBody>
      </p:sp>
      <p:pic>
        <p:nvPicPr>
          <p:cNvPr id="251909" name="Picture 2" descr="Radio jaren 50 luisteren hoorspel"/>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608889" y="549276"/>
            <a:ext cx="2744787" cy="2009775"/>
          </a:xfrm>
          <a:prstGeom prst="rect">
            <a:avLst/>
          </a:prstGeom>
          <a:noFill/>
          <a:ln w="9525">
            <a:noFill/>
            <a:miter lim="800000"/>
            <a:headEnd/>
            <a:tailEnd/>
          </a:ln>
        </p:spPr>
      </p:pic>
    </p:spTree>
    <p:extLst>
      <p:ext uri="{BB962C8B-B14F-4D97-AF65-F5344CB8AC3E}">
        <p14:creationId xmlns:p14="http://schemas.microsoft.com/office/powerpoint/2010/main" val="1605412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10800000">
                                      <p:cBhvr>
                                        <p:cTn id="6" dur="2000" fill="hold"/>
                                        <p:tgtEl>
                                          <p:spTgt spid="3"/>
                                        </p:tgtEl>
                                        <p:attrNameLst>
                                          <p:attrName>r</p:attrName>
                                        </p:attrNameLst>
                                      </p:cBhvr>
                                    </p:animRot>
                                  </p:childTnLst>
                                </p:cTn>
                              </p:par>
                            </p:childTnLst>
                          </p:cTn>
                        </p:par>
                        <p:par>
                          <p:cTn id="7" fill="hold">
                            <p:stCondLst>
                              <p:cond delay="2000"/>
                            </p:stCondLst>
                            <p:childTnLst>
                              <p:par>
                                <p:cTn id="8" presetID="18" presetClass="entr" presetSubtype="3" fill="hold" nodeType="after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strips(upRight)">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3" name="Titel 5"/>
          <p:cNvSpPr>
            <a:spLocks noGrp="1"/>
          </p:cNvSpPr>
          <p:nvPr>
            <p:ph type="title"/>
          </p:nvPr>
        </p:nvSpPr>
        <p:spPr/>
        <p:txBody>
          <a:bodyPr/>
          <a:lstStyle/>
          <a:p>
            <a:pPr eaLnBrk="1" hangingPunct="1"/>
            <a:r>
              <a:rPr lang="nl-NL"/>
              <a:t>Perception differences</a:t>
            </a:r>
            <a:endParaRPr lang="en-GB"/>
          </a:p>
        </p:txBody>
      </p:sp>
      <p:graphicFrame>
        <p:nvGraphicFramePr>
          <p:cNvPr id="454744" name="Group 88"/>
          <p:cNvGraphicFramePr>
            <a:graphicFrameLocks noGrp="1"/>
          </p:cNvGraphicFramePr>
          <p:nvPr>
            <p:ph idx="4294967295"/>
          </p:nvPr>
        </p:nvGraphicFramePr>
        <p:xfrm>
          <a:off x="1772784" y="1183141"/>
          <a:ext cx="7850188" cy="5181602"/>
        </p:xfrm>
        <a:graphic>
          <a:graphicData uri="http://schemas.openxmlformats.org/drawingml/2006/table">
            <a:tbl>
              <a:tblPr/>
              <a:tblGrid>
                <a:gridCol w="981075">
                  <a:extLst>
                    <a:ext uri="{9D8B030D-6E8A-4147-A177-3AD203B41FA5}">
                      <a16:colId xmlns:a16="http://schemas.microsoft.com/office/drawing/2014/main" val="20000"/>
                    </a:ext>
                  </a:extLst>
                </a:gridCol>
                <a:gridCol w="981075">
                  <a:extLst>
                    <a:ext uri="{9D8B030D-6E8A-4147-A177-3AD203B41FA5}">
                      <a16:colId xmlns:a16="http://schemas.microsoft.com/office/drawing/2014/main" val="20001"/>
                    </a:ext>
                  </a:extLst>
                </a:gridCol>
                <a:gridCol w="981075">
                  <a:extLst>
                    <a:ext uri="{9D8B030D-6E8A-4147-A177-3AD203B41FA5}">
                      <a16:colId xmlns:a16="http://schemas.microsoft.com/office/drawing/2014/main" val="20002"/>
                    </a:ext>
                  </a:extLst>
                </a:gridCol>
                <a:gridCol w="981075">
                  <a:extLst>
                    <a:ext uri="{9D8B030D-6E8A-4147-A177-3AD203B41FA5}">
                      <a16:colId xmlns:a16="http://schemas.microsoft.com/office/drawing/2014/main" val="20003"/>
                    </a:ext>
                  </a:extLst>
                </a:gridCol>
                <a:gridCol w="981075">
                  <a:extLst>
                    <a:ext uri="{9D8B030D-6E8A-4147-A177-3AD203B41FA5}">
                      <a16:colId xmlns:a16="http://schemas.microsoft.com/office/drawing/2014/main" val="20004"/>
                    </a:ext>
                  </a:extLst>
                </a:gridCol>
                <a:gridCol w="981075">
                  <a:extLst>
                    <a:ext uri="{9D8B030D-6E8A-4147-A177-3AD203B41FA5}">
                      <a16:colId xmlns:a16="http://schemas.microsoft.com/office/drawing/2014/main" val="20005"/>
                    </a:ext>
                  </a:extLst>
                </a:gridCol>
                <a:gridCol w="981075">
                  <a:extLst>
                    <a:ext uri="{9D8B030D-6E8A-4147-A177-3AD203B41FA5}">
                      <a16:colId xmlns:a16="http://schemas.microsoft.com/office/drawing/2014/main" val="20006"/>
                    </a:ext>
                  </a:extLst>
                </a:gridCol>
                <a:gridCol w="982663">
                  <a:extLst>
                    <a:ext uri="{9D8B030D-6E8A-4147-A177-3AD203B41FA5}">
                      <a16:colId xmlns:a16="http://schemas.microsoft.com/office/drawing/2014/main" val="20007"/>
                    </a:ext>
                  </a:extLst>
                </a:gridCol>
              </a:tblGrid>
              <a:tr h="587375">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thinks</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1st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acceptance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bg1"/>
                          </a:solidFill>
                          <a:effectLst/>
                          <a:latin typeface="Verdana" pitchFamily="34" charset="0"/>
                          <a:cs typeface="Arial" charset="0"/>
                        </a:rPr>
                        <a:t>Purple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00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bg1"/>
                          </a:solidFill>
                          <a:effectLst/>
                          <a:latin typeface="Verdana" pitchFamily="34" charset="0"/>
                          <a:cs typeface="Arial" charset="0"/>
                        </a:rPr>
                        <a:t>Red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bg1"/>
                          </a:solidFill>
                          <a:effectLst/>
                          <a:latin typeface="Verdana" pitchFamily="34" charset="0"/>
                          <a:cs typeface="Arial" charset="0"/>
                        </a:rPr>
                        <a:t>Blue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rgbClr val="660033"/>
                          </a:solidFill>
                          <a:effectLst/>
                          <a:latin typeface="Verdana" pitchFamily="34" charset="0"/>
                          <a:cs typeface="Arial" charset="0"/>
                        </a:rPr>
                        <a:t>Orange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rgbClr val="660033"/>
                          </a:solidFill>
                          <a:effectLst/>
                          <a:latin typeface="Verdana" pitchFamily="34" charset="0"/>
                          <a:cs typeface="Arial" charset="0"/>
                        </a:rPr>
                        <a:t>Green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rgbClr val="660033"/>
                          </a:solidFill>
                          <a:effectLst/>
                          <a:latin typeface="Verdana" pitchFamily="34" charset="0"/>
                          <a:cs typeface="Arial" charset="0"/>
                        </a:rPr>
                        <a:t>Yellow</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rgbClr val="660033"/>
                          </a:solidFill>
                          <a:effectLst/>
                          <a:latin typeface="Verdana" pitchFamily="34" charset="0"/>
                          <a:cs typeface="Arial" charset="0"/>
                        </a:rPr>
                        <a:t>Turquois</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6731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bg1"/>
                          </a:solidFill>
                          <a:effectLst/>
                          <a:latin typeface="Verdana" pitchFamily="34" charset="0"/>
                          <a:cs typeface="Arial" charset="0"/>
                        </a:rPr>
                        <a:t>Purple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00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is normal</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disturbs the balance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is too fixed, doesn’t care for the group</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takes advantage, destroys for own gain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boring, lot of talk and no meaning</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wants to understand the divine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belonging to another world</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731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bg1"/>
                          </a:solidFill>
                          <a:effectLst/>
                          <a:latin typeface="Verdana" pitchFamily="34" charset="0"/>
                          <a:cs typeface="Arial" charset="0"/>
                        </a:rPr>
                        <a:t>Red</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is childish, cannot look after itself</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is normal</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naïve, doesn’t see that rules are for the others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unreliable, too flexible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patronizing in ‘we care for all’</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impractical theoretical</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doesn’t defend own position</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857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bg1"/>
                          </a:solidFill>
                          <a:effectLst/>
                          <a:latin typeface="Verdana" pitchFamily="34" charset="0"/>
                          <a:cs typeface="Arial" charset="0"/>
                        </a:rPr>
                        <a:t>Blue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magical, has no order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aggressive, doesn’t play by the rules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is normal</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unreliable, egocentric</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disorganized and naïve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chaotic, always sees new things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doesn’t seem to have any structure</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731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rgbClr val="660033"/>
                          </a:solidFill>
                          <a:effectLst/>
                          <a:latin typeface="Verdana" pitchFamily="34" charset="0"/>
                          <a:cs typeface="Arial" charset="0"/>
                        </a:rPr>
                        <a:t>Orange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no goals, no results, useless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not strategic, too impulsive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rigid, only one fixed way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is normal</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slow process of consensus, unrealistic, soft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theoretical, impractical, doesn’t deliver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doesn’t get own views implemented</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857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rgbClr val="660033"/>
                          </a:solidFill>
                          <a:effectLst/>
                          <a:latin typeface="Verdana" pitchFamily="34" charset="0"/>
                          <a:cs typeface="Arial" charset="0"/>
                        </a:rPr>
                        <a:t>Green</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narrow minded on small group</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egocentric abuse of power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impersonal, rules above people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arrogant and obsessed with status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is normal</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too flexible, individualistic &amp; tolerant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social but at a distance from others</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8175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rgbClr val="660033"/>
                          </a:solidFill>
                          <a:effectLst/>
                          <a:latin typeface="Verdana" pitchFamily="34" charset="0"/>
                          <a:cs typeface="Arial" charset="0"/>
                        </a:rPr>
                        <a:t>Yellow</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stupid, belief instead of understanding</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impulsive action, misses complexity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limiting where tolerant, creativity and fun are key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shallow, only results now count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slow, inflexible, normative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is normal</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too fussy, misses understanding</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857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rgbClr val="660033"/>
                          </a:solidFill>
                          <a:effectLst/>
                          <a:latin typeface="Verdana" pitchFamily="34" charset="0"/>
                          <a:cs typeface="Arial" charset="0"/>
                        </a:rPr>
                        <a:t>Turquois</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unknowing</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obsessed with power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too attached to security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vain, too short term focused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narrow minded, normative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rgbClr val="002060"/>
                          </a:solidFill>
                          <a:effectLst/>
                          <a:latin typeface="Verdana" pitchFamily="34" charset="0"/>
                          <a:cs typeface="Arial" charset="0"/>
                        </a:rPr>
                        <a:t>ineffective in global solutions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dirty="0">
                          <a:ln>
                            <a:noFill/>
                          </a:ln>
                          <a:solidFill>
                            <a:srgbClr val="002060"/>
                          </a:solidFill>
                          <a:effectLst/>
                          <a:latin typeface="Verdana" pitchFamily="34" charset="0"/>
                          <a:cs typeface="Arial" charset="0"/>
                        </a:rPr>
                        <a:t>is normal</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45582610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21" name="Afbeelding 3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8910638" y="1158876"/>
            <a:ext cx="1420812" cy="1611313"/>
          </a:xfrm>
          <a:prstGeom prst="rect">
            <a:avLst/>
          </a:prstGeom>
          <a:noFill/>
          <a:ln w="9525">
            <a:noFill/>
            <a:miter lim="800000"/>
            <a:headEnd/>
            <a:tailEnd/>
          </a:ln>
        </p:spPr>
      </p:pic>
      <p:pic>
        <p:nvPicPr>
          <p:cNvPr id="235522" name="Afbeelding 22"/>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804026" y="1052514"/>
            <a:ext cx="1865313" cy="1550987"/>
          </a:xfrm>
          <a:prstGeom prst="rect">
            <a:avLst/>
          </a:prstGeom>
          <a:noFill/>
          <a:ln w="9525">
            <a:noFill/>
            <a:miter lim="800000"/>
            <a:headEnd/>
            <a:tailEnd/>
          </a:ln>
        </p:spPr>
      </p:pic>
      <p:pic>
        <p:nvPicPr>
          <p:cNvPr id="235523" name="Afbeelding 5"/>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876925" y="4005264"/>
            <a:ext cx="1543050" cy="1671637"/>
          </a:xfrm>
          <a:prstGeom prst="rect">
            <a:avLst/>
          </a:prstGeom>
          <a:noFill/>
          <a:ln w="9525">
            <a:noFill/>
            <a:miter lim="800000"/>
            <a:headEnd/>
            <a:tailEnd/>
          </a:ln>
        </p:spPr>
      </p:pic>
      <p:pic>
        <p:nvPicPr>
          <p:cNvPr id="235524" name="Afbeelding 4"/>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2711450" y="1289051"/>
            <a:ext cx="1912938" cy="3508375"/>
          </a:xfrm>
          <a:prstGeom prst="rect">
            <a:avLst/>
          </a:prstGeom>
          <a:noFill/>
          <a:ln w="9525">
            <a:noFill/>
            <a:miter lim="800000"/>
            <a:headEnd/>
            <a:tailEnd/>
          </a:ln>
        </p:spPr>
      </p:pic>
      <p:pic>
        <p:nvPicPr>
          <p:cNvPr id="235525" name="Afbeelding 3"/>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5159375" y="1125539"/>
            <a:ext cx="1289050" cy="1557337"/>
          </a:xfrm>
          <a:prstGeom prst="rect">
            <a:avLst/>
          </a:prstGeom>
          <a:noFill/>
          <a:ln w="9525">
            <a:noFill/>
            <a:miter lim="800000"/>
            <a:headEnd/>
            <a:tailEnd/>
          </a:ln>
        </p:spPr>
      </p:pic>
      <p:pic>
        <p:nvPicPr>
          <p:cNvPr id="235526" name="Afbeelding 2"/>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2566988" y="3933826"/>
            <a:ext cx="2501900" cy="3167063"/>
          </a:xfrm>
          <a:prstGeom prst="rect">
            <a:avLst/>
          </a:prstGeom>
          <a:noFill/>
          <a:ln w="9525">
            <a:noFill/>
            <a:miter lim="800000"/>
            <a:headEnd/>
            <a:tailEnd/>
          </a:ln>
        </p:spPr>
      </p:pic>
      <p:pic>
        <p:nvPicPr>
          <p:cNvPr id="235527" name="Afbeelding 1"/>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8435975" y="3860801"/>
            <a:ext cx="1593850" cy="1781175"/>
          </a:xfrm>
          <a:prstGeom prst="rect">
            <a:avLst/>
          </a:prstGeom>
          <a:noFill/>
          <a:ln w="9525">
            <a:noFill/>
            <a:miter lim="800000"/>
            <a:headEnd/>
            <a:tailEnd/>
          </a:ln>
        </p:spPr>
      </p:pic>
      <p:sp>
        <p:nvSpPr>
          <p:cNvPr id="235528" name="Titel 13"/>
          <p:cNvSpPr>
            <a:spLocks noGrp="1"/>
          </p:cNvSpPr>
          <p:nvPr>
            <p:ph type="title"/>
          </p:nvPr>
        </p:nvSpPr>
        <p:spPr/>
        <p:txBody>
          <a:bodyPr>
            <a:normAutofit/>
          </a:bodyPr>
          <a:lstStyle/>
          <a:p>
            <a:pPr eaLnBrk="1" hangingPunct="1"/>
            <a:r>
              <a:rPr lang="nl-NL" sz="2800" dirty="0"/>
              <a:t>Feedback</a:t>
            </a:r>
            <a:endParaRPr lang="en-GB" sz="2800" dirty="0"/>
          </a:p>
        </p:txBody>
      </p:sp>
      <p:sp>
        <p:nvSpPr>
          <p:cNvPr id="25" name="Rechthoek 24"/>
          <p:cNvSpPr/>
          <p:nvPr/>
        </p:nvSpPr>
        <p:spPr>
          <a:xfrm>
            <a:off x="2711451" y="2708276"/>
            <a:ext cx="2232025" cy="785813"/>
          </a:xfrm>
          <a:prstGeom prst="rect">
            <a:avLst/>
          </a:prstGeom>
        </p:spPr>
        <p:txBody>
          <a:bodyPr>
            <a:spAutoFit/>
          </a:bodyPr>
          <a:lstStyle/>
          <a:p>
            <a:pPr algn="ctr">
              <a:defRPr/>
            </a:pPr>
            <a:r>
              <a:rPr lang="en-US" sz="1500" dirty="0">
                <a:solidFill>
                  <a:srgbClr val="000066"/>
                </a:solidFill>
                <a:latin typeface="+mj-lt"/>
              </a:rPr>
              <a:t>I love open and honest feedback, as long as it reflects on me positively</a:t>
            </a:r>
          </a:p>
        </p:txBody>
      </p:sp>
      <p:sp>
        <p:nvSpPr>
          <p:cNvPr id="33" name="Rechthoek 32"/>
          <p:cNvSpPr/>
          <p:nvPr/>
        </p:nvSpPr>
        <p:spPr>
          <a:xfrm>
            <a:off x="4943475" y="2708276"/>
            <a:ext cx="1873250" cy="1247775"/>
          </a:xfrm>
          <a:prstGeom prst="rect">
            <a:avLst/>
          </a:prstGeom>
        </p:spPr>
        <p:txBody>
          <a:bodyPr>
            <a:spAutoFit/>
          </a:bodyPr>
          <a:lstStyle/>
          <a:p>
            <a:pPr algn="ctr">
              <a:defRPr/>
            </a:pPr>
            <a:r>
              <a:rPr lang="en-US" sz="1500" dirty="0">
                <a:solidFill>
                  <a:srgbClr val="000066"/>
                </a:solidFill>
                <a:latin typeface="+mj-lt"/>
              </a:rPr>
              <a:t>Rather not, it never helps to improve the team spirit; if I have to, then only in a positive way</a:t>
            </a:r>
          </a:p>
        </p:txBody>
      </p:sp>
      <p:sp>
        <p:nvSpPr>
          <p:cNvPr id="34" name="Rechthoek 33"/>
          <p:cNvSpPr/>
          <p:nvPr/>
        </p:nvSpPr>
        <p:spPr>
          <a:xfrm>
            <a:off x="6888164" y="2722564"/>
            <a:ext cx="1800225" cy="1246187"/>
          </a:xfrm>
          <a:prstGeom prst="rect">
            <a:avLst/>
          </a:prstGeom>
        </p:spPr>
        <p:txBody>
          <a:bodyPr>
            <a:spAutoFit/>
          </a:bodyPr>
          <a:lstStyle/>
          <a:p>
            <a:pPr algn="ctr">
              <a:defRPr/>
            </a:pPr>
            <a:r>
              <a:rPr lang="en-US" sz="1500" dirty="0">
                <a:solidFill>
                  <a:srgbClr val="000066"/>
                </a:solidFill>
                <a:latin typeface="+mj-lt"/>
              </a:rPr>
              <a:t>Why should I? Your way is different than my way and that is just fine</a:t>
            </a:r>
            <a:endParaRPr lang="en-GB" sz="1500" dirty="0">
              <a:solidFill>
                <a:srgbClr val="000066"/>
              </a:solidFill>
              <a:latin typeface="+mj-lt"/>
            </a:endParaRPr>
          </a:p>
          <a:p>
            <a:pPr algn="ctr">
              <a:defRPr/>
            </a:pPr>
            <a:endParaRPr lang="en-GB" sz="1500" dirty="0">
              <a:solidFill>
                <a:srgbClr val="000066"/>
              </a:solidFill>
              <a:latin typeface="+mj-lt"/>
            </a:endParaRPr>
          </a:p>
        </p:txBody>
      </p:sp>
      <p:sp>
        <p:nvSpPr>
          <p:cNvPr id="35" name="Rechthoek 34"/>
          <p:cNvSpPr/>
          <p:nvPr/>
        </p:nvSpPr>
        <p:spPr>
          <a:xfrm>
            <a:off x="8669338" y="2722564"/>
            <a:ext cx="1890712" cy="784225"/>
          </a:xfrm>
          <a:prstGeom prst="rect">
            <a:avLst/>
          </a:prstGeom>
        </p:spPr>
        <p:txBody>
          <a:bodyPr>
            <a:spAutoFit/>
          </a:bodyPr>
          <a:lstStyle/>
          <a:p>
            <a:pPr algn="ctr">
              <a:defRPr/>
            </a:pPr>
            <a:r>
              <a:rPr lang="en-US" sz="1500" dirty="0">
                <a:solidFill>
                  <a:srgbClr val="000066"/>
                </a:solidFill>
                <a:latin typeface="+mj-lt"/>
              </a:rPr>
              <a:t>Let’s focus our energy on solving the bigger problems, shall we?</a:t>
            </a:r>
            <a:endParaRPr lang="en-GB" sz="1500" dirty="0">
              <a:solidFill>
                <a:srgbClr val="000066"/>
              </a:solidFill>
              <a:latin typeface="+mj-lt"/>
            </a:endParaRPr>
          </a:p>
        </p:txBody>
      </p:sp>
      <p:sp>
        <p:nvSpPr>
          <p:cNvPr id="36" name="Rechthoek 35"/>
          <p:cNvSpPr/>
          <p:nvPr/>
        </p:nvSpPr>
        <p:spPr>
          <a:xfrm>
            <a:off x="2855913" y="5634039"/>
            <a:ext cx="2087562" cy="1246187"/>
          </a:xfrm>
          <a:prstGeom prst="rect">
            <a:avLst/>
          </a:prstGeom>
        </p:spPr>
        <p:txBody>
          <a:bodyPr>
            <a:spAutoFit/>
          </a:bodyPr>
          <a:lstStyle/>
          <a:p>
            <a:pPr algn="ctr">
              <a:defRPr/>
            </a:pPr>
            <a:r>
              <a:rPr lang="en-US" sz="1500" dirty="0">
                <a:solidFill>
                  <a:srgbClr val="000066"/>
                </a:solidFill>
                <a:latin typeface="+mj-lt"/>
              </a:rPr>
              <a:t>There is nothing like some good clear instructions of what is expected of me</a:t>
            </a:r>
            <a:endParaRPr lang="en-GB" sz="1500" dirty="0">
              <a:solidFill>
                <a:srgbClr val="000066"/>
              </a:solidFill>
              <a:latin typeface="+mj-lt"/>
            </a:endParaRPr>
          </a:p>
          <a:p>
            <a:pPr algn="ctr">
              <a:defRPr/>
            </a:pPr>
            <a:endParaRPr lang="en-GB" sz="1500" dirty="0">
              <a:solidFill>
                <a:srgbClr val="000066"/>
              </a:solidFill>
              <a:latin typeface="+mj-lt"/>
            </a:endParaRPr>
          </a:p>
        </p:txBody>
      </p:sp>
      <p:sp>
        <p:nvSpPr>
          <p:cNvPr id="37" name="Rechthoek 36"/>
          <p:cNvSpPr/>
          <p:nvPr/>
        </p:nvSpPr>
        <p:spPr>
          <a:xfrm>
            <a:off x="5519738" y="5567364"/>
            <a:ext cx="2089150" cy="1246187"/>
          </a:xfrm>
          <a:prstGeom prst="rect">
            <a:avLst/>
          </a:prstGeom>
        </p:spPr>
        <p:txBody>
          <a:bodyPr>
            <a:spAutoFit/>
          </a:bodyPr>
          <a:lstStyle/>
          <a:p>
            <a:pPr algn="ctr">
              <a:defRPr/>
            </a:pPr>
            <a:r>
              <a:rPr lang="en-US" sz="1500" dirty="0">
                <a:solidFill>
                  <a:srgbClr val="000066"/>
                </a:solidFill>
                <a:latin typeface="+mj-lt"/>
              </a:rPr>
              <a:t>Sure, I’m the boss so giving feedback is what I do all day; but don’t even think about telling me what to do!</a:t>
            </a:r>
            <a:endParaRPr lang="en-GB" sz="1500" dirty="0">
              <a:solidFill>
                <a:srgbClr val="000066"/>
              </a:solidFill>
              <a:latin typeface="+mj-lt"/>
            </a:endParaRPr>
          </a:p>
        </p:txBody>
      </p:sp>
      <p:sp>
        <p:nvSpPr>
          <p:cNvPr id="38" name="Rechthoek 37"/>
          <p:cNvSpPr/>
          <p:nvPr/>
        </p:nvSpPr>
        <p:spPr>
          <a:xfrm>
            <a:off x="8256588" y="5589589"/>
            <a:ext cx="2303462" cy="554037"/>
          </a:xfrm>
          <a:prstGeom prst="rect">
            <a:avLst/>
          </a:prstGeom>
        </p:spPr>
        <p:txBody>
          <a:bodyPr>
            <a:spAutoFit/>
          </a:bodyPr>
          <a:lstStyle/>
          <a:p>
            <a:pPr algn="ctr">
              <a:defRPr/>
            </a:pPr>
            <a:r>
              <a:rPr lang="en-US" sz="1500" dirty="0">
                <a:solidFill>
                  <a:srgbClr val="000066"/>
                </a:solidFill>
                <a:latin typeface="+mj-lt"/>
              </a:rPr>
              <a:t>How is this going to affect our feeling of security?</a:t>
            </a:r>
          </a:p>
        </p:txBody>
      </p:sp>
    </p:spTree>
    <p:extLst>
      <p:ext uri="{BB962C8B-B14F-4D97-AF65-F5344CB8AC3E}">
        <p14:creationId xmlns:p14="http://schemas.microsoft.com/office/powerpoint/2010/main" val="380371287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hthoek 4"/>
          <p:cNvSpPr>
            <a:spLocks noChangeArrowheads="1"/>
          </p:cNvSpPr>
          <p:nvPr/>
        </p:nvSpPr>
        <p:spPr bwMode="auto">
          <a:xfrm>
            <a:off x="3810000" y="5157788"/>
            <a:ext cx="4572000" cy="823912"/>
          </a:xfrm>
          <a:prstGeom prst="rect">
            <a:avLst/>
          </a:prstGeom>
          <a:noFill/>
          <a:ln w="9525">
            <a:noFill/>
            <a:miter lim="800000"/>
            <a:headEnd/>
            <a:tailEnd/>
          </a:ln>
        </p:spPr>
        <p:txBody>
          <a:bodyPr>
            <a:spAutoFit/>
          </a:bodyPr>
          <a:lstStyle/>
          <a:p>
            <a:pPr algn="ctr">
              <a:spcBef>
                <a:spcPct val="20000"/>
              </a:spcBef>
              <a:buFont typeface="Arial" charset="0"/>
              <a:buNone/>
            </a:pPr>
            <a:r>
              <a:rPr lang="nl-NL" sz="4800" b="1" dirty="0">
                <a:solidFill>
                  <a:srgbClr val="002060"/>
                </a:solidFill>
                <a:latin typeface="Calibri" pitchFamily="34" charset="0"/>
              </a:rPr>
              <a:t>Part </a:t>
            </a:r>
            <a:r>
              <a:rPr lang="nl-NL" sz="4800" b="1" dirty="0">
                <a:solidFill>
                  <a:srgbClr val="002060"/>
                </a:solidFill>
                <a:latin typeface="Helvetica" pitchFamily="34" charset="0"/>
              </a:rPr>
              <a:t>4</a:t>
            </a:r>
            <a:endParaRPr lang="en-GB" sz="4800" b="1" dirty="0">
              <a:solidFill>
                <a:srgbClr val="002060"/>
              </a:solidFill>
              <a:latin typeface="Helvetica" pitchFamily="34" charset="0"/>
              <a:cs typeface="Helvetica" pitchFamily="34" charset="0"/>
            </a:endParaRPr>
          </a:p>
        </p:txBody>
      </p:sp>
      <p:sp>
        <p:nvSpPr>
          <p:cNvPr id="142338" name="Rechthoek 5"/>
          <p:cNvSpPr>
            <a:spLocks noChangeArrowheads="1"/>
          </p:cNvSpPr>
          <p:nvPr/>
        </p:nvSpPr>
        <p:spPr bwMode="auto">
          <a:xfrm>
            <a:off x="3973514" y="260351"/>
            <a:ext cx="4225925" cy="1433513"/>
          </a:xfrm>
          <a:prstGeom prst="rect">
            <a:avLst/>
          </a:prstGeom>
          <a:noFill/>
          <a:ln w="9525">
            <a:noFill/>
            <a:miter lim="800000"/>
            <a:headEnd/>
            <a:tailEnd/>
          </a:ln>
        </p:spPr>
        <p:txBody>
          <a:bodyPr wrap="none">
            <a:spAutoFit/>
          </a:bodyPr>
          <a:lstStyle/>
          <a:p>
            <a:pPr algn="ctr">
              <a:spcBef>
                <a:spcPct val="20000"/>
              </a:spcBef>
              <a:tabLst>
                <a:tab pos="3043238" algn="l"/>
                <a:tab pos="4394200" algn="l"/>
              </a:tabLst>
            </a:pPr>
            <a:r>
              <a:rPr lang="nl-NL" sz="4000" b="1">
                <a:solidFill>
                  <a:srgbClr val="002060"/>
                </a:solidFill>
                <a:latin typeface="Calibri" pitchFamily="34" charset="0"/>
              </a:rPr>
              <a:t>Explaining drives – </a:t>
            </a:r>
          </a:p>
          <a:p>
            <a:pPr algn="ctr">
              <a:spcBef>
                <a:spcPct val="20000"/>
              </a:spcBef>
              <a:tabLst>
                <a:tab pos="3043238" algn="l"/>
                <a:tab pos="4394200" algn="l"/>
              </a:tabLst>
            </a:pPr>
            <a:r>
              <a:rPr lang="nl-NL" sz="4000" b="1">
                <a:solidFill>
                  <a:srgbClr val="002060"/>
                </a:solidFill>
                <a:latin typeface="Calibri" pitchFamily="34" charset="0"/>
              </a:rPr>
              <a:t>Rejection</a:t>
            </a:r>
            <a:endParaRPr lang="en-GB" sz="4000" b="1">
              <a:solidFill>
                <a:srgbClr val="002060"/>
              </a:solidFill>
              <a:latin typeface="Calibri" pitchFamily="34" charset="0"/>
              <a:cs typeface="Helvetica" pitchFamily="34" charset="0"/>
            </a:endParaRPr>
          </a:p>
        </p:txBody>
      </p:sp>
      <p:pic>
        <p:nvPicPr>
          <p:cNvPr id="5" name="Afbeelding 4" descr="Afbeelding met tekening, teken&#10;&#10;Automatisch gegenereerde beschrijving">
            <a:extLst>
              <a:ext uri="{FF2B5EF4-FFF2-40B4-BE49-F238E27FC236}">
                <a16:creationId xmlns:a16="http://schemas.microsoft.com/office/drawing/2014/main" id="{37C73642-7F6E-5248-8342-BBF1948189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21688" y="2322006"/>
            <a:ext cx="8348624" cy="1784352"/>
          </a:xfrm>
          <a:prstGeom prst="rect">
            <a:avLst/>
          </a:prstGeom>
        </p:spPr>
      </p:pic>
    </p:spTree>
    <p:extLst>
      <p:ext uri="{BB962C8B-B14F-4D97-AF65-F5344CB8AC3E}">
        <p14:creationId xmlns:p14="http://schemas.microsoft.com/office/powerpoint/2010/main" val="249497817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7" name="Rectangle 3"/>
          <p:cNvSpPr>
            <a:spLocks noChangeArrowheads="1"/>
          </p:cNvSpPr>
          <p:nvPr/>
        </p:nvSpPr>
        <p:spPr bwMode="auto">
          <a:xfrm>
            <a:off x="2782888" y="1196975"/>
            <a:ext cx="5346700" cy="4146550"/>
          </a:xfrm>
          <a:prstGeom prst="rect">
            <a:avLst/>
          </a:prstGeom>
          <a:noFill/>
          <a:ln>
            <a:noFill/>
          </a:ln>
          <a:extLst>
            <a:ext uri="{909E8E84-426E-40dd-AFC4-6F175D3DCCD1}"/>
            <a:ext uri="{91240B29-F687-4f45-9708-019B960494DF}"/>
          </a:extLst>
        </p:spPr>
        <p:txBody>
          <a:bodyPr/>
          <a:lstStyle/>
          <a:p>
            <a:pPr marL="342900" indent="-342900">
              <a:spcBef>
                <a:spcPct val="20000"/>
              </a:spcBef>
              <a:defRPr/>
            </a:pPr>
            <a:endParaRPr lang="en-GB" sz="3000" b="1" dirty="0">
              <a:solidFill>
                <a:srgbClr val="000066"/>
              </a:solidFill>
              <a:latin typeface="+mj-lt"/>
            </a:endParaRPr>
          </a:p>
          <a:p>
            <a:pPr marL="342900" indent="-342900">
              <a:spcBef>
                <a:spcPct val="20000"/>
              </a:spcBef>
              <a:defRPr/>
            </a:pPr>
            <a:r>
              <a:rPr lang="en-US" sz="3000" b="1" dirty="0">
                <a:solidFill>
                  <a:srgbClr val="000066"/>
                </a:solidFill>
                <a:latin typeface="+mj-lt"/>
              </a:rPr>
              <a:t>Below the black line:</a:t>
            </a:r>
          </a:p>
          <a:p>
            <a:pPr marL="342900" indent="-342900">
              <a:spcBef>
                <a:spcPct val="20000"/>
              </a:spcBef>
              <a:defRPr/>
            </a:pPr>
            <a:r>
              <a:rPr lang="en-US" dirty="0"/>
              <a:t>	</a:t>
            </a:r>
          </a:p>
          <a:p>
            <a:pPr>
              <a:spcBef>
                <a:spcPct val="20000"/>
              </a:spcBef>
              <a:defRPr/>
            </a:pPr>
            <a:r>
              <a:rPr lang="en-US" b="1" u="sng" dirty="0">
                <a:solidFill>
                  <a:srgbClr val="000066"/>
                </a:solidFill>
                <a:latin typeface="+mj-lt"/>
              </a:rPr>
              <a:t>Rejection</a:t>
            </a:r>
          </a:p>
          <a:p>
            <a:pPr>
              <a:spcBef>
                <a:spcPct val="20000"/>
              </a:spcBef>
              <a:defRPr/>
            </a:pPr>
            <a:r>
              <a:rPr lang="en-US" dirty="0">
                <a:solidFill>
                  <a:srgbClr val="000066"/>
                </a:solidFill>
                <a:latin typeface="+mj-lt"/>
              </a:rPr>
              <a:t>Level of negative feelings associated with the particular motivation systems </a:t>
            </a:r>
          </a:p>
          <a:p>
            <a:pPr>
              <a:spcBef>
                <a:spcPct val="20000"/>
              </a:spcBef>
              <a:defRPr/>
            </a:pPr>
            <a:endParaRPr lang="en-GB" dirty="0">
              <a:solidFill>
                <a:srgbClr val="000066"/>
              </a:solidFill>
              <a:latin typeface="+mj-lt"/>
            </a:endParaRPr>
          </a:p>
          <a:p>
            <a:pPr>
              <a:spcBef>
                <a:spcPct val="20000"/>
              </a:spcBef>
              <a:defRPr/>
            </a:pPr>
            <a:r>
              <a:rPr lang="en-US" dirty="0">
                <a:solidFill>
                  <a:srgbClr val="000066"/>
                </a:solidFill>
                <a:latin typeface="+mj-lt"/>
              </a:rPr>
              <a:t>Results in avoidance and tensions if someone is experiencing them</a:t>
            </a:r>
            <a:endParaRPr lang="en-GB" dirty="0">
              <a:solidFill>
                <a:srgbClr val="000066"/>
              </a:solidFill>
              <a:latin typeface="+mj-lt"/>
            </a:endParaRPr>
          </a:p>
        </p:txBody>
      </p:sp>
      <p:sp>
        <p:nvSpPr>
          <p:cNvPr id="143362" name="Titel 2"/>
          <p:cNvSpPr>
            <a:spLocks noGrp="1"/>
          </p:cNvSpPr>
          <p:nvPr>
            <p:ph type="title"/>
          </p:nvPr>
        </p:nvSpPr>
        <p:spPr/>
        <p:txBody>
          <a:bodyPr>
            <a:normAutofit/>
          </a:bodyPr>
          <a:lstStyle/>
          <a:p>
            <a:pPr eaLnBrk="1" hangingPunct="1"/>
            <a:r>
              <a:rPr lang="en-US" sz="2600" dirty="0"/>
              <a:t>Personal Motivation Profile</a:t>
            </a:r>
            <a:endParaRPr lang="en-GB" sz="2600" dirty="0"/>
          </a:p>
        </p:txBody>
      </p:sp>
      <p:pic>
        <p:nvPicPr>
          <p:cNvPr id="143364" name="Picture 7"/>
          <p:cNvPicPr>
            <a:picLocks noChangeAspect="1" noChangeArrowheads="1"/>
          </p:cNvPicPr>
          <p:nvPr/>
        </p:nvPicPr>
        <p:blipFill>
          <a:blip r:embed="rId3"/>
          <a:srcRect/>
          <a:stretch>
            <a:fillRect/>
          </a:stretch>
        </p:blipFill>
        <p:spPr bwMode="auto">
          <a:xfrm>
            <a:off x="8204199" y="1196975"/>
            <a:ext cx="2409825" cy="1914525"/>
          </a:xfrm>
          <a:prstGeom prst="rect">
            <a:avLst/>
          </a:prstGeom>
          <a:noFill/>
          <a:ln w="9525">
            <a:noFill/>
            <a:miter lim="800000"/>
            <a:headEnd/>
            <a:tailEnd/>
          </a:ln>
        </p:spPr>
      </p:pic>
      <p:sp>
        <p:nvSpPr>
          <p:cNvPr id="2" name="Rechthoek 1"/>
          <p:cNvSpPr/>
          <p:nvPr/>
        </p:nvSpPr>
        <p:spPr>
          <a:xfrm>
            <a:off x="8082767" y="1045324"/>
            <a:ext cx="2402354" cy="1028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37606941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2468563" y="2324101"/>
            <a:ext cx="8229600" cy="4525963"/>
          </a:xfrm>
          <a:prstGeom prst="rect">
            <a:avLst/>
          </a:prstGeom>
          <a:noFill/>
          <a:ln w="9525">
            <a:noFill/>
            <a:miter lim="800000"/>
            <a:headEnd/>
            <a:tailEnd/>
          </a:ln>
        </p:spPr>
        <p:txBody>
          <a:bodyPr/>
          <a:lstStyle/>
          <a:p>
            <a:pPr algn="ctr">
              <a:spcBef>
                <a:spcPct val="20000"/>
              </a:spcBef>
            </a:pPr>
            <a:r>
              <a:rPr lang="nl-NL" dirty="0">
                <a:solidFill>
                  <a:srgbClr val="002060"/>
                </a:solidFill>
                <a:latin typeface="Calibri" pitchFamily="34" charset="0"/>
              </a:rPr>
              <a:t>  </a:t>
            </a:r>
            <a:r>
              <a:rPr lang="nl-NL" sz="2200" b="1" dirty="0" err="1">
                <a:solidFill>
                  <a:srgbClr val="002060"/>
                </a:solidFill>
                <a:latin typeface="Calibri" pitchFamily="34" charset="0"/>
              </a:rPr>
              <a:t>There</a:t>
            </a:r>
            <a:r>
              <a:rPr lang="nl-NL" sz="2200" b="1" dirty="0">
                <a:solidFill>
                  <a:srgbClr val="002060"/>
                </a:solidFill>
                <a:latin typeface="Calibri" pitchFamily="34" charset="0"/>
              </a:rPr>
              <a:t> is no </a:t>
            </a:r>
            <a:r>
              <a:rPr lang="nl-NL" sz="2200" b="1" dirty="0" err="1">
                <a:solidFill>
                  <a:srgbClr val="002060"/>
                </a:solidFill>
                <a:latin typeface="Calibri" pitchFamily="34" charset="0"/>
              </a:rPr>
              <a:t>connection</a:t>
            </a:r>
            <a:r>
              <a:rPr lang="nl-NL" dirty="0">
                <a:solidFill>
                  <a:srgbClr val="002060"/>
                </a:solidFill>
                <a:latin typeface="Calibri" pitchFamily="34" charset="0"/>
              </a:rPr>
              <a:t> </a:t>
            </a:r>
            <a:r>
              <a:rPr lang="nl-NL" sz="2200" b="1" dirty="0" err="1">
                <a:solidFill>
                  <a:srgbClr val="002060"/>
                </a:solidFill>
                <a:latin typeface="Calibri" pitchFamily="34" charset="0"/>
              </a:rPr>
              <a:t>between</a:t>
            </a:r>
            <a:r>
              <a:rPr lang="nl-NL" dirty="0">
                <a:solidFill>
                  <a:srgbClr val="002060"/>
                </a:solidFill>
                <a:latin typeface="Calibri" pitchFamily="34" charset="0"/>
              </a:rPr>
              <a:t> </a:t>
            </a:r>
            <a:r>
              <a:rPr lang="nl-NL" sz="2200" b="1" dirty="0" err="1">
                <a:solidFill>
                  <a:srgbClr val="002060"/>
                </a:solidFill>
                <a:latin typeface="Calibri" pitchFamily="34" charset="0"/>
              </a:rPr>
              <a:t>one’s</a:t>
            </a:r>
            <a:r>
              <a:rPr lang="nl-NL" dirty="0">
                <a:solidFill>
                  <a:srgbClr val="002060"/>
                </a:solidFill>
                <a:latin typeface="Calibri" pitchFamily="34" charset="0"/>
              </a:rPr>
              <a:t> </a:t>
            </a:r>
            <a:r>
              <a:rPr lang="nl-NL" sz="2200" b="1" dirty="0" err="1">
                <a:solidFill>
                  <a:srgbClr val="002060"/>
                </a:solidFill>
                <a:latin typeface="Calibri" pitchFamily="34" charset="0"/>
              </a:rPr>
              <a:t>motivations</a:t>
            </a:r>
            <a:r>
              <a:rPr lang="nl-NL" dirty="0">
                <a:solidFill>
                  <a:srgbClr val="002060"/>
                </a:solidFill>
                <a:latin typeface="Calibri" pitchFamily="34" charset="0"/>
              </a:rPr>
              <a:t> </a:t>
            </a:r>
            <a:r>
              <a:rPr lang="nl-NL" sz="2200" b="1" dirty="0" err="1">
                <a:solidFill>
                  <a:srgbClr val="002060"/>
                </a:solidFill>
                <a:latin typeface="Calibri" pitchFamily="34" charset="0"/>
              </a:rPr>
              <a:t>and</a:t>
            </a:r>
            <a:endParaRPr lang="en-GB" sz="2200" b="1" dirty="0">
              <a:solidFill>
                <a:srgbClr val="002060"/>
              </a:solidFill>
              <a:latin typeface="Calibri" pitchFamily="34" charset="0"/>
            </a:endParaRPr>
          </a:p>
          <a:p>
            <a:pPr algn="ctr">
              <a:spcBef>
                <a:spcPct val="20000"/>
              </a:spcBef>
            </a:pPr>
            <a:endParaRPr lang="en-GB" sz="2200" b="1" dirty="0">
              <a:solidFill>
                <a:srgbClr val="002060"/>
              </a:solidFill>
              <a:latin typeface="Calibri" pitchFamily="34" charset="0"/>
            </a:endParaRPr>
          </a:p>
          <a:p>
            <a:pPr marL="787400" lvl="1" indent="-342900">
              <a:spcBef>
                <a:spcPct val="20000"/>
              </a:spcBef>
              <a:buBlip>
                <a:blip r:embed="rId2"/>
              </a:buBlip>
            </a:pPr>
            <a:r>
              <a:rPr lang="nl-NL" sz="2200" b="1" dirty="0">
                <a:solidFill>
                  <a:srgbClr val="002060"/>
                </a:solidFill>
                <a:latin typeface="Calibri" pitchFamily="34" charset="0"/>
              </a:rPr>
              <a:t>Gender </a:t>
            </a:r>
          </a:p>
          <a:p>
            <a:pPr marL="787400" lvl="1" indent="-342900">
              <a:spcBef>
                <a:spcPct val="20000"/>
              </a:spcBef>
              <a:buBlip>
                <a:blip r:embed="rId2"/>
              </a:buBlip>
            </a:pPr>
            <a:r>
              <a:rPr lang="nl-NL" sz="2200" b="1" dirty="0">
                <a:solidFill>
                  <a:srgbClr val="002060"/>
                </a:solidFill>
                <a:latin typeface="Calibri" pitchFamily="34" charset="0"/>
              </a:rPr>
              <a:t>Intelligence </a:t>
            </a:r>
          </a:p>
          <a:p>
            <a:pPr marL="787400" lvl="1" indent="-342900">
              <a:spcBef>
                <a:spcPct val="20000"/>
              </a:spcBef>
              <a:buBlip>
                <a:blip r:embed="rId2"/>
              </a:buBlip>
            </a:pPr>
            <a:r>
              <a:rPr lang="nl-NL" sz="2200" b="1" dirty="0">
                <a:solidFill>
                  <a:srgbClr val="002060"/>
                </a:solidFill>
                <a:latin typeface="Calibri" pitchFamily="34" charset="0"/>
              </a:rPr>
              <a:t>Race</a:t>
            </a:r>
            <a:endParaRPr lang="en-GB" sz="2200" b="1" dirty="0">
              <a:solidFill>
                <a:srgbClr val="002060"/>
              </a:solidFill>
              <a:latin typeface="Calibri" pitchFamily="34" charset="0"/>
            </a:endParaRPr>
          </a:p>
          <a:p>
            <a:pPr marL="787400" lvl="1" indent="-342900">
              <a:spcBef>
                <a:spcPct val="20000"/>
              </a:spcBef>
              <a:buBlip>
                <a:blip r:embed="rId2"/>
              </a:buBlip>
            </a:pPr>
            <a:r>
              <a:rPr lang="nl-NL" sz="2200" b="1" dirty="0">
                <a:solidFill>
                  <a:srgbClr val="002060"/>
                </a:solidFill>
                <a:latin typeface="Calibri" pitchFamily="34" charset="0"/>
              </a:rPr>
              <a:t>Age</a:t>
            </a:r>
            <a:endParaRPr lang="en-GB" sz="4000" b="1" dirty="0">
              <a:solidFill>
                <a:srgbClr val="002060"/>
              </a:solidFill>
              <a:latin typeface="Calibri" pitchFamily="34" charset="0"/>
            </a:endParaRPr>
          </a:p>
          <a:p>
            <a:pPr marL="787400" lvl="1" indent="-342900" algn="ctr">
              <a:spcBef>
                <a:spcPct val="20000"/>
              </a:spcBef>
            </a:pPr>
            <a:endParaRPr lang="en-GB" sz="4000" dirty="0">
              <a:solidFill>
                <a:srgbClr val="002060"/>
              </a:solidFill>
              <a:latin typeface="Calibri" pitchFamily="34" charset="0"/>
            </a:endParaRPr>
          </a:p>
        </p:txBody>
      </p:sp>
      <p:sp>
        <p:nvSpPr>
          <p:cNvPr id="28674" name="Rectangle 2"/>
          <p:cNvSpPr txBox="1">
            <a:spLocks noChangeArrowheads="1"/>
          </p:cNvSpPr>
          <p:nvPr/>
        </p:nvSpPr>
        <p:spPr bwMode="auto">
          <a:xfrm>
            <a:off x="2386013" y="962025"/>
            <a:ext cx="8229600" cy="1143000"/>
          </a:xfrm>
          <a:prstGeom prst="rect">
            <a:avLst/>
          </a:prstGeom>
          <a:noFill/>
          <a:ln w="9525">
            <a:noFill/>
            <a:miter lim="800000"/>
            <a:headEnd/>
            <a:tailEnd/>
          </a:ln>
        </p:spPr>
        <p:txBody>
          <a:bodyPr anchor="ctr"/>
          <a:lstStyle/>
          <a:p>
            <a:pPr algn="ctr"/>
            <a:r>
              <a:rPr lang="nl-NL" sz="3200" b="1">
                <a:solidFill>
                  <a:srgbClr val="002060"/>
                </a:solidFill>
                <a:latin typeface="Calibri" pitchFamily="34" charset="0"/>
              </a:rPr>
              <a:t>Four Graves principles</a:t>
            </a:r>
            <a:endParaRPr lang="en-GB" sz="3200" b="1">
              <a:solidFill>
                <a:srgbClr val="002060"/>
              </a:solidFill>
              <a:latin typeface="Calibri" pitchFamily="34" charset="0"/>
            </a:endParaRPr>
          </a:p>
        </p:txBody>
      </p:sp>
      <p:sp>
        <p:nvSpPr>
          <p:cNvPr id="28675" name="Titel 2"/>
          <p:cNvSpPr>
            <a:spLocks noGrp="1"/>
          </p:cNvSpPr>
          <p:nvPr>
            <p:ph type="title"/>
          </p:nvPr>
        </p:nvSpPr>
        <p:spPr/>
        <p:txBody>
          <a:bodyPr>
            <a:normAutofit/>
          </a:bodyPr>
          <a:lstStyle/>
          <a:p>
            <a:pPr eaLnBrk="1" hangingPunct="1"/>
            <a:r>
              <a:rPr lang="nl-NL" sz="2600" dirty="0"/>
              <a:t>Background: C.W. Graves</a:t>
            </a:r>
            <a:endParaRPr lang="en-GB" sz="2600" dirty="0"/>
          </a:p>
        </p:txBody>
      </p:sp>
    </p:spTree>
    <p:extLst>
      <p:ext uri="{BB962C8B-B14F-4D97-AF65-F5344CB8AC3E}">
        <p14:creationId xmlns:p14="http://schemas.microsoft.com/office/powerpoint/2010/main" val="3006485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 calcmode="lin" valueType="num">
                                      <p:cBhvr additive="base">
                                        <p:cTn id="31" dur="500" fill="hold"/>
                                        <p:tgtEl>
                                          <p:spTgt spid="2">
                                            <p:txEl>
                                              <p:pRg st="5" end="5"/>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2">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5452" name="Group 44"/>
          <p:cNvGraphicFramePr>
            <a:graphicFrameLocks noGrp="1"/>
          </p:cNvGraphicFramePr>
          <p:nvPr>
            <p:extLst>
              <p:ext uri="{D42A27DB-BD31-4B8C-83A1-F6EECF244321}">
                <p14:modId xmlns:p14="http://schemas.microsoft.com/office/powerpoint/2010/main" val="2100124687"/>
              </p:ext>
            </p:extLst>
          </p:nvPr>
        </p:nvGraphicFramePr>
        <p:xfrm>
          <a:off x="1506357" y="1027906"/>
          <a:ext cx="7993062" cy="5491799"/>
        </p:xfrm>
        <a:graphic>
          <a:graphicData uri="http://schemas.openxmlformats.org/drawingml/2006/table">
            <a:tbl>
              <a:tblPr/>
              <a:tblGrid>
                <a:gridCol w="1728787">
                  <a:extLst>
                    <a:ext uri="{9D8B030D-6E8A-4147-A177-3AD203B41FA5}">
                      <a16:colId xmlns:a16="http://schemas.microsoft.com/office/drawing/2014/main" val="20000"/>
                    </a:ext>
                  </a:extLst>
                </a:gridCol>
                <a:gridCol w="2795588">
                  <a:extLst>
                    <a:ext uri="{9D8B030D-6E8A-4147-A177-3AD203B41FA5}">
                      <a16:colId xmlns:a16="http://schemas.microsoft.com/office/drawing/2014/main" val="20001"/>
                    </a:ext>
                  </a:extLst>
                </a:gridCol>
                <a:gridCol w="3468687">
                  <a:extLst>
                    <a:ext uri="{9D8B030D-6E8A-4147-A177-3AD203B41FA5}">
                      <a16:colId xmlns:a16="http://schemas.microsoft.com/office/drawing/2014/main" val="20002"/>
                    </a:ext>
                  </a:extLst>
                </a:gridCol>
              </a:tblGrid>
              <a:tr h="4905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1200" b="1" i="0" u="none" strike="noStrike" cap="none" normalizeH="0" baseline="0" dirty="0">
                        <a:ln>
                          <a:noFill/>
                        </a:ln>
                        <a:solidFill>
                          <a:schemeClr val="tx1"/>
                        </a:solidFill>
                        <a:effectLst/>
                        <a:latin typeface="Calibri" pitchFamily="34" charset="0"/>
                        <a:cs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1800" b="1" i="1" u="none" strike="noStrike" cap="none" normalizeH="0" baseline="0">
                          <a:ln>
                            <a:noFill/>
                          </a:ln>
                          <a:solidFill>
                            <a:schemeClr val="tx1"/>
                          </a:solidFill>
                          <a:effectLst/>
                          <a:latin typeface="Calibri" pitchFamily="34" charset="0"/>
                          <a:cs typeface="Arial" charset="0"/>
                        </a:rPr>
                        <a:t>Drive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1800" b="1" i="1" u="none" strike="noStrike" cap="none" normalizeH="0" baseline="0">
                          <a:ln>
                            <a:noFill/>
                          </a:ln>
                          <a:solidFill>
                            <a:schemeClr val="tx1"/>
                          </a:solidFill>
                          <a:effectLst/>
                          <a:latin typeface="Calibri" pitchFamily="34" charset="0"/>
                          <a:cs typeface="Arial" charset="0"/>
                        </a:rPr>
                        <a:t>Rejection</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683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2400" b="1" i="0" u="none" strike="noStrike" cap="none" normalizeH="0" baseline="0">
                          <a:ln>
                            <a:noFill/>
                          </a:ln>
                          <a:solidFill>
                            <a:schemeClr val="tx1"/>
                          </a:solidFill>
                          <a:effectLst/>
                          <a:latin typeface="Calibri" pitchFamily="34" charset="0"/>
                          <a:cs typeface="Arial" charset="0"/>
                        </a:rPr>
                        <a:t>Purple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1600" b="0" i="0" u="none" strike="noStrike" cap="none" normalizeH="0" baseline="0">
                          <a:ln>
                            <a:noFill/>
                          </a:ln>
                          <a:solidFill>
                            <a:schemeClr val="tx1"/>
                          </a:solidFill>
                          <a:effectLst/>
                          <a:latin typeface="Calibri" pitchFamily="34" charset="0"/>
                          <a:cs typeface="Arial" charset="0"/>
                        </a:rPr>
                        <a:t>Familiar, security, a sense of roots and rituals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1600" b="0" i="0" u="none" strike="noStrike" cap="none" normalizeH="0" baseline="0">
                          <a:ln>
                            <a:noFill/>
                          </a:ln>
                          <a:solidFill>
                            <a:schemeClr val="tx1"/>
                          </a:solidFill>
                          <a:effectLst/>
                          <a:latin typeface="Calibri" pitchFamily="34" charset="0"/>
                          <a:cs typeface="Arial" charset="0"/>
                        </a:rPr>
                        <a:t>Primitive, traditional, lives in the past, stronghold, sect</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699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2400" b="1" i="0" u="none" strike="noStrike" cap="none" normalizeH="0" baseline="0">
                          <a:ln>
                            <a:noFill/>
                          </a:ln>
                          <a:solidFill>
                            <a:schemeClr val="tx1"/>
                          </a:solidFill>
                          <a:effectLst/>
                          <a:latin typeface="Calibri" pitchFamily="34" charset="0"/>
                          <a:cs typeface="Arial" charset="0"/>
                        </a:rPr>
                        <a:t>Red</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1600" b="0" i="0" u="none" strike="noStrike" cap="none" normalizeH="0" baseline="0">
                          <a:ln>
                            <a:noFill/>
                          </a:ln>
                          <a:solidFill>
                            <a:schemeClr val="tx1"/>
                          </a:solidFill>
                          <a:effectLst/>
                          <a:latin typeface="Calibri" pitchFamily="34" charset="0"/>
                          <a:cs typeface="Arial" charset="0"/>
                        </a:rPr>
                        <a:t>Sturdy, fearless, fast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1600" b="0" i="0" u="none" strike="noStrike" cap="none" normalizeH="0" baseline="0">
                          <a:ln>
                            <a:noFill/>
                          </a:ln>
                          <a:solidFill>
                            <a:schemeClr val="tx1"/>
                          </a:solidFill>
                          <a:effectLst/>
                          <a:latin typeface="Calibri" pitchFamily="34" charset="0"/>
                          <a:cs typeface="Arial" charset="0"/>
                        </a:rPr>
                        <a:t>Rough, discordant, too impulsive</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699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2400" b="1" i="0" u="none" strike="noStrike" cap="none" normalizeH="0" baseline="0">
                          <a:ln>
                            <a:noFill/>
                          </a:ln>
                          <a:solidFill>
                            <a:schemeClr val="tx1"/>
                          </a:solidFill>
                          <a:effectLst/>
                          <a:latin typeface="Calibri" pitchFamily="34" charset="0"/>
                          <a:cs typeface="Arial" charset="0"/>
                        </a:rPr>
                        <a:t>Blue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1600" b="0" i="0" u="none" strike="noStrike" cap="none" normalizeH="0" baseline="0">
                          <a:ln>
                            <a:noFill/>
                          </a:ln>
                          <a:solidFill>
                            <a:schemeClr val="tx1"/>
                          </a:solidFill>
                          <a:effectLst/>
                          <a:latin typeface="Calibri" pitchFamily="34" charset="0"/>
                          <a:cs typeface="Arial" charset="0"/>
                        </a:rPr>
                        <a:t>Reliable, decent, loyal</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1600" b="0" i="0" u="none" strike="noStrike" cap="none" normalizeH="0" baseline="0">
                          <a:ln>
                            <a:noFill/>
                          </a:ln>
                          <a:solidFill>
                            <a:schemeClr val="tx1"/>
                          </a:solidFill>
                          <a:effectLst/>
                          <a:latin typeface="Calibri" pitchFamily="34" charset="0"/>
                          <a:cs typeface="Arial" charset="0"/>
                        </a:rPr>
                        <a:t>Rigid, bureaucratic and boring</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683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2400" b="1" i="0" u="none" strike="noStrike" cap="none" normalizeH="0" baseline="0">
                          <a:ln>
                            <a:noFill/>
                          </a:ln>
                          <a:solidFill>
                            <a:schemeClr val="tx1"/>
                          </a:solidFill>
                          <a:effectLst/>
                          <a:latin typeface="Calibri" pitchFamily="34" charset="0"/>
                          <a:cs typeface="Arial" charset="0"/>
                        </a:rPr>
                        <a:t>Orange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1600" b="0" i="0" u="none" strike="noStrike" cap="none" normalizeH="0" baseline="0">
                          <a:ln>
                            <a:noFill/>
                          </a:ln>
                          <a:solidFill>
                            <a:schemeClr val="tx1"/>
                          </a:solidFill>
                          <a:effectLst/>
                          <a:latin typeface="Calibri" pitchFamily="34" charset="0"/>
                          <a:cs typeface="Arial" charset="0"/>
                        </a:rPr>
                        <a:t>Purposeful, ambitious, flexible and competitive spirit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1600" b="0" i="0" u="none" strike="noStrike" cap="none" normalizeH="0" baseline="0">
                          <a:ln>
                            <a:noFill/>
                          </a:ln>
                          <a:solidFill>
                            <a:schemeClr val="tx1"/>
                          </a:solidFill>
                          <a:effectLst/>
                          <a:latin typeface="Calibri" pitchFamily="34" charset="0"/>
                          <a:cs typeface="Arial" charset="0"/>
                        </a:rPr>
                        <a:t>Opportunistic, selfish, arrogant</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8318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2400" b="1" i="0" u="none" strike="noStrike" cap="none" normalizeH="0" baseline="0">
                          <a:ln>
                            <a:noFill/>
                          </a:ln>
                          <a:solidFill>
                            <a:schemeClr val="tx1"/>
                          </a:solidFill>
                          <a:effectLst/>
                          <a:latin typeface="Calibri" pitchFamily="34" charset="0"/>
                          <a:cs typeface="Arial" charset="0"/>
                        </a:rPr>
                        <a:t>Green</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1600" b="0" i="0" u="none" strike="noStrike" cap="none" normalizeH="0" baseline="0">
                          <a:ln>
                            <a:noFill/>
                          </a:ln>
                          <a:solidFill>
                            <a:schemeClr val="tx1"/>
                          </a:solidFill>
                          <a:effectLst/>
                          <a:latin typeface="Calibri" pitchFamily="34" charset="0"/>
                          <a:cs typeface="Arial" charset="0"/>
                        </a:rPr>
                        <a:t>Communicative, sharing knowledge, skills and emotions, involved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1600" b="0" i="0" u="none" strike="noStrike" cap="none" normalizeH="0" baseline="0">
                          <a:ln>
                            <a:noFill/>
                          </a:ln>
                          <a:solidFill>
                            <a:schemeClr val="tx1"/>
                          </a:solidFill>
                          <a:effectLst/>
                          <a:latin typeface="Calibri" pitchFamily="34" charset="0"/>
                          <a:cs typeface="Arial" charset="0"/>
                        </a:rPr>
                        <a:t>Soft, naive, talkative, gossip</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7016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2400" b="1" i="0" u="none" strike="noStrike" cap="none" normalizeH="0" baseline="0">
                          <a:ln>
                            <a:noFill/>
                          </a:ln>
                          <a:solidFill>
                            <a:schemeClr val="tx1"/>
                          </a:solidFill>
                          <a:effectLst/>
                          <a:latin typeface="Calibri" pitchFamily="34" charset="0"/>
                          <a:cs typeface="Arial" charset="0"/>
                        </a:rPr>
                        <a:t>Yellow</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1600" b="0" i="0" u="none" strike="noStrike" cap="none" normalizeH="0" baseline="0">
                          <a:ln>
                            <a:noFill/>
                          </a:ln>
                          <a:solidFill>
                            <a:schemeClr val="tx1"/>
                          </a:solidFill>
                          <a:effectLst/>
                          <a:latin typeface="Calibri" pitchFamily="34" charset="0"/>
                          <a:cs typeface="Arial" charset="0"/>
                        </a:rPr>
                        <a:t>Thoughtful, fundamental, strategic</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1600" b="0" i="0" u="none" strike="noStrike" cap="none" normalizeH="0" baseline="0">
                          <a:ln>
                            <a:noFill/>
                          </a:ln>
                          <a:solidFill>
                            <a:schemeClr val="tx1"/>
                          </a:solidFill>
                          <a:effectLst/>
                          <a:latin typeface="Calibri" pitchFamily="34" charset="0"/>
                          <a:cs typeface="Arial" charset="0"/>
                        </a:rPr>
                        <a:t>Theoretically, does not enter into action, every time complicating, detached</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699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2400" b="1" i="0" u="none" strike="noStrike" cap="none" normalizeH="0" baseline="0">
                          <a:ln>
                            <a:noFill/>
                          </a:ln>
                          <a:solidFill>
                            <a:schemeClr val="tx1"/>
                          </a:solidFill>
                          <a:effectLst/>
                          <a:latin typeface="Calibri" pitchFamily="34" charset="0"/>
                          <a:cs typeface="Arial" charset="0"/>
                        </a:rPr>
                        <a:t>Turquoise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CC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1600" b="0" i="0" u="none" strike="noStrike" cap="none" normalizeH="0" baseline="0">
                          <a:ln>
                            <a:noFill/>
                          </a:ln>
                          <a:solidFill>
                            <a:schemeClr val="tx1"/>
                          </a:solidFill>
                          <a:effectLst/>
                          <a:latin typeface="Calibri" pitchFamily="34" charset="0"/>
                          <a:cs typeface="Arial" charset="0"/>
                        </a:rPr>
                        <a:t>Inspiration, holistic, spiritual</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1600" b="0" i="0" u="none" strike="noStrike" cap="none" normalizeH="0" baseline="0" dirty="0" err="1">
                          <a:ln>
                            <a:noFill/>
                          </a:ln>
                          <a:solidFill>
                            <a:schemeClr val="tx1"/>
                          </a:solidFill>
                          <a:effectLst/>
                          <a:latin typeface="Calibri" pitchFamily="34" charset="0"/>
                          <a:cs typeface="Arial" charset="0"/>
                        </a:rPr>
                        <a:t>Floaty</a:t>
                      </a:r>
                      <a:r>
                        <a:rPr kumimoji="0" lang="nl-NL" sz="1600" b="0" i="0" u="none" strike="noStrike" cap="none" normalizeH="0" baseline="0" dirty="0">
                          <a:ln>
                            <a:noFill/>
                          </a:ln>
                          <a:solidFill>
                            <a:schemeClr val="tx1"/>
                          </a:solidFill>
                          <a:effectLst/>
                          <a:latin typeface="Calibri" pitchFamily="34" charset="0"/>
                          <a:cs typeface="Arial" charset="0"/>
                        </a:rPr>
                        <a:t>, vague, </a:t>
                      </a:r>
                      <a:r>
                        <a:rPr kumimoji="0" lang="nl-NL" sz="1600" b="0" i="0" u="none" strike="noStrike" cap="none" normalizeH="0" baseline="0" dirty="0" err="1">
                          <a:ln>
                            <a:noFill/>
                          </a:ln>
                          <a:solidFill>
                            <a:schemeClr val="tx1"/>
                          </a:solidFill>
                          <a:effectLst/>
                          <a:latin typeface="Calibri" pitchFamily="34" charset="0"/>
                          <a:cs typeface="Arial" charset="0"/>
                        </a:rPr>
                        <a:t>strange</a:t>
                      </a:r>
                      <a:endParaRPr kumimoji="0" lang="nl-NL" sz="1600" b="0" i="0" u="none" strike="noStrike" cap="none" normalizeH="0" baseline="0" dirty="0">
                        <a:ln>
                          <a:noFill/>
                        </a:ln>
                        <a:solidFill>
                          <a:schemeClr val="tx1"/>
                        </a:solidFill>
                        <a:effectLst/>
                        <a:latin typeface="Calibri" pitchFamily="34"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
        <p:nvSpPr>
          <p:cNvPr id="145447" name="Titel 2"/>
          <p:cNvSpPr>
            <a:spLocks noGrp="1"/>
          </p:cNvSpPr>
          <p:nvPr>
            <p:ph type="title"/>
          </p:nvPr>
        </p:nvSpPr>
        <p:spPr/>
        <p:txBody>
          <a:bodyPr>
            <a:normAutofit/>
          </a:bodyPr>
          <a:lstStyle/>
          <a:p>
            <a:pPr eaLnBrk="1" hangingPunct="1"/>
            <a:r>
              <a:rPr lang="en-GB" sz="2600" dirty="0"/>
              <a:t>Positive image and rejection</a:t>
            </a:r>
          </a:p>
        </p:txBody>
      </p:sp>
    </p:spTree>
    <p:extLst>
      <p:ext uri="{BB962C8B-B14F-4D97-AF65-F5344CB8AC3E}">
        <p14:creationId xmlns:p14="http://schemas.microsoft.com/office/powerpoint/2010/main" val="27480748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61" name="Rectangle 2_"/>
          <p:cNvSpPr>
            <a:spLocks noGrp="1" noChangeArrowheads="1"/>
          </p:cNvSpPr>
          <p:nvPr>
            <p:ph type="title"/>
          </p:nvPr>
        </p:nvSpPr>
        <p:spPr/>
        <p:txBody>
          <a:bodyPr>
            <a:normAutofit/>
          </a:bodyPr>
          <a:lstStyle/>
          <a:p>
            <a:pPr eaLnBrk="1" hangingPunct="1"/>
            <a:r>
              <a:rPr lang="en-GB" sz="2600" dirty="0"/>
              <a:t>Analysis test results: rejection </a:t>
            </a:r>
          </a:p>
        </p:txBody>
      </p:sp>
      <p:sp>
        <p:nvSpPr>
          <p:cNvPr id="147457" name="Rectangle 2"/>
          <p:cNvSpPr>
            <a:spLocks noGrp="1" noChangeArrowheads="1"/>
          </p:cNvSpPr>
          <p:nvPr>
            <p:ph idx="1"/>
          </p:nvPr>
        </p:nvSpPr>
        <p:spPr>
          <a:xfrm>
            <a:off x="2351315" y="1690688"/>
            <a:ext cx="8793480" cy="4351338"/>
          </a:xfrm>
          <a:ln>
            <a:solidFill>
              <a:schemeClr val="bg1"/>
            </a:solidFill>
          </a:ln>
        </p:spPr>
        <p:txBody>
          <a:bodyPr/>
          <a:lstStyle/>
          <a:p>
            <a:pPr eaLnBrk="1" hangingPunct="1">
              <a:lnSpc>
                <a:spcPct val="90000"/>
              </a:lnSpc>
              <a:buClr>
                <a:schemeClr val="tx1"/>
              </a:buClr>
            </a:pPr>
            <a:r>
              <a:rPr lang="en-GB" sz="1800" dirty="0"/>
              <a:t>Rejection is about the negative feeling that people have when they themselves </a:t>
            </a:r>
            <a:r>
              <a:rPr lang="en-GB" sz="1800" u="sng" dirty="0"/>
              <a:t>act</a:t>
            </a:r>
            <a:r>
              <a:rPr lang="en-GB" sz="1800" dirty="0"/>
              <a:t> in a certain pattern or </a:t>
            </a:r>
            <a:r>
              <a:rPr lang="en-GB" sz="1800" u="sng" dirty="0"/>
              <a:t>undergo</a:t>
            </a:r>
            <a:r>
              <a:rPr lang="en-GB" sz="1800" dirty="0"/>
              <a:t> that behaviour. Everyone sees less positive aspects of almost any value</a:t>
            </a:r>
          </a:p>
          <a:p>
            <a:pPr eaLnBrk="1" hangingPunct="1">
              <a:lnSpc>
                <a:spcPct val="90000"/>
              </a:lnSpc>
              <a:buClr>
                <a:schemeClr val="tx1"/>
              </a:buClr>
              <a:buFontTx/>
              <a:buNone/>
            </a:pPr>
            <a:endParaRPr lang="en-GB" sz="2600" dirty="0">
              <a:solidFill>
                <a:srgbClr val="002060"/>
              </a:solidFill>
              <a:latin typeface="Raleway" panose="020B0503030101060003" pitchFamily="34" charset="0"/>
              <a:ea typeface="+mj-ea"/>
              <a:cs typeface="+mj-cs"/>
            </a:endParaRPr>
          </a:p>
          <a:p>
            <a:pPr eaLnBrk="1" hangingPunct="1">
              <a:lnSpc>
                <a:spcPct val="90000"/>
              </a:lnSpc>
              <a:buClr>
                <a:schemeClr val="tx1"/>
              </a:buClr>
            </a:pPr>
            <a:r>
              <a:rPr lang="en-GB" sz="1800" dirty="0"/>
              <a:t>It is not in order of thinking or behaviour as it is the case with acceptance</a:t>
            </a:r>
          </a:p>
          <a:p>
            <a:pPr eaLnBrk="1" hangingPunct="1">
              <a:lnSpc>
                <a:spcPct val="90000"/>
              </a:lnSpc>
              <a:buClr>
                <a:schemeClr val="tx1"/>
              </a:buClr>
            </a:pPr>
            <a:endParaRPr lang="en-GB" sz="1800" dirty="0">
              <a:cs typeface="Arial" charset="0"/>
            </a:endParaRPr>
          </a:p>
          <a:p>
            <a:pPr eaLnBrk="1" hangingPunct="1">
              <a:lnSpc>
                <a:spcPct val="90000"/>
              </a:lnSpc>
              <a:buClr>
                <a:schemeClr val="tx1"/>
              </a:buClr>
            </a:pPr>
            <a:r>
              <a:rPr lang="en-GB" sz="1800" dirty="0"/>
              <a:t>The reason for rejection often lies in the strong acceptance colour / colours</a:t>
            </a:r>
          </a:p>
        </p:txBody>
      </p:sp>
      <p:pic>
        <p:nvPicPr>
          <p:cNvPr id="147458" name="Picture 6"/>
          <p:cNvPicPr>
            <a:picLocks noChangeAspect="1" noChangeArrowheads="1"/>
          </p:cNvPicPr>
          <p:nvPr/>
        </p:nvPicPr>
        <p:blipFill>
          <a:blip r:embed="rId3"/>
          <a:srcRect/>
          <a:stretch>
            <a:fillRect/>
          </a:stretch>
        </p:blipFill>
        <p:spPr bwMode="auto">
          <a:xfrm>
            <a:off x="3188926" y="4550274"/>
            <a:ext cx="2447925" cy="1714500"/>
          </a:xfrm>
          <a:prstGeom prst="rect">
            <a:avLst/>
          </a:prstGeom>
          <a:noFill/>
          <a:ln w="9525">
            <a:noFill/>
            <a:miter lim="800000"/>
            <a:headEnd/>
            <a:tailEnd/>
          </a:ln>
        </p:spPr>
      </p:pic>
      <p:pic>
        <p:nvPicPr>
          <p:cNvPr id="147459" name="Picture 7"/>
          <p:cNvPicPr>
            <a:picLocks noChangeAspect="1" noChangeArrowheads="1"/>
          </p:cNvPicPr>
          <p:nvPr/>
        </p:nvPicPr>
        <p:blipFill>
          <a:blip r:embed="rId4"/>
          <a:srcRect/>
          <a:stretch>
            <a:fillRect/>
          </a:stretch>
        </p:blipFill>
        <p:spPr bwMode="auto">
          <a:xfrm>
            <a:off x="6760801" y="4550275"/>
            <a:ext cx="2409825" cy="1914525"/>
          </a:xfrm>
          <a:prstGeom prst="rect">
            <a:avLst/>
          </a:prstGeom>
          <a:noFill/>
          <a:ln w="9525">
            <a:noFill/>
            <a:miter lim="800000"/>
            <a:headEnd/>
            <a:tailEnd/>
          </a:ln>
        </p:spPr>
      </p:pic>
      <p:sp>
        <p:nvSpPr>
          <p:cNvPr id="147460" name="Rechthoek 5"/>
          <p:cNvSpPr>
            <a:spLocks noChangeArrowheads="1"/>
          </p:cNvSpPr>
          <p:nvPr/>
        </p:nvSpPr>
        <p:spPr bwMode="auto">
          <a:xfrm>
            <a:off x="2794546" y="1078412"/>
            <a:ext cx="1574800" cy="519113"/>
          </a:xfrm>
          <a:prstGeom prst="rect">
            <a:avLst/>
          </a:prstGeom>
          <a:noFill/>
          <a:ln w="9525">
            <a:noFill/>
            <a:miter lim="800000"/>
            <a:headEnd/>
            <a:tailEnd/>
          </a:ln>
        </p:spPr>
        <p:txBody>
          <a:bodyPr wrap="none">
            <a:spAutoFit/>
          </a:bodyPr>
          <a:lstStyle/>
          <a:p>
            <a:r>
              <a:rPr lang="en-GB" sz="2800" b="1" dirty="0">
                <a:latin typeface="Calibri" pitchFamily="34" charset="0"/>
              </a:rPr>
              <a:t>Rejection</a:t>
            </a:r>
            <a:endParaRPr lang="en-GB" b="1" dirty="0">
              <a:latin typeface="Calibri" pitchFamily="34" charset="0"/>
            </a:endParaRPr>
          </a:p>
        </p:txBody>
      </p:sp>
    </p:spTree>
    <p:extLst>
      <p:ext uri="{BB962C8B-B14F-4D97-AF65-F5344CB8AC3E}">
        <p14:creationId xmlns:p14="http://schemas.microsoft.com/office/powerpoint/2010/main" val="413352962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Rectangle 2"/>
          <p:cNvSpPr>
            <a:spLocks noGrp="1" noChangeArrowheads="1"/>
          </p:cNvSpPr>
          <p:nvPr>
            <p:ph type="title"/>
          </p:nvPr>
        </p:nvSpPr>
        <p:spPr/>
        <p:txBody>
          <a:bodyPr/>
          <a:lstStyle/>
          <a:p>
            <a:pPr eaLnBrk="1" hangingPunct="1"/>
            <a:r>
              <a:rPr lang="en-GB" sz="2600" dirty="0"/>
              <a:t>Some profiles can be strange</a:t>
            </a:r>
            <a:r>
              <a:rPr lang="en-GB" sz="2000" dirty="0">
                <a:latin typeface="Calibri (Hoofdtekst)"/>
              </a:rPr>
              <a:t>!</a:t>
            </a:r>
          </a:p>
        </p:txBody>
      </p:sp>
      <p:sp>
        <p:nvSpPr>
          <p:cNvPr id="161794" name="Rectangle 3"/>
          <p:cNvSpPr>
            <a:spLocks noGrp="1" noChangeArrowheads="1"/>
          </p:cNvSpPr>
          <p:nvPr>
            <p:ph idx="1"/>
          </p:nvPr>
        </p:nvSpPr>
        <p:spPr>
          <a:xfrm>
            <a:off x="1979022" y="1690688"/>
            <a:ext cx="8993778" cy="3240995"/>
          </a:xfrm>
        </p:spPr>
        <p:txBody>
          <a:bodyPr/>
          <a:lstStyle/>
          <a:p>
            <a:pPr eaLnBrk="1" hangingPunct="1"/>
            <a:r>
              <a:rPr lang="en-GB" sz="2400" dirty="0">
                <a:latin typeface="Calibri (Hoofdtekst)"/>
              </a:rPr>
              <a:t>Sometimes acceptance and rejection are equal to each other!?</a:t>
            </a:r>
          </a:p>
          <a:p>
            <a:pPr eaLnBrk="1" hangingPunct="1"/>
            <a:r>
              <a:rPr lang="en-GB" sz="2400" dirty="0">
                <a:latin typeface="Calibri (Hoofdtekst)"/>
              </a:rPr>
              <a:t>Does that person hate himself?</a:t>
            </a:r>
          </a:p>
          <a:p>
            <a:pPr eaLnBrk="1" hangingPunct="1"/>
            <a:r>
              <a:rPr lang="en-GB" sz="2400" dirty="0">
                <a:latin typeface="Calibri (Hoofdtekst)"/>
              </a:rPr>
              <a:t>Or what's wrong with him? </a:t>
            </a:r>
          </a:p>
          <a:p>
            <a:pPr eaLnBrk="1" hangingPunct="1"/>
            <a:r>
              <a:rPr lang="en-GB" sz="2400" dirty="0">
                <a:latin typeface="Calibri (Hoofdtekst)"/>
              </a:rPr>
              <a:t>That person does often see the nuance</a:t>
            </a:r>
          </a:p>
          <a:p>
            <a:pPr eaLnBrk="1" hangingPunct="1"/>
            <a:r>
              <a:rPr lang="en-GB" sz="2400" dirty="0">
                <a:latin typeface="Calibri (Hoofdtekst)"/>
              </a:rPr>
              <a:t>But is always balancing</a:t>
            </a:r>
          </a:p>
          <a:p>
            <a:pPr eaLnBrk="1" hangingPunct="1"/>
            <a:endParaRPr lang="en-GB" dirty="0">
              <a:latin typeface="Calibri (Hoofdtekst)"/>
            </a:endParaRPr>
          </a:p>
        </p:txBody>
      </p:sp>
      <p:pic>
        <p:nvPicPr>
          <p:cNvPr id="161795" name="Picture 7"/>
          <p:cNvPicPr>
            <a:picLocks noChangeAspect="1" noChangeArrowheads="1"/>
          </p:cNvPicPr>
          <p:nvPr/>
        </p:nvPicPr>
        <p:blipFill>
          <a:blip r:embed="rId3"/>
          <a:srcRect/>
          <a:stretch>
            <a:fillRect/>
          </a:stretch>
        </p:blipFill>
        <p:spPr bwMode="auto">
          <a:xfrm>
            <a:off x="2905126" y="4429126"/>
            <a:ext cx="2543175" cy="1647825"/>
          </a:xfrm>
          <a:prstGeom prst="rect">
            <a:avLst/>
          </a:prstGeom>
          <a:noFill/>
          <a:ln w="9525">
            <a:noFill/>
            <a:miter lim="800000"/>
            <a:headEnd/>
            <a:tailEnd/>
          </a:ln>
        </p:spPr>
      </p:pic>
      <p:pic>
        <p:nvPicPr>
          <p:cNvPr id="161796" name="Picture 8"/>
          <p:cNvPicPr>
            <a:picLocks noChangeAspect="1" noChangeArrowheads="1"/>
          </p:cNvPicPr>
          <p:nvPr/>
        </p:nvPicPr>
        <p:blipFill>
          <a:blip r:embed="rId4"/>
          <a:srcRect/>
          <a:stretch>
            <a:fillRect/>
          </a:stretch>
        </p:blipFill>
        <p:spPr bwMode="auto">
          <a:xfrm>
            <a:off x="6589714" y="4643438"/>
            <a:ext cx="2314575" cy="1428750"/>
          </a:xfrm>
          <a:prstGeom prst="rect">
            <a:avLst/>
          </a:prstGeom>
          <a:noFill/>
          <a:ln w="9525">
            <a:noFill/>
            <a:miter lim="800000"/>
            <a:headEnd/>
            <a:tailEnd/>
          </a:ln>
        </p:spPr>
      </p:pic>
    </p:spTree>
    <p:extLst>
      <p:ext uri="{BB962C8B-B14F-4D97-AF65-F5344CB8AC3E}">
        <p14:creationId xmlns:p14="http://schemas.microsoft.com/office/powerpoint/2010/main" val="426534109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Rectangle 2"/>
          <p:cNvSpPr>
            <a:spLocks noGrp="1" noChangeArrowheads="1"/>
          </p:cNvSpPr>
          <p:nvPr>
            <p:ph type="title"/>
          </p:nvPr>
        </p:nvSpPr>
        <p:spPr/>
        <p:txBody>
          <a:bodyPr>
            <a:normAutofit/>
          </a:bodyPr>
          <a:lstStyle/>
          <a:p>
            <a:pPr eaLnBrk="1" hangingPunct="1"/>
            <a:r>
              <a:rPr lang="en-GB" sz="2600" dirty="0"/>
              <a:t>First colour: acceptance and rejection</a:t>
            </a:r>
          </a:p>
        </p:txBody>
      </p:sp>
      <p:graphicFrame>
        <p:nvGraphicFramePr>
          <p:cNvPr id="163885" name="Group 45"/>
          <p:cNvGraphicFramePr>
            <a:graphicFrameLocks noGrp="1"/>
          </p:cNvGraphicFramePr>
          <p:nvPr>
            <p:extLst>
              <p:ext uri="{D42A27DB-BD31-4B8C-83A1-F6EECF244321}">
                <p14:modId xmlns:p14="http://schemas.microsoft.com/office/powerpoint/2010/main" val="3108911902"/>
              </p:ext>
            </p:extLst>
          </p:nvPr>
        </p:nvGraphicFramePr>
        <p:xfrm>
          <a:off x="1889761" y="946241"/>
          <a:ext cx="7745413" cy="5401629"/>
        </p:xfrm>
        <a:graphic>
          <a:graphicData uri="http://schemas.openxmlformats.org/drawingml/2006/table">
            <a:tbl>
              <a:tblPr/>
              <a:tblGrid>
                <a:gridCol w="1481138">
                  <a:extLst>
                    <a:ext uri="{9D8B030D-6E8A-4147-A177-3AD203B41FA5}">
                      <a16:colId xmlns:a16="http://schemas.microsoft.com/office/drawing/2014/main" val="20000"/>
                    </a:ext>
                  </a:extLst>
                </a:gridCol>
                <a:gridCol w="2792412">
                  <a:extLst>
                    <a:ext uri="{9D8B030D-6E8A-4147-A177-3AD203B41FA5}">
                      <a16:colId xmlns:a16="http://schemas.microsoft.com/office/drawing/2014/main" val="20001"/>
                    </a:ext>
                  </a:extLst>
                </a:gridCol>
                <a:gridCol w="3471863">
                  <a:extLst>
                    <a:ext uri="{9D8B030D-6E8A-4147-A177-3AD203B41FA5}">
                      <a16:colId xmlns:a16="http://schemas.microsoft.com/office/drawing/2014/main" val="20002"/>
                    </a:ext>
                  </a:extLst>
                </a:gridCol>
              </a:tblGrid>
              <a:tr h="7937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nl-NL" sz="2800" b="0" i="0" u="none" strike="noStrike" cap="none" normalizeH="0" baseline="0">
                        <a:ln>
                          <a:noFill/>
                        </a:ln>
                        <a:solidFill>
                          <a:schemeClr val="tx1"/>
                        </a:solidFill>
                        <a:effectLst/>
                        <a:latin typeface="Calibri"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475"/>
                        </a:spcBef>
                        <a:spcAft>
                          <a:spcPct val="0"/>
                        </a:spcAft>
                        <a:buClrTx/>
                        <a:buSzTx/>
                        <a:buFontTx/>
                        <a:buNone/>
                        <a:tabLst/>
                      </a:pPr>
                      <a:r>
                        <a:rPr kumimoji="0" lang="nl-NL" sz="2000" b="0" i="0" u="none" strike="noStrike" cap="none" normalizeH="0" baseline="0">
                          <a:ln>
                            <a:noFill/>
                          </a:ln>
                          <a:solidFill>
                            <a:srgbClr val="002060"/>
                          </a:solidFill>
                          <a:effectLst/>
                          <a:latin typeface="Calibri" pitchFamily="34" charset="0"/>
                          <a:cs typeface="Arial" charset="0"/>
                        </a:rPr>
                        <a:t>Likes/does </a:t>
                      </a:r>
                    </a:p>
                    <a:p>
                      <a:pPr marL="0" marR="0" lvl="0" indent="0" algn="l" defTabSz="914400" rtl="0" eaLnBrk="1" fontAlgn="base" latinLnBrk="0" hangingPunct="1">
                        <a:lnSpc>
                          <a:spcPct val="100000"/>
                        </a:lnSpc>
                        <a:spcBef>
                          <a:spcPts val="475"/>
                        </a:spcBef>
                        <a:spcAft>
                          <a:spcPct val="0"/>
                        </a:spcAft>
                        <a:buClrTx/>
                        <a:buSzTx/>
                        <a:buFontTx/>
                        <a:buNone/>
                        <a:tabLst/>
                      </a:pPr>
                      <a:r>
                        <a:rPr kumimoji="0" lang="nl-NL" sz="2000" b="0" i="0" u="none" strike="noStrike" cap="none" normalizeH="0" baseline="0">
                          <a:ln>
                            <a:noFill/>
                          </a:ln>
                          <a:solidFill>
                            <a:srgbClr val="002060"/>
                          </a:solidFill>
                          <a:effectLst/>
                          <a:latin typeface="Calibri" pitchFamily="34" charset="0"/>
                          <a:cs typeface="Arial" charset="0"/>
                        </a:rPr>
                        <a:t>(= acceptance)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475"/>
                        </a:spcBef>
                        <a:spcAft>
                          <a:spcPct val="0"/>
                        </a:spcAft>
                        <a:buClrTx/>
                        <a:buSzTx/>
                        <a:buFontTx/>
                        <a:buNone/>
                        <a:tabLst/>
                      </a:pPr>
                      <a:r>
                        <a:rPr kumimoji="0" lang="nl-NL" sz="2000" b="0" i="0" u="none" strike="noStrike" cap="none" normalizeH="0" baseline="0">
                          <a:ln>
                            <a:noFill/>
                          </a:ln>
                          <a:solidFill>
                            <a:srgbClr val="002060"/>
                          </a:solidFill>
                          <a:effectLst/>
                          <a:latin typeface="Calibri" pitchFamily="34" charset="0"/>
                          <a:cs typeface="Arial" charset="0"/>
                        </a:rPr>
                        <a:t>But does not like to ..</a:t>
                      </a:r>
                    </a:p>
                    <a:p>
                      <a:pPr marL="0" marR="0" lvl="0" indent="0" algn="l" defTabSz="914400" rtl="0" eaLnBrk="1" fontAlgn="base" latinLnBrk="0" hangingPunct="1">
                        <a:lnSpc>
                          <a:spcPct val="100000"/>
                        </a:lnSpc>
                        <a:spcBef>
                          <a:spcPts val="475"/>
                        </a:spcBef>
                        <a:spcAft>
                          <a:spcPct val="0"/>
                        </a:spcAft>
                        <a:buClrTx/>
                        <a:buSzTx/>
                        <a:buFontTx/>
                        <a:buNone/>
                        <a:tabLst/>
                      </a:pPr>
                      <a:r>
                        <a:rPr kumimoji="0" lang="nl-NL" sz="2000" b="0" i="0" u="none" strike="noStrike" cap="none" normalizeH="0" baseline="0">
                          <a:ln>
                            <a:noFill/>
                          </a:ln>
                          <a:solidFill>
                            <a:srgbClr val="002060"/>
                          </a:solidFill>
                          <a:effectLst/>
                          <a:latin typeface="Calibri" pitchFamily="34" charset="0"/>
                          <a:cs typeface="Arial" charset="0"/>
                        </a:rPr>
                        <a:t>(= rejection)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667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nl-NL" sz="2800" b="0" i="0" u="none" strike="noStrike" cap="none" normalizeH="0" baseline="0">
                        <a:ln>
                          <a:noFill/>
                        </a:ln>
                        <a:solidFill>
                          <a:schemeClr val="tx1"/>
                        </a:solidFill>
                        <a:effectLst/>
                        <a:latin typeface="Calibri"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p>
                      <a:pPr marL="0" marR="0" lvl="0" indent="0" algn="l" defTabSz="914400" rtl="0" eaLnBrk="1" fontAlgn="base" latinLnBrk="0" hangingPunct="1">
                        <a:lnSpc>
                          <a:spcPct val="100000"/>
                        </a:lnSpc>
                        <a:spcBef>
                          <a:spcPts val="475"/>
                        </a:spcBef>
                        <a:spcAft>
                          <a:spcPct val="0"/>
                        </a:spcAft>
                        <a:buClrTx/>
                        <a:buSzTx/>
                        <a:buFontTx/>
                        <a:buNone/>
                        <a:tabLst/>
                      </a:pPr>
                      <a:r>
                        <a:rPr kumimoji="0" lang="nl-NL" sz="2000" b="0" i="0" u="none" strike="noStrike" cap="none" normalizeH="0" baseline="0">
                          <a:ln>
                            <a:noFill/>
                          </a:ln>
                          <a:solidFill>
                            <a:srgbClr val="002060"/>
                          </a:solidFill>
                          <a:effectLst/>
                          <a:latin typeface="Calibri" pitchFamily="34" charset="0"/>
                          <a:cs typeface="Arial" charset="0"/>
                        </a:rPr>
                        <a:t>Goal-oriented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475"/>
                        </a:spcBef>
                        <a:spcAft>
                          <a:spcPct val="0"/>
                        </a:spcAft>
                        <a:buClrTx/>
                        <a:buSzTx/>
                        <a:buFontTx/>
                        <a:buNone/>
                        <a:tabLst/>
                      </a:pPr>
                      <a:r>
                        <a:rPr kumimoji="0" lang="nl-NL" sz="2000" b="0" i="0" u="none" strike="noStrike" cap="none" normalizeH="0" baseline="0">
                          <a:ln>
                            <a:noFill/>
                          </a:ln>
                          <a:solidFill>
                            <a:srgbClr val="002060"/>
                          </a:solidFill>
                          <a:effectLst/>
                          <a:latin typeface="Calibri" pitchFamily="34" charset="0"/>
                          <a:cs typeface="Arial" charset="0"/>
                        </a:rPr>
                        <a:t>Glib, opportunist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27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nl-NL" sz="2800" b="0" i="0" u="none" strike="noStrike" cap="none" normalizeH="0" baseline="0">
                        <a:ln>
                          <a:noFill/>
                        </a:ln>
                        <a:solidFill>
                          <a:schemeClr val="tx1"/>
                        </a:solidFill>
                        <a:effectLst/>
                        <a:latin typeface="Calibri"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tc>
                  <a:txBody>
                    <a:bodyPr/>
                    <a:lstStyle/>
                    <a:p>
                      <a:pPr marL="0" marR="0" lvl="0" indent="0" algn="l" defTabSz="914400" rtl="0" eaLnBrk="1" fontAlgn="base" latinLnBrk="0" hangingPunct="1">
                        <a:lnSpc>
                          <a:spcPct val="100000"/>
                        </a:lnSpc>
                        <a:spcBef>
                          <a:spcPts val="475"/>
                        </a:spcBef>
                        <a:spcAft>
                          <a:spcPct val="0"/>
                        </a:spcAft>
                        <a:buClrTx/>
                        <a:buSzTx/>
                        <a:buFontTx/>
                        <a:buNone/>
                        <a:tabLst/>
                      </a:pPr>
                      <a:r>
                        <a:rPr kumimoji="0" lang="nl-NL" sz="2000" b="0" i="0" u="none" strike="noStrike" cap="none" normalizeH="0" baseline="0">
                          <a:ln>
                            <a:noFill/>
                          </a:ln>
                          <a:solidFill>
                            <a:srgbClr val="002060"/>
                          </a:solidFill>
                          <a:effectLst/>
                          <a:latin typeface="Calibri" pitchFamily="34" charset="0"/>
                          <a:cs typeface="Arial" charset="0"/>
                        </a:rPr>
                        <a:t>Fast, decisive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475"/>
                        </a:spcBef>
                        <a:spcAft>
                          <a:spcPct val="0"/>
                        </a:spcAft>
                        <a:buClrTx/>
                        <a:buSzTx/>
                        <a:buFontTx/>
                        <a:buNone/>
                        <a:tabLst/>
                      </a:pPr>
                      <a:r>
                        <a:rPr kumimoji="0" lang="nl-NL" sz="2000" b="0" i="0" u="none" strike="noStrike" cap="none" normalizeH="0" baseline="0">
                          <a:ln>
                            <a:noFill/>
                          </a:ln>
                          <a:solidFill>
                            <a:srgbClr val="002060"/>
                          </a:solidFill>
                          <a:effectLst/>
                          <a:latin typeface="Calibri" pitchFamily="34" charset="0"/>
                          <a:cs typeface="Arial" charset="0"/>
                        </a:rPr>
                        <a:t>Abuse power, confrontational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445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nl-NL" sz="2800" b="0" i="0" u="none" strike="noStrike" cap="none" normalizeH="0" baseline="0">
                        <a:ln>
                          <a:noFill/>
                        </a:ln>
                        <a:solidFill>
                          <a:schemeClr val="tx1"/>
                        </a:solidFill>
                        <a:effectLst/>
                        <a:latin typeface="Calibri"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1" fontAlgn="base" latinLnBrk="0" hangingPunct="1">
                        <a:lnSpc>
                          <a:spcPct val="100000"/>
                        </a:lnSpc>
                        <a:spcBef>
                          <a:spcPts val="475"/>
                        </a:spcBef>
                        <a:spcAft>
                          <a:spcPct val="0"/>
                        </a:spcAft>
                        <a:buClrTx/>
                        <a:buSzTx/>
                        <a:buFontTx/>
                        <a:buNone/>
                        <a:tabLst/>
                      </a:pPr>
                      <a:r>
                        <a:rPr kumimoji="0" lang="nl-NL" sz="2000" b="0" i="0" u="none" strike="noStrike" cap="none" normalizeH="0" baseline="0">
                          <a:ln>
                            <a:noFill/>
                          </a:ln>
                          <a:solidFill>
                            <a:srgbClr val="002060"/>
                          </a:solidFill>
                          <a:effectLst/>
                          <a:latin typeface="Calibri" pitchFamily="34" charset="0"/>
                          <a:cs typeface="Arial" charset="0"/>
                        </a:rPr>
                        <a:t>Loyal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438"/>
                        </a:spcBef>
                        <a:spcAft>
                          <a:spcPct val="0"/>
                        </a:spcAft>
                        <a:buClrTx/>
                        <a:buSzTx/>
                        <a:buFontTx/>
                        <a:buNone/>
                        <a:tabLst/>
                      </a:pPr>
                      <a:r>
                        <a:rPr kumimoji="0" lang="nl-NL" sz="2000" b="0" i="0" u="none" strike="noStrike" cap="none" normalizeH="0" baseline="0">
                          <a:ln>
                            <a:noFill/>
                          </a:ln>
                          <a:solidFill>
                            <a:srgbClr val="002060"/>
                          </a:solidFill>
                          <a:effectLst/>
                          <a:latin typeface="Calibri" pitchFamily="34" charset="0"/>
                          <a:cs typeface="Arial" charset="0"/>
                        </a:rPr>
                        <a:t>Bureaucratic, detail-oriented, rules are imposed on them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016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nl-NL" sz="2800" b="0" i="0" u="none" strike="noStrike" cap="none" normalizeH="0" baseline="0">
                        <a:ln>
                          <a:noFill/>
                        </a:ln>
                        <a:solidFill>
                          <a:schemeClr val="tx1"/>
                        </a:solidFill>
                        <a:effectLst/>
                        <a:latin typeface="Calibri"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ts val="475"/>
                        </a:spcBef>
                        <a:spcAft>
                          <a:spcPct val="0"/>
                        </a:spcAft>
                        <a:buClrTx/>
                        <a:buSzTx/>
                        <a:buFontTx/>
                        <a:buNone/>
                        <a:tabLst/>
                      </a:pPr>
                      <a:r>
                        <a:rPr kumimoji="0" lang="nl-NL" sz="2000" b="0" i="0" u="none" strike="noStrike" cap="none" normalizeH="0" baseline="0">
                          <a:ln>
                            <a:noFill/>
                          </a:ln>
                          <a:solidFill>
                            <a:srgbClr val="002060"/>
                          </a:solidFill>
                          <a:effectLst/>
                          <a:latin typeface="Calibri" pitchFamily="34" charset="0"/>
                          <a:cs typeface="Arial" charset="0"/>
                        </a:rPr>
                        <a:t>Knowledge, theory, understanding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475"/>
                        </a:spcBef>
                        <a:spcAft>
                          <a:spcPct val="0"/>
                        </a:spcAft>
                        <a:buClrTx/>
                        <a:buSzTx/>
                        <a:buFontTx/>
                        <a:buNone/>
                        <a:tabLst/>
                      </a:pPr>
                      <a:r>
                        <a:rPr kumimoji="0" lang="nl-NL" sz="2000" b="0" i="0" u="none" strike="noStrike" cap="none" normalizeH="0" baseline="0">
                          <a:ln>
                            <a:noFill/>
                          </a:ln>
                          <a:solidFill>
                            <a:srgbClr val="002060"/>
                          </a:solidFill>
                          <a:effectLst/>
                          <a:latin typeface="Calibri" pitchFamily="34" charset="0"/>
                          <a:cs typeface="Arial" charset="0"/>
                        </a:rPr>
                        <a:t>Complicate, too theoretical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746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nl-NL" sz="2800" b="0" i="0" u="none" strike="noStrike" cap="none" normalizeH="0" baseline="0">
                        <a:ln>
                          <a:noFill/>
                        </a:ln>
                        <a:solidFill>
                          <a:schemeClr val="tx1"/>
                        </a:solidFill>
                        <a:effectLst/>
                        <a:latin typeface="Calibri"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solidFill>
                  </a:tcPr>
                </a:tc>
                <a:tc>
                  <a:txBody>
                    <a:bodyPr/>
                    <a:lstStyle/>
                    <a:p>
                      <a:pPr marL="0" marR="0" lvl="0" indent="0" algn="l" defTabSz="914400" rtl="0" eaLnBrk="1" fontAlgn="base" latinLnBrk="0" hangingPunct="1">
                        <a:lnSpc>
                          <a:spcPct val="100000"/>
                        </a:lnSpc>
                        <a:spcBef>
                          <a:spcPts val="475"/>
                        </a:spcBef>
                        <a:spcAft>
                          <a:spcPct val="0"/>
                        </a:spcAft>
                        <a:buClrTx/>
                        <a:buSzTx/>
                        <a:buFontTx/>
                        <a:buNone/>
                        <a:tabLst/>
                      </a:pPr>
                      <a:r>
                        <a:rPr kumimoji="0" lang="nl-NL" sz="2000" b="0" i="0" u="none" strike="noStrike" cap="none" normalizeH="0" baseline="0">
                          <a:ln>
                            <a:noFill/>
                          </a:ln>
                          <a:solidFill>
                            <a:srgbClr val="002060"/>
                          </a:solidFill>
                          <a:effectLst/>
                          <a:latin typeface="Calibri" pitchFamily="34" charset="0"/>
                          <a:cs typeface="Arial" charset="0"/>
                        </a:rPr>
                        <a:t>Social</a:t>
                      </a:r>
                      <a:r>
                        <a:rPr kumimoji="0" lang="nl-NL" sz="1800" b="0" i="0" u="none" strike="noStrike" cap="none" normalizeH="0" baseline="0">
                          <a:ln>
                            <a:noFill/>
                          </a:ln>
                          <a:solidFill>
                            <a:schemeClr val="tx1"/>
                          </a:solidFill>
                          <a:effectLst/>
                          <a:latin typeface="Calibri" pitchFamily="34" charset="0"/>
                          <a:cs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475"/>
                        </a:spcBef>
                        <a:spcAft>
                          <a:spcPct val="0"/>
                        </a:spcAft>
                        <a:buClrTx/>
                        <a:buSzTx/>
                        <a:buFontTx/>
                        <a:buNone/>
                        <a:tabLst/>
                      </a:pPr>
                      <a:r>
                        <a:rPr kumimoji="0" lang="nl-NL" sz="2000" b="0" i="0" u="none" strike="noStrike" cap="none" normalizeH="0" baseline="0">
                          <a:ln>
                            <a:noFill/>
                          </a:ln>
                          <a:solidFill>
                            <a:srgbClr val="002060"/>
                          </a:solidFill>
                          <a:effectLst/>
                          <a:latin typeface="Calibri" pitchFamily="34" charset="0"/>
                          <a:cs typeface="Arial" charset="0"/>
                        </a:rPr>
                        <a:t>Soft, falls into endless discussions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667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nl-NL" sz="2800" b="0" i="0" u="none" strike="noStrike" cap="none" normalizeH="0" baseline="0">
                        <a:ln>
                          <a:noFill/>
                        </a:ln>
                        <a:solidFill>
                          <a:schemeClr val="tx1"/>
                        </a:solidFill>
                        <a:effectLst/>
                        <a:latin typeface="Calibri"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99"/>
                    </a:solidFill>
                  </a:tcPr>
                </a:tc>
                <a:tc>
                  <a:txBody>
                    <a:bodyPr/>
                    <a:lstStyle/>
                    <a:p>
                      <a:pPr marL="0" marR="0" lvl="0" indent="0" algn="l" defTabSz="914400" rtl="0" eaLnBrk="1" fontAlgn="base" latinLnBrk="0" hangingPunct="1">
                        <a:lnSpc>
                          <a:spcPct val="100000"/>
                        </a:lnSpc>
                        <a:spcBef>
                          <a:spcPts val="475"/>
                        </a:spcBef>
                        <a:spcAft>
                          <a:spcPct val="0"/>
                        </a:spcAft>
                        <a:buClrTx/>
                        <a:buSzTx/>
                        <a:buFontTx/>
                        <a:buNone/>
                        <a:tabLst/>
                      </a:pPr>
                      <a:r>
                        <a:rPr kumimoji="0" lang="nl-NL" sz="2000" b="0" i="0" u="none" strike="noStrike" cap="none" normalizeH="0" baseline="0">
                          <a:ln>
                            <a:noFill/>
                          </a:ln>
                          <a:solidFill>
                            <a:srgbClr val="002060"/>
                          </a:solidFill>
                          <a:effectLst/>
                          <a:latin typeface="Calibri" pitchFamily="34" charset="0"/>
                          <a:cs typeface="Arial" charset="0"/>
                        </a:rPr>
                        <a:t>Forms attachments, traditional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475"/>
                        </a:spcBef>
                        <a:spcAft>
                          <a:spcPct val="0"/>
                        </a:spcAft>
                        <a:buClrTx/>
                        <a:buSzTx/>
                        <a:buFontTx/>
                        <a:buNone/>
                        <a:tabLst/>
                      </a:pPr>
                      <a:r>
                        <a:rPr kumimoji="0" lang="nl-NL" sz="2000" b="0" i="0" u="none" strike="noStrike" cap="none" normalizeH="0" baseline="0">
                          <a:ln>
                            <a:noFill/>
                          </a:ln>
                          <a:solidFill>
                            <a:srgbClr val="002060"/>
                          </a:solidFill>
                          <a:effectLst/>
                          <a:latin typeface="Calibri" pitchFamily="34" charset="0"/>
                          <a:cs typeface="Arial" charset="0"/>
                        </a:rPr>
                        <a:t>Fussy, primitive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746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nl-NL" sz="2800" b="0" i="0" u="none" strike="noStrike" cap="none" normalizeH="0" baseline="0" dirty="0">
                        <a:ln>
                          <a:noFill/>
                        </a:ln>
                        <a:solidFill>
                          <a:schemeClr val="tx1"/>
                        </a:solidFill>
                        <a:effectLst/>
                        <a:latin typeface="Calibri"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ts val="475"/>
                        </a:spcBef>
                        <a:spcAft>
                          <a:spcPct val="0"/>
                        </a:spcAft>
                        <a:buClrTx/>
                        <a:buSzTx/>
                        <a:buFontTx/>
                        <a:buNone/>
                        <a:tabLst/>
                      </a:pPr>
                      <a:r>
                        <a:rPr kumimoji="0" lang="nl-NL" sz="2000" b="0" i="0" u="none" strike="noStrike" cap="none" normalizeH="0" baseline="0">
                          <a:ln>
                            <a:noFill/>
                          </a:ln>
                          <a:solidFill>
                            <a:srgbClr val="002060"/>
                          </a:solidFill>
                          <a:effectLst/>
                          <a:latin typeface="Calibri" pitchFamily="34" charset="0"/>
                          <a:cs typeface="Arial" charset="0"/>
                        </a:rPr>
                        <a:t>Meaning, relevance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475"/>
                        </a:spcBef>
                        <a:spcAft>
                          <a:spcPct val="0"/>
                        </a:spcAft>
                        <a:buClrTx/>
                        <a:buSzTx/>
                        <a:buFontTx/>
                        <a:buNone/>
                        <a:tabLst/>
                      </a:pPr>
                      <a:r>
                        <a:rPr kumimoji="0" lang="nl-NL" sz="2000" b="0" i="0" u="none" strike="noStrike" cap="none" normalizeH="0" baseline="0" dirty="0" err="1">
                          <a:ln>
                            <a:noFill/>
                          </a:ln>
                          <a:solidFill>
                            <a:srgbClr val="002060"/>
                          </a:solidFill>
                          <a:effectLst/>
                          <a:latin typeface="Calibri" pitchFamily="34" charset="0"/>
                          <a:cs typeface="Arial" charset="0"/>
                        </a:rPr>
                        <a:t>Intangible</a:t>
                      </a:r>
                      <a:r>
                        <a:rPr kumimoji="0" lang="nl-NL" sz="2000" b="0" i="0" u="none" strike="noStrike" cap="none" normalizeH="0" baseline="0" dirty="0">
                          <a:ln>
                            <a:noFill/>
                          </a:ln>
                          <a:solidFill>
                            <a:srgbClr val="002060"/>
                          </a:solidFill>
                          <a:effectLst/>
                          <a:latin typeface="Calibri" pitchFamily="34" charset="0"/>
                          <a:cs typeface="Arial" charset="0"/>
                        </a:rPr>
                        <a:t>, no personal impact</a:t>
                      </a:r>
                      <a:endParaRPr kumimoji="0" lang="en-GB" sz="2000" b="0" i="0" u="none" strike="noStrike" cap="none" normalizeH="0" baseline="0" dirty="0">
                        <a:ln>
                          <a:noFill/>
                        </a:ln>
                        <a:solidFill>
                          <a:srgbClr val="002060"/>
                        </a:solidFill>
                        <a:effectLst/>
                        <a:latin typeface="Calibri" pitchFamily="34"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97912967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hthoek 4"/>
          <p:cNvSpPr>
            <a:spLocks noChangeArrowheads="1"/>
          </p:cNvSpPr>
          <p:nvPr/>
        </p:nvSpPr>
        <p:spPr bwMode="auto">
          <a:xfrm>
            <a:off x="3810000" y="5157788"/>
            <a:ext cx="4572000" cy="823912"/>
          </a:xfrm>
          <a:prstGeom prst="rect">
            <a:avLst/>
          </a:prstGeom>
          <a:noFill/>
          <a:ln w="9525">
            <a:noFill/>
            <a:miter lim="800000"/>
            <a:headEnd/>
            <a:tailEnd/>
          </a:ln>
        </p:spPr>
        <p:txBody>
          <a:bodyPr>
            <a:spAutoFit/>
          </a:bodyPr>
          <a:lstStyle/>
          <a:p>
            <a:pPr algn="ctr">
              <a:spcBef>
                <a:spcPct val="20000"/>
              </a:spcBef>
              <a:buFont typeface="Arial" charset="0"/>
              <a:buNone/>
            </a:pPr>
            <a:r>
              <a:rPr lang="en-US" sz="4800" b="1" dirty="0">
                <a:solidFill>
                  <a:srgbClr val="002060"/>
                </a:solidFill>
                <a:latin typeface="Calibri" pitchFamily="34" charset="0"/>
              </a:rPr>
              <a:t>Part 5</a:t>
            </a:r>
            <a:endParaRPr lang="en-US" sz="4800" b="1" dirty="0">
              <a:solidFill>
                <a:srgbClr val="002060"/>
              </a:solidFill>
              <a:latin typeface="Helvetica" pitchFamily="34" charset="0"/>
            </a:endParaRPr>
          </a:p>
        </p:txBody>
      </p:sp>
      <p:sp>
        <p:nvSpPr>
          <p:cNvPr id="76802" name="Rechthoek 5"/>
          <p:cNvSpPr>
            <a:spLocks noChangeArrowheads="1"/>
          </p:cNvSpPr>
          <p:nvPr/>
        </p:nvSpPr>
        <p:spPr bwMode="auto">
          <a:xfrm>
            <a:off x="4003676" y="260351"/>
            <a:ext cx="4164013" cy="1433513"/>
          </a:xfrm>
          <a:prstGeom prst="rect">
            <a:avLst/>
          </a:prstGeom>
          <a:noFill/>
          <a:ln w="9525">
            <a:noFill/>
            <a:miter lim="800000"/>
            <a:headEnd/>
            <a:tailEnd/>
          </a:ln>
        </p:spPr>
        <p:txBody>
          <a:bodyPr wrap="none">
            <a:spAutoFit/>
          </a:bodyPr>
          <a:lstStyle/>
          <a:p>
            <a:pPr algn="ctr">
              <a:spcBef>
                <a:spcPct val="20000"/>
              </a:spcBef>
              <a:tabLst>
                <a:tab pos="3043238" algn="l"/>
                <a:tab pos="4394200" algn="l"/>
              </a:tabLst>
            </a:pPr>
            <a:r>
              <a:rPr lang="en-US" sz="4000" b="1" dirty="0">
                <a:solidFill>
                  <a:srgbClr val="002060"/>
                </a:solidFill>
                <a:latin typeface="Calibri" pitchFamily="34" charset="0"/>
              </a:rPr>
              <a:t>Explaining</a:t>
            </a:r>
            <a:r>
              <a:rPr lang="en-US" dirty="0">
                <a:solidFill>
                  <a:srgbClr val="002060"/>
                </a:solidFill>
                <a:latin typeface="Calibri" pitchFamily="34" charset="0"/>
              </a:rPr>
              <a:t> </a:t>
            </a:r>
            <a:r>
              <a:rPr lang="en-US" sz="4000" b="1" dirty="0">
                <a:solidFill>
                  <a:srgbClr val="002060"/>
                </a:solidFill>
                <a:latin typeface="Calibri" pitchFamily="34" charset="0"/>
              </a:rPr>
              <a:t>drives – </a:t>
            </a:r>
          </a:p>
          <a:p>
            <a:pPr algn="ctr">
              <a:spcBef>
                <a:spcPct val="20000"/>
              </a:spcBef>
              <a:tabLst>
                <a:tab pos="3043238" algn="l"/>
                <a:tab pos="4394200" algn="l"/>
              </a:tabLst>
            </a:pPr>
            <a:r>
              <a:rPr lang="en-US" sz="4000" b="1" dirty="0">
                <a:solidFill>
                  <a:srgbClr val="002060"/>
                </a:solidFill>
                <a:latin typeface="Calibri" pitchFamily="34" charset="0"/>
              </a:rPr>
              <a:t>Energy balance</a:t>
            </a:r>
            <a:endParaRPr lang="en-US" sz="4000" b="1" dirty="0">
              <a:solidFill>
                <a:srgbClr val="002060"/>
              </a:solidFill>
              <a:latin typeface="Calibri" pitchFamily="34" charset="0"/>
              <a:cs typeface="Helvetica" pitchFamily="34" charset="0"/>
            </a:endParaRPr>
          </a:p>
        </p:txBody>
      </p:sp>
      <p:pic>
        <p:nvPicPr>
          <p:cNvPr id="5" name="Afbeelding 4" descr="Afbeelding met tekening, teken&#10;&#10;Automatisch gegenereerde beschrijving">
            <a:extLst>
              <a:ext uri="{FF2B5EF4-FFF2-40B4-BE49-F238E27FC236}">
                <a16:creationId xmlns:a16="http://schemas.microsoft.com/office/drawing/2014/main" id="{1F3C1721-540A-8941-8611-D0AB4D2865A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21688" y="2322006"/>
            <a:ext cx="8348624" cy="1784352"/>
          </a:xfrm>
          <a:prstGeom prst="rect">
            <a:avLst/>
          </a:prstGeom>
        </p:spPr>
      </p:pic>
    </p:spTree>
    <p:extLst>
      <p:ext uri="{BB962C8B-B14F-4D97-AF65-F5344CB8AC3E}">
        <p14:creationId xmlns:p14="http://schemas.microsoft.com/office/powerpoint/2010/main" val="65805346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51" name="Rectangle 3"/>
          <p:cNvSpPr>
            <a:spLocks noChangeArrowheads="1"/>
          </p:cNvSpPr>
          <p:nvPr/>
        </p:nvSpPr>
        <p:spPr bwMode="auto">
          <a:xfrm>
            <a:off x="2782888" y="1268413"/>
            <a:ext cx="4826000" cy="4506912"/>
          </a:xfrm>
          <a:prstGeom prst="rect">
            <a:avLst/>
          </a:prstGeom>
          <a:noFill/>
          <a:ln>
            <a:noFill/>
          </a:ln>
          <a:extLst>
            <a:ext uri="{909E8E84-426E-40dd-AFC4-6F175D3DCCD1}"/>
            <a:ext uri="{91240B29-F687-4f45-9708-019B960494DF}"/>
          </a:extLst>
        </p:spPr>
        <p:txBody>
          <a:bodyPr/>
          <a:lstStyle/>
          <a:p>
            <a:pPr marL="342900" indent="-342900">
              <a:spcBef>
                <a:spcPct val="20000"/>
              </a:spcBef>
              <a:defRPr/>
            </a:pPr>
            <a:r>
              <a:rPr lang="en-US" sz="3000" b="1" dirty="0">
                <a:solidFill>
                  <a:srgbClr val="000066"/>
                </a:solidFill>
                <a:latin typeface="+mj-lt"/>
              </a:rPr>
              <a:t>White lines:</a:t>
            </a:r>
          </a:p>
          <a:p>
            <a:pPr marL="342900" indent="-342900">
              <a:spcBef>
                <a:spcPct val="20000"/>
              </a:spcBef>
              <a:defRPr/>
            </a:pPr>
            <a:endParaRPr lang="en-GB" sz="3000" b="1" dirty="0">
              <a:solidFill>
                <a:srgbClr val="000066"/>
              </a:solidFill>
              <a:latin typeface="+mj-lt"/>
            </a:endParaRPr>
          </a:p>
          <a:p>
            <a:pPr marL="342900" indent="-342900">
              <a:spcBef>
                <a:spcPct val="20000"/>
              </a:spcBef>
              <a:defRPr/>
            </a:pPr>
            <a:r>
              <a:rPr lang="en-US" b="1" u="sng" dirty="0">
                <a:solidFill>
                  <a:srgbClr val="000066"/>
                </a:solidFill>
                <a:latin typeface="+mj-lt"/>
              </a:rPr>
              <a:t>Energy balance</a:t>
            </a:r>
            <a:endParaRPr lang="en-GB" b="1" u="sng" dirty="0">
              <a:solidFill>
                <a:srgbClr val="000066"/>
              </a:solidFill>
              <a:latin typeface="+mj-lt"/>
            </a:endParaRPr>
          </a:p>
          <a:p>
            <a:pPr>
              <a:spcBef>
                <a:spcPct val="20000"/>
              </a:spcBef>
              <a:defRPr/>
            </a:pPr>
            <a:r>
              <a:rPr lang="en-US" dirty="0">
                <a:solidFill>
                  <a:srgbClr val="000066"/>
                </a:solidFill>
                <a:latin typeface="+mj-lt"/>
              </a:rPr>
              <a:t>Level of energy giving and energy taking that is experienced in the set of motivational systems</a:t>
            </a:r>
          </a:p>
          <a:p>
            <a:pPr>
              <a:spcBef>
                <a:spcPct val="20000"/>
              </a:spcBef>
              <a:defRPr/>
            </a:pPr>
            <a:r>
              <a:rPr lang="en-US" dirty="0"/>
              <a:t>	</a:t>
            </a:r>
          </a:p>
          <a:p>
            <a:pPr>
              <a:spcBef>
                <a:spcPct val="20000"/>
              </a:spcBef>
              <a:defRPr/>
            </a:pPr>
            <a:r>
              <a:rPr lang="en-US" dirty="0">
                <a:solidFill>
                  <a:srgbClr val="000066"/>
                </a:solidFill>
                <a:latin typeface="+mj-lt"/>
              </a:rPr>
              <a:t>White lines above the black line indicate positive contributions to the energy balance, below indicates negative contributions </a:t>
            </a:r>
            <a:endParaRPr lang="en-GB" dirty="0">
              <a:solidFill>
                <a:srgbClr val="000066"/>
              </a:solidFill>
              <a:latin typeface="+mj-lt"/>
            </a:endParaRPr>
          </a:p>
        </p:txBody>
      </p:sp>
      <p:pic>
        <p:nvPicPr>
          <p:cNvPr id="168963" name="Picture 7"/>
          <p:cNvPicPr>
            <a:picLocks noChangeAspect="1" noChangeArrowheads="1"/>
          </p:cNvPicPr>
          <p:nvPr/>
        </p:nvPicPr>
        <p:blipFill>
          <a:blip r:embed="rId3"/>
          <a:srcRect/>
          <a:stretch>
            <a:fillRect/>
          </a:stretch>
        </p:blipFill>
        <p:spPr bwMode="auto">
          <a:xfrm>
            <a:off x="7789864" y="1196976"/>
            <a:ext cx="2409825" cy="1914525"/>
          </a:xfrm>
          <a:prstGeom prst="rect">
            <a:avLst/>
          </a:prstGeom>
          <a:noFill/>
          <a:ln w="9525">
            <a:noFill/>
            <a:miter lim="800000"/>
            <a:headEnd/>
            <a:tailEnd/>
          </a:ln>
        </p:spPr>
      </p:pic>
      <p:sp>
        <p:nvSpPr>
          <p:cNvPr id="2" name="Titel 1"/>
          <p:cNvSpPr>
            <a:spLocks noGrp="1"/>
          </p:cNvSpPr>
          <p:nvPr>
            <p:ph type="title"/>
          </p:nvPr>
        </p:nvSpPr>
        <p:spPr/>
        <p:txBody>
          <a:bodyPr>
            <a:normAutofit/>
          </a:bodyPr>
          <a:lstStyle/>
          <a:p>
            <a:r>
              <a:rPr lang="nl-NL" sz="2600" dirty="0"/>
              <a:t>Personal Motivation Profile</a:t>
            </a:r>
          </a:p>
        </p:txBody>
      </p:sp>
    </p:spTree>
    <p:extLst>
      <p:ext uri="{BB962C8B-B14F-4D97-AF65-F5344CB8AC3E}">
        <p14:creationId xmlns:p14="http://schemas.microsoft.com/office/powerpoint/2010/main" val="380558695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Titel 1"/>
          <p:cNvSpPr>
            <a:spLocks noGrp="1"/>
          </p:cNvSpPr>
          <p:nvPr>
            <p:ph type="title"/>
          </p:nvPr>
        </p:nvSpPr>
        <p:spPr/>
        <p:txBody>
          <a:bodyPr/>
          <a:lstStyle/>
          <a:p>
            <a:pPr eaLnBrk="1" hangingPunct="1"/>
            <a:r>
              <a:rPr lang="en-GB" sz="2600" dirty="0"/>
              <a:t>Energy</a:t>
            </a:r>
            <a:r>
              <a:rPr lang="nl-NL" sz="2000" dirty="0">
                <a:latin typeface="Calibri (Hoofdtekst)"/>
              </a:rPr>
              <a:t> </a:t>
            </a:r>
            <a:r>
              <a:rPr lang="nl-NL" sz="2600" dirty="0" err="1"/>
              <a:t>balance</a:t>
            </a:r>
            <a:endParaRPr lang="en-GB" sz="2600" dirty="0"/>
          </a:p>
        </p:txBody>
      </p:sp>
      <p:graphicFrame>
        <p:nvGraphicFramePr>
          <p:cNvPr id="171051" name="Group 43"/>
          <p:cNvGraphicFramePr>
            <a:graphicFrameLocks noGrp="1"/>
          </p:cNvGraphicFramePr>
          <p:nvPr/>
        </p:nvGraphicFramePr>
        <p:xfrm>
          <a:off x="2279650" y="1196976"/>
          <a:ext cx="8135938" cy="5127625"/>
        </p:xfrm>
        <a:graphic>
          <a:graphicData uri="http://schemas.openxmlformats.org/drawingml/2006/table">
            <a:tbl>
              <a:tblPr/>
              <a:tblGrid>
                <a:gridCol w="1727200">
                  <a:extLst>
                    <a:ext uri="{9D8B030D-6E8A-4147-A177-3AD203B41FA5}">
                      <a16:colId xmlns:a16="http://schemas.microsoft.com/office/drawing/2014/main" val="20000"/>
                    </a:ext>
                  </a:extLst>
                </a:gridCol>
                <a:gridCol w="2841625">
                  <a:extLst>
                    <a:ext uri="{9D8B030D-6E8A-4147-A177-3AD203B41FA5}">
                      <a16:colId xmlns:a16="http://schemas.microsoft.com/office/drawing/2014/main" val="20001"/>
                    </a:ext>
                  </a:extLst>
                </a:gridCol>
                <a:gridCol w="3567113">
                  <a:extLst>
                    <a:ext uri="{9D8B030D-6E8A-4147-A177-3AD203B41FA5}">
                      <a16:colId xmlns:a16="http://schemas.microsoft.com/office/drawing/2014/main" val="20002"/>
                    </a:ext>
                  </a:extLst>
                </a:gridCol>
              </a:tblGrid>
              <a:tr h="4857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1200" b="1" i="0" u="none" strike="noStrike" cap="none" normalizeH="0" baseline="0">
                        <a:ln>
                          <a:noFill/>
                        </a:ln>
                        <a:solidFill>
                          <a:schemeClr val="tx1"/>
                        </a:solidFill>
                        <a:effectLst/>
                        <a:latin typeface="Calibri" pitchFamily="34" charset="0"/>
                        <a:cs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1800" b="1" i="1" u="none" strike="noStrike" cap="none" normalizeH="0" baseline="0">
                          <a:ln>
                            <a:noFill/>
                          </a:ln>
                          <a:solidFill>
                            <a:schemeClr val="tx1"/>
                          </a:solidFill>
                          <a:effectLst/>
                          <a:latin typeface="Calibri" pitchFamily="34" charset="0"/>
                          <a:cs typeface="Arial" charset="0"/>
                        </a:rPr>
                        <a:t>Energy source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1800" b="1" i="1" u="none" strike="noStrike" cap="none" normalizeH="0" baseline="0">
                          <a:ln>
                            <a:noFill/>
                          </a:ln>
                          <a:solidFill>
                            <a:schemeClr val="tx1"/>
                          </a:solidFill>
                          <a:effectLst/>
                          <a:latin typeface="Calibri" pitchFamily="34" charset="0"/>
                          <a:cs typeface="Arial" charset="0"/>
                        </a:rPr>
                        <a:t>Energy leak </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635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2400" b="1" i="0" u="none" strike="noStrike" cap="none" normalizeH="0" baseline="0">
                          <a:ln>
                            <a:noFill/>
                          </a:ln>
                          <a:solidFill>
                            <a:schemeClr val="tx1"/>
                          </a:solidFill>
                          <a:effectLst/>
                          <a:latin typeface="Calibri" pitchFamily="34" charset="0"/>
                          <a:cs typeface="Arial" charset="0"/>
                        </a:rPr>
                        <a:t>Purple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1600" b="0" i="0" u="none" strike="noStrike" cap="none" normalizeH="0" baseline="0">
                          <a:ln>
                            <a:noFill/>
                          </a:ln>
                          <a:solidFill>
                            <a:schemeClr val="tx1"/>
                          </a:solidFill>
                          <a:effectLst/>
                          <a:latin typeface="Calibri" pitchFamily="34" charset="0"/>
                          <a:cs typeface="Arial" charset="0"/>
                        </a:rPr>
                        <a:t>Familiarity and safety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1600" b="0" i="0" u="none" strike="noStrike" cap="none" normalizeH="0" baseline="0">
                          <a:ln>
                            <a:noFill/>
                          </a:ln>
                          <a:solidFill>
                            <a:schemeClr val="tx1"/>
                          </a:solidFill>
                          <a:effectLst/>
                          <a:latin typeface="Calibri" pitchFamily="34" charset="0"/>
                          <a:cs typeface="Arial" charset="0"/>
                        </a:rPr>
                        <a:t>Traditions and rituals, is living in the past, unspoken rules</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635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2400" b="1" i="0" u="none" strike="noStrike" cap="none" normalizeH="0" baseline="0">
                          <a:ln>
                            <a:noFill/>
                          </a:ln>
                          <a:solidFill>
                            <a:schemeClr val="tx1"/>
                          </a:solidFill>
                          <a:effectLst/>
                          <a:latin typeface="Calibri" pitchFamily="34" charset="0"/>
                          <a:cs typeface="Arial" charset="0"/>
                        </a:rPr>
                        <a:t>Red</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1600" b="0" i="0" u="none" strike="noStrike" cap="none" normalizeH="0" baseline="0">
                          <a:ln>
                            <a:noFill/>
                          </a:ln>
                          <a:solidFill>
                            <a:schemeClr val="tx1"/>
                          </a:solidFill>
                          <a:effectLst/>
                          <a:latin typeface="Calibri" pitchFamily="34" charset="0"/>
                          <a:cs typeface="Arial" charset="0"/>
                        </a:rPr>
                        <a:t>Increasing the pace and putting the pressure 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1600" b="0" i="0" u="none" strike="noStrike" cap="none" normalizeH="0" baseline="0">
                          <a:ln>
                            <a:noFill/>
                          </a:ln>
                          <a:solidFill>
                            <a:schemeClr val="tx1"/>
                          </a:solidFill>
                          <a:effectLst/>
                          <a:latin typeface="Calibri" pitchFamily="34" charset="0"/>
                          <a:cs typeface="Arial" charset="0"/>
                        </a:rPr>
                        <a:t>Power games and conflicts</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635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2400" b="1" i="0" u="none" strike="noStrike" cap="none" normalizeH="0" baseline="0">
                          <a:ln>
                            <a:noFill/>
                          </a:ln>
                          <a:solidFill>
                            <a:schemeClr val="tx1"/>
                          </a:solidFill>
                          <a:effectLst/>
                          <a:latin typeface="Calibri" pitchFamily="34" charset="0"/>
                          <a:cs typeface="Arial" charset="0"/>
                        </a:rPr>
                        <a:t>Blue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1600" b="0" i="0" u="none" strike="noStrike" cap="none" normalizeH="0" baseline="0">
                          <a:ln>
                            <a:noFill/>
                          </a:ln>
                          <a:solidFill>
                            <a:schemeClr val="tx1"/>
                          </a:solidFill>
                          <a:effectLst/>
                          <a:latin typeface="Calibri" pitchFamily="34" charset="0"/>
                          <a:cs typeface="Arial" charset="0"/>
                        </a:rPr>
                        <a:t>Organizing and structuring</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1600" b="0" i="0" u="none" strike="noStrike" cap="none" normalizeH="0" baseline="0">
                          <a:ln>
                            <a:noFill/>
                          </a:ln>
                          <a:solidFill>
                            <a:schemeClr val="tx1"/>
                          </a:solidFill>
                          <a:effectLst/>
                          <a:latin typeface="Calibri" pitchFamily="34" charset="0"/>
                          <a:cs typeface="Arial" charset="0"/>
                        </a:rPr>
                        <a:t>Routine work and control</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635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2400" b="1" i="0" u="none" strike="noStrike" cap="none" normalizeH="0" baseline="0">
                          <a:ln>
                            <a:noFill/>
                          </a:ln>
                          <a:solidFill>
                            <a:schemeClr val="tx1"/>
                          </a:solidFill>
                          <a:effectLst/>
                          <a:latin typeface="Calibri" pitchFamily="34" charset="0"/>
                          <a:cs typeface="Arial" charset="0"/>
                        </a:rPr>
                        <a:t>Orange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1600" b="0" i="0" u="none" strike="noStrike" cap="none" normalizeH="0" baseline="0">
                          <a:ln>
                            <a:noFill/>
                          </a:ln>
                          <a:solidFill>
                            <a:schemeClr val="tx1"/>
                          </a:solidFill>
                          <a:effectLst/>
                          <a:latin typeface="Calibri" pitchFamily="34" charset="0"/>
                          <a:cs typeface="Arial" charset="0"/>
                        </a:rPr>
                        <a:t>Progress and results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1600" b="0" i="0" u="none" strike="noStrike" cap="none" normalizeH="0" baseline="0">
                          <a:ln>
                            <a:noFill/>
                          </a:ln>
                          <a:solidFill>
                            <a:schemeClr val="tx1"/>
                          </a:solidFill>
                          <a:effectLst/>
                          <a:latin typeface="Calibri" pitchFamily="34" charset="0"/>
                          <a:cs typeface="Arial" charset="0"/>
                        </a:rPr>
                        <a:t>Macho behaviour and boastfulness</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60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2400" b="1" i="0" u="none" strike="noStrike" cap="none" normalizeH="0" baseline="0">
                          <a:ln>
                            <a:noFill/>
                          </a:ln>
                          <a:solidFill>
                            <a:schemeClr val="tx1"/>
                          </a:solidFill>
                          <a:effectLst/>
                          <a:latin typeface="Calibri" pitchFamily="34" charset="0"/>
                          <a:cs typeface="Arial" charset="0"/>
                        </a:rPr>
                        <a:t>Green</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1600" b="0" i="0" u="none" strike="noStrike" cap="none" normalizeH="0" baseline="0">
                          <a:ln>
                            <a:noFill/>
                          </a:ln>
                          <a:solidFill>
                            <a:schemeClr val="tx1"/>
                          </a:solidFill>
                          <a:effectLst/>
                          <a:latin typeface="Calibri" pitchFamily="34" charset="0"/>
                          <a:cs typeface="Arial" charset="0"/>
                        </a:rPr>
                        <a:t>Collaborate and involved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1600" b="0" i="0" u="none" strike="noStrike" cap="none" normalizeH="0" baseline="0">
                          <a:ln>
                            <a:noFill/>
                          </a:ln>
                          <a:solidFill>
                            <a:schemeClr val="tx1"/>
                          </a:solidFill>
                          <a:effectLst/>
                          <a:latin typeface="Calibri" pitchFamily="34" charset="0"/>
                          <a:cs typeface="Arial" charset="0"/>
                        </a:rPr>
                        <a:t>All sorts of consultation, soft and naive behaviour</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635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2400" b="1" i="0" u="none" strike="noStrike" cap="none" normalizeH="0" baseline="0">
                          <a:ln>
                            <a:noFill/>
                          </a:ln>
                          <a:solidFill>
                            <a:schemeClr val="tx1"/>
                          </a:solidFill>
                          <a:effectLst/>
                          <a:latin typeface="Calibri" pitchFamily="34" charset="0"/>
                          <a:cs typeface="Arial" charset="0"/>
                        </a:rPr>
                        <a:t>Yellow</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1600" b="0" i="0" u="none" strike="noStrike" cap="none" normalizeH="0" baseline="0">
                          <a:ln>
                            <a:noFill/>
                          </a:ln>
                          <a:solidFill>
                            <a:schemeClr val="tx1"/>
                          </a:solidFill>
                          <a:effectLst/>
                          <a:latin typeface="Calibri" pitchFamily="34" charset="0"/>
                          <a:cs typeface="Arial" charset="0"/>
                        </a:rPr>
                        <a:t>Reflecting and learning</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1600" b="0" i="0" u="none" strike="noStrike" cap="none" normalizeH="0" baseline="0">
                          <a:ln>
                            <a:noFill/>
                          </a:ln>
                          <a:solidFill>
                            <a:schemeClr val="tx1"/>
                          </a:solidFill>
                          <a:effectLst/>
                          <a:latin typeface="Calibri" pitchFamily="34" charset="0"/>
                          <a:cs typeface="Arial" charset="0"/>
                        </a:rPr>
                        <a:t>Excessive theoretical and cynicism</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635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2400" b="1" i="0" u="none" strike="noStrike" cap="none" normalizeH="0" baseline="0">
                          <a:ln>
                            <a:noFill/>
                          </a:ln>
                          <a:solidFill>
                            <a:schemeClr val="tx1"/>
                          </a:solidFill>
                          <a:effectLst/>
                          <a:latin typeface="Calibri" pitchFamily="34" charset="0"/>
                          <a:cs typeface="Arial" charset="0"/>
                        </a:rPr>
                        <a:t>Turquoise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CC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1600" b="0" i="0" u="none" strike="noStrike" cap="none" normalizeH="0" baseline="0">
                          <a:ln>
                            <a:noFill/>
                          </a:ln>
                          <a:solidFill>
                            <a:schemeClr val="tx1"/>
                          </a:solidFill>
                          <a:effectLst/>
                          <a:latin typeface="Calibri" pitchFamily="34" charset="0"/>
                          <a:cs typeface="Arial" charset="0"/>
                        </a:rPr>
                        <a:t>Inspiration, meaning and relevance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nl-NL" sz="1600" b="0" i="0" u="none" strike="noStrike" cap="none" normalizeH="0" baseline="0">
                          <a:ln>
                            <a:noFill/>
                          </a:ln>
                          <a:solidFill>
                            <a:schemeClr val="tx1"/>
                          </a:solidFill>
                          <a:effectLst/>
                          <a:latin typeface="Calibri" pitchFamily="34" charset="0"/>
                          <a:cs typeface="Arial" charset="0"/>
                        </a:rPr>
                        <a:t>Floaty, excessive relativism</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48694363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6CE5CF2F-2999-41FE-BFE4-5BADB29FD1E1}"/>
              </a:ext>
            </a:extLst>
          </p:cNvPr>
          <p:cNvPicPr>
            <a:picLocks noChangeAspect="1"/>
          </p:cNvPicPr>
          <p:nvPr/>
        </p:nvPicPr>
        <p:blipFill rotWithShape="1">
          <a:blip r:embed="rId3"/>
          <a:srcRect l="21465" t="28349" r="61837" b="45761"/>
          <a:stretch/>
        </p:blipFill>
        <p:spPr>
          <a:xfrm>
            <a:off x="7338280" y="3081026"/>
            <a:ext cx="3443104" cy="3002870"/>
          </a:xfrm>
          <a:prstGeom prst="rect">
            <a:avLst/>
          </a:prstGeom>
        </p:spPr>
      </p:pic>
      <p:pic>
        <p:nvPicPr>
          <p:cNvPr id="2" name="Afbeelding 1">
            <a:extLst>
              <a:ext uri="{FF2B5EF4-FFF2-40B4-BE49-F238E27FC236}">
                <a16:creationId xmlns:a16="http://schemas.microsoft.com/office/drawing/2014/main" id="{EF7072B3-871C-46EF-B070-6A66A5097225}"/>
              </a:ext>
            </a:extLst>
          </p:cNvPr>
          <p:cNvPicPr>
            <a:picLocks noChangeAspect="1"/>
          </p:cNvPicPr>
          <p:nvPr/>
        </p:nvPicPr>
        <p:blipFill rotWithShape="1">
          <a:blip r:embed="rId4"/>
          <a:srcRect l="37504" t="32103" r="37961" b="24801"/>
          <a:stretch/>
        </p:blipFill>
        <p:spPr>
          <a:xfrm>
            <a:off x="1431487" y="1218218"/>
            <a:ext cx="4724221" cy="4667677"/>
          </a:xfrm>
          <a:prstGeom prst="rect">
            <a:avLst/>
          </a:prstGeom>
        </p:spPr>
      </p:pic>
      <p:sp>
        <p:nvSpPr>
          <p:cNvPr id="16394" name="Tekstvak 9"/>
          <p:cNvSpPr txBox="1">
            <a:spLocks noChangeArrowheads="1"/>
          </p:cNvSpPr>
          <p:nvPr/>
        </p:nvSpPr>
        <p:spPr bwMode="auto">
          <a:xfrm>
            <a:off x="2566988" y="5300663"/>
            <a:ext cx="248786" cy="369332"/>
          </a:xfrm>
          <a:prstGeom prst="rect">
            <a:avLst/>
          </a:prstGeom>
          <a:noFill/>
          <a:ln w="9525">
            <a:noFill/>
            <a:miter lim="800000"/>
            <a:headEnd/>
            <a:tailEnd/>
          </a:ln>
        </p:spPr>
        <p:txBody>
          <a:bodyPr wrap="none">
            <a:spAutoFit/>
          </a:bodyPr>
          <a:lstStyle/>
          <a:p>
            <a:pPr>
              <a:defRPr/>
            </a:pPr>
            <a:r>
              <a:rPr lang="nl-NL" i="1" dirty="0">
                <a:solidFill>
                  <a:srgbClr val="002060"/>
                </a:solidFill>
                <a:latin typeface="Raleway" panose="020B0003030101060003" pitchFamily="34" charset="0"/>
              </a:rPr>
              <a:t> </a:t>
            </a:r>
          </a:p>
        </p:txBody>
      </p:sp>
      <p:sp>
        <p:nvSpPr>
          <p:cNvPr id="14" name="Rectangle 3"/>
          <p:cNvSpPr>
            <a:spLocks noChangeArrowheads="1"/>
          </p:cNvSpPr>
          <p:nvPr/>
        </p:nvSpPr>
        <p:spPr bwMode="auto">
          <a:xfrm>
            <a:off x="2783632" y="1700808"/>
            <a:ext cx="5905500" cy="4306888"/>
          </a:xfrm>
          <a:prstGeom prst="rect">
            <a:avLst/>
          </a:prstGeom>
          <a:noFill/>
          <a:ln w="9525">
            <a:noFill/>
            <a:miter lim="800000"/>
            <a:headEnd/>
            <a:tailEnd/>
          </a:ln>
        </p:spPr>
        <p:txBody>
          <a:bodyPr/>
          <a:lstStyle/>
          <a:p>
            <a:pPr marL="342900" indent="-342900">
              <a:spcBef>
                <a:spcPct val="20000"/>
              </a:spcBef>
            </a:pPr>
            <a:endParaRPr lang="nl-NL" sz="1600">
              <a:solidFill>
                <a:srgbClr val="002060"/>
              </a:solidFill>
              <a:latin typeface="Raleway" panose="020B0003030101060003" pitchFamily="34" charset="0"/>
            </a:endParaRPr>
          </a:p>
        </p:txBody>
      </p:sp>
      <p:sp>
        <p:nvSpPr>
          <p:cNvPr id="15" name="Rectangle 3"/>
          <p:cNvSpPr>
            <a:spLocks noChangeArrowheads="1"/>
          </p:cNvSpPr>
          <p:nvPr/>
        </p:nvSpPr>
        <p:spPr bwMode="auto">
          <a:xfrm>
            <a:off x="2936032" y="1853208"/>
            <a:ext cx="5905500" cy="4306888"/>
          </a:xfrm>
          <a:prstGeom prst="rect">
            <a:avLst/>
          </a:prstGeom>
          <a:noFill/>
          <a:ln w="9525">
            <a:noFill/>
            <a:miter lim="800000"/>
            <a:headEnd/>
            <a:tailEnd/>
          </a:ln>
        </p:spPr>
        <p:txBody>
          <a:bodyPr/>
          <a:lstStyle/>
          <a:p>
            <a:pPr marL="342900" indent="-342900">
              <a:spcBef>
                <a:spcPct val="20000"/>
              </a:spcBef>
            </a:pPr>
            <a:endParaRPr lang="nl-NL" sz="1600">
              <a:solidFill>
                <a:srgbClr val="002060"/>
              </a:solidFill>
              <a:latin typeface="Raleway" panose="020B0003030101060003" pitchFamily="34" charset="0"/>
            </a:endParaRPr>
          </a:p>
        </p:txBody>
      </p:sp>
      <p:sp>
        <p:nvSpPr>
          <p:cNvPr id="29" name="AutoShape 3"/>
          <p:cNvSpPr>
            <a:spLocks noChangeArrowheads="1"/>
          </p:cNvSpPr>
          <p:nvPr/>
        </p:nvSpPr>
        <p:spPr bwMode="auto">
          <a:xfrm>
            <a:off x="4540300" y="1168690"/>
            <a:ext cx="4737831" cy="1246299"/>
          </a:xfrm>
          <a:prstGeom prst="wedgeRoundRectCallout">
            <a:avLst>
              <a:gd name="adj1" fmla="val -77086"/>
              <a:gd name="adj2" fmla="val 67404"/>
              <a:gd name="adj3" fmla="val 16667"/>
            </a:avLst>
          </a:prstGeom>
          <a:solidFill>
            <a:schemeClr val="bg1"/>
          </a:solidFill>
          <a:ln w="9525" algn="ctr">
            <a:solidFill>
              <a:srgbClr val="FF9933"/>
            </a:solidFill>
            <a:miter lim="800000"/>
            <a:headEnd/>
            <a:tailEnd/>
          </a:ln>
        </p:spPr>
        <p:txBody>
          <a:bodyPr wrap="square">
            <a:spAutoFit/>
          </a:bodyPr>
          <a:lstStyle/>
          <a:p>
            <a:pPr marL="342900" indent="-342900">
              <a:spcBef>
                <a:spcPct val="20000"/>
              </a:spcBef>
            </a:pPr>
            <a:r>
              <a:rPr lang="nl-NL" sz="1600" dirty="0">
                <a:solidFill>
                  <a:srgbClr val="002060"/>
                </a:solidFill>
                <a:latin typeface="Raleway" panose="020B0003030101060003" pitchFamily="34" charset="0"/>
              </a:rPr>
              <a:t>White line: </a:t>
            </a:r>
            <a:r>
              <a:rPr lang="nl-NL" sz="1600" b="1" dirty="0">
                <a:solidFill>
                  <a:srgbClr val="002060"/>
                </a:solidFill>
                <a:latin typeface="Raleway" panose="020B0003030101060003" pitchFamily="34" charset="0"/>
              </a:rPr>
              <a:t>Energy </a:t>
            </a:r>
            <a:r>
              <a:rPr lang="nl-NL" sz="1600" b="1" dirty="0" err="1">
                <a:solidFill>
                  <a:srgbClr val="002060"/>
                </a:solidFill>
                <a:latin typeface="Raleway" panose="020B0003030101060003" pitchFamily="34" charset="0"/>
              </a:rPr>
              <a:t>balance</a:t>
            </a:r>
            <a:endParaRPr lang="nl-NL" sz="1600" b="1" dirty="0">
              <a:solidFill>
                <a:srgbClr val="002060"/>
              </a:solidFill>
              <a:latin typeface="Raleway" panose="020B0003030101060003" pitchFamily="34" charset="0"/>
            </a:endParaRPr>
          </a:p>
          <a:p>
            <a:pPr marL="342900" indent="-342900">
              <a:spcBef>
                <a:spcPct val="20000"/>
              </a:spcBef>
            </a:pPr>
            <a:r>
              <a:rPr lang="nl-NL" sz="1600" dirty="0">
                <a:solidFill>
                  <a:srgbClr val="002060"/>
                </a:solidFill>
                <a:latin typeface="Raleway" panose="020B0003030101060003" pitchFamily="34" charset="0"/>
              </a:rPr>
              <a:t>	</a:t>
            </a:r>
            <a:r>
              <a:rPr lang="nl-NL" sz="1600" dirty="0" err="1">
                <a:solidFill>
                  <a:srgbClr val="002060"/>
                </a:solidFill>
                <a:latin typeface="Raleway" panose="020B0003030101060003" pitchFamily="34" charset="0"/>
              </a:rPr>
              <a:t>If</a:t>
            </a:r>
            <a:r>
              <a:rPr lang="nl-NL" sz="1600" dirty="0">
                <a:solidFill>
                  <a:srgbClr val="002060"/>
                </a:solidFill>
                <a:latin typeface="Raleway" panose="020B0003030101060003" pitchFamily="34" charset="0"/>
              </a:rPr>
              <a:t> </a:t>
            </a:r>
            <a:r>
              <a:rPr lang="nl-NL" sz="1600" dirty="0" err="1">
                <a:solidFill>
                  <a:srgbClr val="002060"/>
                </a:solidFill>
                <a:latin typeface="Raleway" panose="020B0003030101060003" pitchFamily="34" charset="0"/>
              </a:rPr>
              <a:t>the</a:t>
            </a:r>
            <a:r>
              <a:rPr lang="nl-NL" sz="1600" dirty="0">
                <a:solidFill>
                  <a:srgbClr val="002060"/>
                </a:solidFill>
                <a:latin typeface="Raleway" panose="020B0003030101060003" pitchFamily="34" charset="0"/>
              </a:rPr>
              <a:t> environment </a:t>
            </a:r>
            <a:r>
              <a:rPr lang="nl-NL" sz="1600" dirty="0" err="1">
                <a:solidFill>
                  <a:srgbClr val="002060"/>
                </a:solidFill>
                <a:latin typeface="Raleway" panose="020B0003030101060003" pitchFamily="34" charset="0"/>
              </a:rPr>
              <a:t>allows</a:t>
            </a:r>
            <a:r>
              <a:rPr lang="nl-NL" sz="1600" dirty="0">
                <a:solidFill>
                  <a:srgbClr val="002060"/>
                </a:solidFill>
                <a:latin typeface="Raleway" panose="020B0003030101060003" pitchFamily="34" charset="0"/>
              </a:rPr>
              <a:t> </a:t>
            </a:r>
            <a:r>
              <a:rPr lang="nl-NL" sz="1600" dirty="0" err="1">
                <a:solidFill>
                  <a:srgbClr val="002060"/>
                </a:solidFill>
                <a:latin typeface="Raleway" panose="020B0003030101060003" pitchFamily="34" charset="0"/>
              </a:rPr>
              <a:t>it</a:t>
            </a:r>
            <a:r>
              <a:rPr lang="nl-NL" sz="1600" dirty="0">
                <a:solidFill>
                  <a:srgbClr val="002060"/>
                </a:solidFill>
                <a:latin typeface="Raleway" panose="020B0003030101060003" pitchFamily="34" charset="0"/>
              </a:rPr>
              <a:t>, </a:t>
            </a:r>
            <a:r>
              <a:rPr lang="nl-NL" sz="1600" dirty="0" err="1">
                <a:solidFill>
                  <a:srgbClr val="002060"/>
                </a:solidFill>
                <a:latin typeface="Raleway" panose="020B0003030101060003" pitchFamily="34" charset="0"/>
              </a:rPr>
              <a:t>choose</a:t>
            </a:r>
            <a:r>
              <a:rPr lang="nl-NL" sz="1600" dirty="0">
                <a:solidFill>
                  <a:srgbClr val="002060"/>
                </a:solidFill>
                <a:latin typeface="Raleway" panose="020B0003030101060003" pitchFamily="34" charset="0"/>
              </a:rPr>
              <a:t> or </a:t>
            </a:r>
            <a:r>
              <a:rPr lang="nl-NL" sz="1600" dirty="0" err="1">
                <a:solidFill>
                  <a:srgbClr val="002060"/>
                </a:solidFill>
                <a:latin typeface="Raleway" panose="020B0003030101060003" pitchFamily="34" charset="0"/>
              </a:rPr>
              <a:t>create</a:t>
            </a:r>
            <a:r>
              <a:rPr lang="nl-NL" sz="1600" dirty="0">
                <a:solidFill>
                  <a:srgbClr val="002060"/>
                </a:solidFill>
                <a:latin typeface="Raleway" panose="020B0003030101060003" pitchFamily="34" charset="0"/>
              </a:rPr>
              <a:t> </a:t>
            </a:r>
            <a:r>
              <a:rPr lang="nl-NL" sz="1600" dirty="0" err="1">
                <a:solidFill>
                  <a:srgbClr val="002060"/>
                </a:solidFill>
                <a:latin typeface="Raleway" panose="020B0003030101060003" pitchFamily="34" charset="0"/>
              </a:rPr>
              <a:t>an</a:t>
            </a:r>
            <a:r>
              <a:rPr lang="nl-NL" sz="1600" dirty="0">
                <a:solidFill>
                  <a:srgbClr val="002060"/>
                </a:solidFill>
                <a:latin typeface="Raleway" panose="020B0003030101060003" pitchFamily="34" charset="0"/>
              </a:rPr>
              <a:t> environment </a:t>
            </a:r>
            <a:r>
              <a:rPr lang="nl-NL" sz="1600" dirty="0" err="1">
                <a:solidFill>
                  <a:srgbClr val="002060"/>
                </a:solidFill>
                <a:latin typeface="Raleway" panose="020B0003030101060003" pitchFamily="34" charset="0"/>
              </a:rPr>
              <a:t>that</a:t>
            </a:r>
            <a:r>
              <a:rPr lang="nl-NL" sz="1600" dirty="0">
                <a:solidFill>
                  <a:srgbClr val="002060"/>
                </a:solidFill>
                <a:latin typeface="Raleway" panose="020B0003030101060003" pitchFamily="34" charset="0"/>
              </a:rPr>
              <a:t> matches </a:t>
            </a:r>
            <a:r>
              <a:rPr lang="nl-NL" sz="1600" dirty="0" err="1">
                <a:solidFill>
                  <a:srgbClr val="002060"/>
                </a:solidFill>
                <a:latin typeface="Raleway" panose="020B0003030101060003" pitchFamily="34" charset="0"/>
              </a:rPr>
              <a:t>your</a:t>
            </a:r>
            <a:r>
              <a:rPr lang="nl-NL" sz="1600" dirty="0">
                <a:solidFill>
                  <a:srgbClr val="002060"/>
                </a:solidFill>
                <a:latin typeface="Raleway" panose="020B0003030101060003" pitchFamily="34" charset="0"/>
              </a:rPr>
              <a:t> energy </a:t>
            </a:r>
            <a:r>
              <a:rPr lang="nl-NL" sz="1600" dirty="0" err="1">
                <a:solidFill>
                  <a:srgbClr val="002060"/>
                </a:solidFill>
                <a:latin typeface="Raleway" panose="020B0003030101060003" pitchFamily="34" charset="0"/>
              </a:rPr>
              <a:t>givers</a:t>
            </a:r>
            <a:endParaRPr lang="nl-NL" sz="1600" dirty="0">
              <a:solidFill>
                <a:srgbClr val="002060"/>
              </a:solidFill>
              <a:latin typeface="Raleway" panose="020B0003030101060003" pitchFamily="34" charset="0"/>
            </a:endParaRPr>
          </a:p>
        </p:txBody>
      </p:sp>
      <p:sp>
        <p:nvSpPr>
          <p:cNvPr id="30" name="AutoShape 6"/>
          <p:cNvSpPr>
            <a:spLocks noChangeArrowheads="1"/>
          </p:cNvSpPr>
          <p:nvPr/>
        </p:nvSpPr>
        <p:spPr bwMode="auto">
          <a:xfrm>
            <a:off x="2647049" y="5415145"/>
            <a:ext cx="4775371" cy="973884"/>
          </a:xfrm>
          <a:prstGeom prst="wedgeRoundRectCallout">
            <a:avLst>
              <a:gd name="adj1" fmla="val 48203"/>
              <a:gd name="adj2" fmla="val -103191"/>
              <a:gd name="adj3" fmla="val 16667"/>
            </a:avLst>
          </a:prstGeom>
          <a:solidFill>
            <a:schemeClr val="bg1"/>
          </a:solidFill>
          <a:ln w="9525" algn="ctr">
            <a:solidFill>
              <a:srgbClr val="FF9933"/>
            </a:solidFill>
            <a:miter lim="800000"/>
            <a:headEnd/>
            <a:tailEnd/>
          </a:ln>
        </p:spPr>
        <p:txBody>
          <a:bodyPr wrap="square">
            <a:spAutoFit/>
          </a:bodyPr>
          <a:lstStyle/>
          <a:p>
            <a:pPr marL="342900" indent="-342900">
              <a:spcBef>
                <a:spcPct val="20000"/>
              </a:spcBef>
            </a:pPr>
            <a:r>
              <a:rPr lang="nl-NL" sz="1600" b="1" dirty="0">
                <a:solidFill>
                  <a:srgbClr val="002060"/>
                </a:solidFill>
                <a:latin typeface="Raleway" panose="020B0003030101060003" pitchFamily="34" charset="0"/>
              </a:rPr>
              <a:t>Energy profile</a:t>
            </a:r>
          </a:p>
          <a:p>
            <a:pPr marL="342900" indent="-342900">
              <a:spcBef>
                <a:spcPct val="20000"/>
              </a:spcBef>
            </a:pPr>
            <a:r>
              <a:rPr lang="nl-NL" sz="1600" dirty="0">
                <a:solidFill>
                  <a:srgbClr val="002060"/>
                </a:solidFill>
                <a:latin typeface="Raleway" panose="020B0003030101060003" pitchFamily="34" charset="0"/>
              </a:rPr>
              <a:t>	</a:t>
            </a:r>
            <a:r>
              <a:rPr lang="nl-NL" sz="1600" dirty="0" err="1">
                <a:solidFill>
                  <a:srgbClr val="002060"/>
                </a:solidFill>
                <a:latin typeface="Raleway" panose="020B0003030101060003" pitchFamily="34" charset="0"/>
              </a:rPr>
              <a:t>This</a:t>
            </a:r>
            <a:r>
              <a:rPr lang="nl-NL" sz="1600" dirty="0">
                <a:solidFill>
                  <a:srgbClr val="002060"/>
                </a:solidFill>
                <a:latin typeface="Raleway" panose="020B0003030101060003" pitchFamily="34" charset="0"/>
              </a:rPr>
              <a:t> </a:t>
            </a:r>
            <a:r>
              <a:rPr lang="nl-NL" sz="1600" dirty="0" err="1">
                <a:solidFill>
                  <a:srgbClr val="002060"/>
                </a:solidFill>
                <a:latin typeface="Raleway" panose="020B0003030101060003" pitchFamily="34" charset="0"/>
              </a:rPr>
              <a:t>results</a:t>
            </a:r>
            <a:r>
              <a:rPr lang="nl-NL" sz="1600" dirty="0">
                <a:solidFill>
                  <a:srgbClr val="002060"/>
                </a:solidFill>
                <a:latin typeface="Raleway" panose="020B0003030101060003" pitchFamily="34" charset="0"/>
              </a:rPr>
              <a:t> in a profile </a:t>
            </a:r>
            <a:r>
              <a:rPr lang="nl-NL" sz="1600" dirty="0" err="1">
                <a:solidFill>
                  <a:srgbClr val="002060"/>
                </a:solidFill>
                <a:latin typeface="Raleway" panose="020B0003030101060003" pitchFamily="34" charset="0"/>
              </a:rPr>
              <a:t>corresponding</a:t>
            </a:r>
            <a:r>
              <a:rPr lang="nl-NL" sz="1600" dirty="0">
                <a:solidFill>
                  <a:srgbClr val="002060"/>
                </a:solidFill>
                <a:latin typeface="Raleway" panose="020B0003030101060003" pitchFamily="34" charset="0"/>
              </a:rPr>
              <a:t> </a:t>
            </a:r>
            <a:r>
              <a:rPr lang="nl-NL" sz="1600" dirty="0" err="1">
                <a:solidFill>
                  <a:srgbClr val="002060"/>
                </a:solidFill>
                <a:latin typeface="Raleway" panose="020B0003030101060003" pitchFamily="34" charset="0"/>
              </a:rPr>
              <a:t>to</a:t>
            </a:r>
            <a:r>
              <a:rPr lang="nl-NL" sz="1600" dirty="0">
                <a:solidFill>
                  <a:srgbClr val="002060"/>
                </a:solidFill>
                <a:latin typeface="Raleway" panose="020B0003030101060003" pitchFamily="34" charset="0"/>
              </a:rPr>
              <a:t> </a:t>
            </a:r>
            <a:r>
              <a:rPr lang="nl-NL" sz="1600" dirty="0" err="1">
                <a:solidFill>
                  <a:srgbClr val="002060"/>
                </a:solidFill>
                <a:latin typeface="Raleway" panose="020B0003030101060003" pitchFamily="34" charset="0"/>
              </a:rPr>
              <a:t>the</a:t>
            </a:r>
            <a:r>
              <a:rPr lang="nl-NL" sz="1600" dirty="0">
                <a:solidFill>
                  <a:srgbClr val="002060"/>
                </a:solidFill>
                <a:latin typeface="Raleway" panose="020B0003030101060003" pitchFamily="34" charset="0"/>
              </a:rPr>
              <a:t> </a:t>
            </a:r>
            <a:r>
              <a:rPr lang="nl-NL" sz="1600" dirty="0" err="1">
                <a:solidFill>
                  <a:srgbClr val="002060"/>
                </a:solidFill>
                <a:latin typeface="Raleway" panose="020B0003030101060003" pitchFamily="34" charset="0"/>
              </a:rPr>
              <a:t>highest</a:t>
            </a:r>
            <a:r>
              <a:rPr lang="nl-NL" sz="1600" dirty="0">
                <a:solidFill>
                  <a:srgbClr val="002060"/>
                </a:solidFill>
                <a:latin typeface="Raleway" panose="020B0003030101060003" pitchFamily="34" charset="0"/>
              </a:rPr>
              <a:t> energy carriers.</a:t>
            </a:r>
          </a:p>
        </p:txBody>
      </p:sp>
      <p:sp>
        <p:nvSpPr>
          <p:cNvPr id="5" name="Titel 4">
            <a:extLst>
              <a:ext uri="{FF2B5EF4-FFF2-40B4-BE49-F238E27FC236}">
                <a16:creationId xmlns:a16="http://schemas.microsoft.com/office/drawing/2014/main" id="{3564B94A-1C1F-C14A-92EB-8F0BB2528361}"/>
              </a:ext>
            </a:extLst>
          </p:cNvPr>
          <p:cNvSpPr>
            <a:spLocks noGrp="1"/>
          </p:cNvSpPr>
          <p:nvPr>
            <p:ph type="title"/>
          </p:nvPr>
        </p:nvSpPr>
        <p:spPr>
          <a:xfrm>
            <a:off x="838200" y="365125"/>
            <a:ext cx="3440289" cy="1325563"/>
          </a:xfrm>
        </p:spPr>
        <p:txBody>
          <a:bodyPr/>
          <a:lstStyle/>
          <a:p>
            <a:r>
              <a:rPr lang="nl-NL" dirty="0"/>
              <a:t>Energy profile</a:t>
            </a:r>
          </a:p>
        </p:txBody>
      </p:sp>
    </p:spTree>
    <p:extLst>
      <p:ext uri="{BB962C8B-B14F-4D97-AF65-F5344CB8AC3E}">
        <p14:creationId xmlns:p14="http://schemas.microsoft.com/office/powerpoint/2010/main" val="392829155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hthoek 4"/>
          <p:cNvSpPr>
            <a:spLocks noChangeArrowheads="1"/>
          </p:cNvSpPr>
          <p:nvPr/>
        </p:nvSpPr>
        <p:spPr bwMode="auto">
          <a:xfrm>
            <a:off x="3810000" y="5157788"/>
            <a:ext cx="4572000" cy="823912"/>
          </a:xfrm>
          <a:prstGeom prst="rect">
            <a:avLst/>
          </a:prstGeom>
          <a:noFill/>
          <a:ln w="9525">
            <a:noFill/>
            <a:miter lim="800000"/>
            <a:headEnd/>
            <a:tailEnd/>
          </a:ln>
        </p:spPr>
        <p:txBody>
          <a:bodyPr>
            <a:spAutoFit/>
          </a:bodyPr>
          <a:lstStyle/>
          <a:p>
            <a:pPr algn="ctr">
              <a:spcBef>
                <a:spcPct val="20000"/>
              </a:spcBef>
              <a:buFont typeface="Arial" charset="0"/>
              <a:buNone/>
            </a:pPr>
            <a:r>
              <a:rPr lang="en-US" sz="4800" b="1" dirty="0">
                <a:solidFill>
                  <a:srgbClr val="002060"/>
                </a:solidFill>
                <a:latin typeface="Calibri" pitchFamily="34" charset="0"/>
              </a:rPr>
              <a:t>Part 6</a:t>
            </a:r>
            <a:endParaRPr lang="en-US" sz="4800" b="1" dirty="0">
              <a:solidFill>
                <a:srgbClr val="002060"/>
              </a:solidFill>
              <a:latin typeface="Helvetica" pitchFamily="34" charset="0"/>
            </a:endParaRPr>
          </a:p>
        </p:txBody>
      </p:sp>
      <p:sp>
        <p:nvSpPr>
          <p:cNvPr id="76802" name="Rechthoek 5"/>
          <p:cNvSpPr>
            <a:spLocks noChangeArrowheads="1"/>
          </p:cNvSpPr>
          <p:nvPr/>
        </p:nvSpPr>
        <p:spPr bwMode="auto">
          <a:xfrm>
            <a:off x="4003676" y="260351"/>
            <a:ext cx="4164013" cy="1433513"/>
          </a:xfrm>
          <a:prstGeom prst="rect">
            <a:avLst/>
          </a:prstGeom>
          <a:noFill/>
          <a:ln w="9525">
            <a:noFill/>
            <a:miter lim="800000"/>
            <a:headEnd/>
            <a:tailEnd/>
          </a:ln>
        </p:spPr>
        <p:txBody>
          <a:bodyPr wrap="none">
            <a:spAutoFit/>
          </a:bodyPr>
          <a:lstStyle/>
          <a:p>
            <a:pPr algn="ctr">
              <a:spcBef>
                <a:spcPct val="20000"/>
              </a:spcBef>
              <a:tabLst>
                <a:tab pos="3043238" algn="l"/>
                <a:tab pos="4394200" algn="l"/>
              </a:tabLst>
            </a:pPr>
            <a:r>
              <a:rPr lang="en-US" sz="4000" b="1" dirty="0">
                <a:solidFill>
                  <a:srgbClr val="002060"/>
                </a:solidFill>
                <a:latin typeface="Calibri" pitchFamily="34" charset="0"/>
              </a:rPr>
              <a:t>Explaining</a:t>
            </a:r>
            <a:r>
              <a:rPr lang="en-US" dirty="0">
                <a:solidFill>
                  <a:srgbClr val="002060"/>
                </a:solidFill>
                <a:latin typeface="Calibri" pitchFamily="34" charset="0"/>
              </a:rPr>
              <a:t> </a:t>
            </a:r>
            <a:r>
              <a:rPr lang="en-US" sz="4000" b="1" dirty="0">
                <a:solidFill>
                  <a:srgbClr val="002060"/>
                </a:solidFill>
                <a:latin typeface="Calibri" pitchFamily="34" charset="0"/>
              </a:rPr>
              <a:t>drives – </a:t>
            </a:r>
          </a:p>
          <a:p>
            <a:pPr algn="ctr">
              <a:spcBef>
                <a:spcPct val="20000"/>
              </a:spcBef>
              <a:tabLst>
                <a:tab pos="3043238" algn="l"/>
                <a:tab pos="4394200" algn="l"/>
              </a:tabLst>
            </a:pPr>
            <a:r>
              <a:rPr lang="en-US" sz="4000" b="1" dirty="0">
                <a:solidFill>
                  <a:srgbClr val="002060"/>
                </a:solidFill>
                <a:latin typeface="Calibri" pitchFamily="34" charset="0"/>
              </a:rPr>
              <a:t>Stress profile</a:t>
            </a:r>
            <a:endParaRPr lang="en-US" sz="4000" b="1" dirty="0">
              <a:solidFill>
                <a:srgbClr val="002060"/>
              </a:solidFill>
              <a:latin typeface="Calibri" pitchFamily="34" charset="0"/>
              <a:cs typeface="Helvetica" pitchFamily="34" charset="0"/>
            </a:endParaRPr>
          </a:p>
        </p:txBody>
      </p:sp>
      <p:pic>
        <p:nvPicPr>
          <p:cNvPr id="5" name="Afbeelding 4" descr="Afbeelding met tekening, teken&#10;&#10;Automatisch gegenereerde beschrijving">
            <a:extLst>
              <a:ext uri="{FF2B5EF4-FFF2-40B4-BE49-F238E27FC236}">
                <a16:creationId xmlns:a16="http://schemas.microsoft.com/office/drawing/2014/main" id="{1F3C1721-540A-8941-8611-D0AB4D2865A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21688" y="2322006"/>
            <a:ext cx="8348624" cy="1784352"/>
          </a:xfrm>
          <a:prstGeom prst="rect">
            <a:avLst/>
          </a:prstGeom>
        </p:spPr>
      </p:pic>
    </p:spTree>
    <p:extLst>
      <p:ext uri="{BB962C8B-B14F-4D97-AF65-F5344CB8AC3E}">
        <p14:creationId xmlns:p14="http://schemas.microsoft.com/office/powerpoint/2010/main" val="318139144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889"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l="6023" r="12045"/>
          <a:stretch>
            <a:fillRect/>
          </a:stretch>
        </p:blipFill>
        <p:spPr bwMode="auto">
          <a:xfrm>
            <a:off x="2743201" y="4427538"/>
            <a:ext cx="1984375" cy="1738312"/>
          </a:xfrm>
          <a:prstGeom prst="rect">
            <a:avLst/>
          </a:prstGeom>
          <a:noFill/>
          <a:ln w="9525">
            <a:noFill/>
            <a:miter lim="800000"/>
            <a:headEnd/>
            <a:tailEnd/>
          </a:ln>
        </p:spPr>
      </p:pic>
      <p:sp>
        <p:nvSpPr>
          <p:cNvPr id="2" name="Titel 1"/>
          <p:cNvSpPr>
            <a:spLocks noGrp="1"/>
          </p:cNvSpPr>
          <p:nvPr>
            <p:ph type="title"/>
          </p:nvPr>
        </p:nvSpPr>
        <p:spPr/>
        <p:txBody>
          <a:bodyPr>
            <a:normAutofit/>
          </a:bodyPr>
          <a:lstStyle/>
          <a:p>
            <a:r>
              <a:rPr lang="en-US" sz="2600" dirty="0"/>
              <a:t>Analysis of test results</a:t>
            </a:r>
          </a:p>
        </p:txBody>
      </p:sp>
      <p:sp>
        <p:nvSpPr>
          <p:cNvPr id="165890" name="Rectangle 2"/>
          <p:cNvSpPr>
            <a:spLocks noGrp="1" noChangeArrowheads="1"/>
          </p:cNvSpPr>
          <p:nvPr>
            <p:ph idx="1"/>
          </p:nvPr>
        </p:nvSpPr>
        <p:spPr/>
        <p:txBody>
          <a:bodyPr/>
          <a:lstStyle/>
          <a:p>
            <a:pPr marL="0" indent="0" algn="ctr">
              <a:buNone/>
            </a:pPr>
            <a:r>
              <a:rPr lang="en-US" sz="2600" dirty="0">
                <a:latin typeface="Calibri (Hoofdtekst)"/>
              </a:rPr>
              <a:t>How much recognition has someone from a value system?</a:t>
            </a:r>
          </a:p>
          <a:p>
            <a:pPr marL="0" indent="0" algn="ctr">
              <a:buNone/>
            </a:pPr>
            <a:endParaRPr lang="en-US" sz="2600" dirty="0">
              <a:latin typeface="Calibri (Hoofdtekst)"/>
              <a:cs typeface="Arial" charset="0"/>
            </a:endParaRPr>
          </a:p>
          <a:p>
            <a:pPr marL="1295400" lvl="1" indent="-533400">
              <a:buClr>
                <a:schemeClr val="tx1"/>
              </a:buClr>
              <a:buFontTx/>
              <a:buAutoNum type="arabicPeriod"/>
            </a:pPr>
            <a:r>
              <a:rPr lang="en-US" sz="2200" dirty="0">
                <a:latin typeface="Calibri (Hoofdtekst)"/>
              </a:rPr>
              <a:t>Add up the acceptance and rejection (not subtract from each other as in the energy balance).</a:t>
            </a:r>
          </a:p>
          <a:p>
            <a:pPr marL="1295400" lvl="1" indent="-533400">
              <a:buClr>
                <a:schemeClr val="tx1"/>
              </a:buClr>
              <a:buFontTx/>
              <a:buAutoNum type="arabicPeriod" startAt="2"/>
            </a:pPr>
            <a:r>
              <a:rPr lang="en-US" sz="2200" dirty="0">
                <a:latin typeface="Calibri (Hoofdtekst)"/>
              </a:rPr>
              <a:t>The total represents the recognition of a particular value system</a:t>
            </a:r>
          </a:p>
          <a:p>
            <a:pPr marL="1295400" lvl="1" indent="-533400">
              <a:buClr>
                <a:schemeClr val="tx1"/>
              </a:buClr>
              <a:buNone/>
            </a:pPr>
            <a:endParaRPr lang="en-US" sz="2200" i="1" dirty="0">
              <a:latin typeface="Calibri (Hoofdtekst)"/>
              <a:cs typeface="Arial" charset="0"/>
            </a:endParaRPr>
          </a:p>
          <a:p>
            <a:pPr marL="1695450" lvl="2" indent="-533400">
              <a:buClr>
                <a:schemeClr val="tx1"/>
              </a:buClr>
              <a:buNone/>
            </a:pPr>
            <a:r>
              <a:rPr lang="en-US" sz="2200" dirty="0"/>
              <a:t> 		</a:t>
            </a:r>
            <a:endParaRPr lang="en-US" sz="2600" i="1" dirty="0">
              <a:latin typeface="Calibri (Hoofdtekst)"/>
            </a:endParaRPr>
          </a:p>
        </p:txBody>
      </p:sp>
      <p:sp>
        <p:nvSpPr>
          <p:cNvPr id="165891" name="Rectangle 3"/>
          <p:cNvSpPr>
            <a:spLocks noChangeArrowheads="1"/>
          </p:cNvSpPr>
          <p:nvPr/>
        </p:nvSpPr>
        <p:spPr bwMode="auto">
          <a:xfrm>
            <a:off x="1127125" y="889001"/>
            <a:ext cx="7772400" cy="523875"/>
          </a:xfrm>
          <a:prstGeom prst="rect">
            <a:avLst/>
          </a:prstGeom>
          <a:noFill/>
          <a:ln w="12700">
            <a:noFill/>
            <a:miter lim="800000"/>
            <a:headEnd/>
            <a:tailEnd/>
          </a:ln>
        </p:spPr>
        <p:txBody>
          <a:bodyPr>
            <a:spAutoFit/>
          </a:bodyPr>
          <a:lstStyle/>
          <a:p>
            <a:pPr algn="ctr"/>
            <a:r>
              <a:rPr lang="en-US" sz="2800" b="1" dirty="0">
                <a:latin typeface="Calibri" pitchFamily="34" charset="0"/>
              </a:rPr>
              <a:t>Acceptance + Rejection = Recognition</a:t>
            </a:r>
          </a:p>
        </p:txBody>
      </p:sp>
      <p:sp>
        <p:nvSpPr>
          <p:cNvPr id="165894" name="Tekstvak 7"/>
          <p:cNvSpPr txBox="1">
            <a:spLocks noChangeArrowheads="1"/>
          </p:cNvSpPr>
          <p:nvPr/>
        </p:nvSpPr>
        <p:spPr bwMode="auto">
          <a:xfrm>
            <a:off x="4872039" y="4724401"/>
            <a:ext cx="5976937" cy="1477963"/>
          </a:xfrm>
          <a:prstGeom prst="rect">
            <a:avLst/>
          </a:prstGeom>
          <a:noFill/>
          <a:ln w="9525">
            <a:noFill/>
            <a:miter lim="800000"/>
            <a:headEnd/>
            <a:tailEnd/>
          </a:ln>
        </p:spPr>
        <p:txBody>
          <a:bodyPr>
            <a:spAutoFit/>
          </a:bodyPr>
          <a:lstStyle/>
          <a:p>
            <a:r>
              <a:rPr lang="en-US" i="1" dirty="0">
                <a:solidFill>
                  <a:srgbClr val="C00000"/>
                </a:solidFill>
                <a:latin typeface="Calibri" pitchFamily="34" charset="0"/>
              </a:rPr>
              <a:t>someone with low Purple both acceptance and rejection has little recognition in the Purple value system</a:t>
            </a:r>
          </a:p>
          <a:p>
            <a:endParaRPr lang="en-US" i="1" dirty="0">
              <a:solidFill>
                <a:srgbClr val="C00000"/>
              </a:solidFill>
              <a:latin typeface="Calibri" pitchFamily="34" charset="0"/>
            </a:endParaRPr>
          </a:p>
          <a:p>
            <a:r>
              <a:rPr lang="en-US" i="1" dirty="0">
                <a:solidFill>
                  <a:srgbClr val="C00000"/>
                </a:solidFill>
                <a:latin typeface="Calibri" pitchFamily="34" charset="0"/>
              </a:rPr>
              <a:t>someone with low Red in acceptance and high Red in rejection has much more recognition in the Red value system</a:t>
            </a:r>
          </a:p>
        </p:txBody>
      </p:sp>
    </p:spTree>
    <p:extLst>
      <p:ext uri="{BB962C8B-B14F-4D97-AF65-F5344CB8AC3E}">
        <p14:creationId xmlns:p14="http://schemas.microsoft.com/office/powerpoint/2010/main" val="3968709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4"/>
          <p:cNvSpPr txBox="1">
            <a:spLocks noChangeArrowheads="1"/>
          </p:cNvSpPr>
          <p:nvPr/>
        </p:nvSpPr>
        <p:spPr bwMode="auto">
          <a:xfrm>
            <a:off x="3216275" y="1182689"/>
            <a:ext cx="1079500" cy="733425"/>
          </a:xfrm>
          <a:prstGeom prst="rect">
            <a:avLst/>
          </a:prstGeom>
          <a:noFill/>
          <a:ln w="9525">
            <a:noFill/>
            <a:miter lim="800000"/>
            <a:headEnd/>
            <a:tailEnd/>
          </a:ln>
        </p:spPr>
        <p:txBody>
          <a:bodyPr/>
          <a:lstStyle/>
          <a:p>
            <a:pPr>
              <a:spcBef>
                <a:spcPct val="20000"/>
              </a:spcBef>
            </a:pPr>
            <a:r>
              <a:rPr lang="nl-NL" b="1">
                <a:solidFill>
                  <a:srgbClr val="002060"/>
                </a:solidFill>
                <a:latin typeface="Calibri" pitchFamily="34" charset="0"/>
              </a:rPr>
              <a:t>DNA</a:t>
            </a:r>
            <a:endParaRPr lang="en-GB" b="1">
              <a:solidFill>
                <a:srgbClr val="002060"/>
              </a:solidFill>
              <a:latin typeface="Calibri" pitchFamily="34" charset="0"/>
            </a:endParaRPr>
          </a:p>
        </p:txBody>
      </p:sp>
      <p:sp>
        <p:nvSpPr>
          <p:cNvPr id="33794" name="Rectangle 4_"/>
          <p:cNvSpPr txBox="1">
            <a:spLocks noChangeArrowheads="1"/>
          </p:cNvSpPr>
          <p:nvPr/>
        </p:nvSpPr>
        <p:spPr bwMode="auto">
          <a:xfrm>
            <a:off x="4452938" y="3860801"/>
            <a:ext cx="1016000" cy="606425"/>
          </a:xfrm>
          <a:prstGeom prst="rect">
            <a:avLst/>
          </a:prstGeom>
          <a:noFill/>
          <a:ln w="9525">
            <a:noFill/>
            <a:miter lim="800000"/>
            <a:headEnd/>
            <a:tailEnd/>
          </a:ln>
        </p:spPr>
        <p:txBody>
          <a:bodyPr/>
          <a:lstStyle/>
          <a:p>
            <a:pPr>
              <a:spcBef>
                <a:spcPct val="20000"/>
              </a:spcBef>
            </a:pPr>
            <a:r>
              <a:rPr lang="nl-NL" b="1">
                <a:solidFill>
                  <a:srgbClr val="002060"/>
                </a:solidFill>
                <a:latin typeface="Calibri" pitchFamily="34" charset="0"/>
              </a:rPr>
              <a:t>  + </a:t>
            </a:r>
            <a:endParaRPr lang="en-GB" b="1">
              <a:solidFill>
                <a:srgbClr val="002060"/>
              </a:solidFill>
              <a:latin typeface="Calibri" pitchFamily="34" charset="0"/>
            </a:endParaRPr>
          </a:p>
        </p:txBody>
      </p:sp>
      <p:pic>
        <p:nvPicPr>
          <p:cNvPr id="8" name="Afbeelding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61181" y="2989773"/>
            <a:ext cx="1591494" cy="1591494"/>
          </a:xfrm>
          <a:prstGeom prst="ellipse">
            <a:avLst/>
          </a:prstGeom>
          <a:ln>
            <a:noFill/>
          </a:ln>
          <a:effectLst>
            <a:softEdge rad="112500"/>
          </a:effectLst>
        </p:spPr>
      </p:pic>
      <p:pic>
        <p:nvPicPr>
          <p:cNvPr id="33796" name="Afbeelding 9"/>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73776" y="1792289"/>
            <a:ext cx="1757363" cy="1279525"/>
          </a:xfrm>
          <a:prstGeom prst="rect">
            <a:avLst/>
          </a:prstGeom>
          <a:noFill/>
          <a:ln w="9525">
            <a:noFill/>
            <a:miter lim="800000"/>
            <a:headEnd/>
            <a:tailEnd/>
          </a:ln>
        </p:spPr>
      </p:pic>
      <p:pic>
        <p:nvPicPr>
          <p:cNvPr id="33797" name="Afbeelding 10"/>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8632825" y="1844675"/>
            <a:ext cx="1423988" cy="4032250"/>
          </a:xfrm>
          <a:prstGeom prst="rect">
            <a:avLst/>
          </a:prstGeom>
          <a:noFill/>
          <a:ln w="9525">
            <a:noFill/>
            <a:miter lim="800000"/>
            <a:headEnd/>
            <a:tailEnd/>
          </a:ln>
        </p:spPr>
      </p:pic>
      <p:sp>
        <p:nvSpPr>
          <p:cNvPr id="33798" name="Rectangle 4__"/>
          <p:cNvSpPr txBox="1">
            <a:spLocks noChangeArrowheads="1"/>
          </p:cNvSpPr>
          <p:nvPr/>
        </p:nvSpPr>
        <p:spPr bwMode="auto">
          <a:xfrm>
            <a:off x="8975725" y="1182689"/>
            <a:ext cx="1081088" cy="733425"/>
          </a:xfrm>
          <a:prstGeom prst="rect">
            <a:avLst/>
          </a:prstGeom>
          <a:noFill/>
          <a:ln w="9525">
            <a:noFill/>
            <a:miter lim="800000"/>
            <a:headEnd/>
            <a:tailEnd/>
          </a:ln>
        </p:spPr>
        <p:txBody>
          <a:bodyPr/>
          <a:lstStyle/>
          <a:p>
            <a:pPr>
              <a:spcBef>
                <a:spcPct val="20000"/>
              </a:spcBef>
            </a:pPr>
            <a:r>
              <a:rPr lang="nl-NL" b="1">
                <a:solidFill>
                  <a:srgbClr val="002060"/>
                </a:solidFill>
                <a:latin typeface="Calibri" pitchFamily="34" charset="0"/>
              </a:rPr>
              <a:t>You</a:t>
            </a:r>
            <a:endParaRPr lang="en-GB" b="1">
              <a:solidFill>
                <a:srgbClr val="002060"/>
              </a:solidFill>
              <a:latin typeface="Calibri" pitchFamily="34" charset="0"/>
            </a:endParaRPr>
          </a:p>
        </p:txBody>
      </p:sp>
      <p:sp>
        <p:nvSpPr>
          <p:cNvPr id="33799" name="Rectangle 4___"/>
          <p:cNvSpPr txBox="1">
            <a:spLocks noChangeArrowheads="1"/>
          </p:cNvSpPr>
          <p:nvPr/>
        </p:nvSpPr>
        <p:spPr bwMode="auto">
          <a:xfrm>
            <a:off x="7589838" y="3895726"/>
            <a:ext cx="1016000" cy="606425"/>
          </a:xfrm>
          <a:prstGeom prst="rect">
            <a:avLst/>
          </a:prstGeom>
          <a:noFill/>
          <a:ln w="9525">
            <a:noFill/>
            <a:miter lim="800000"/>
            <a:headEnd/>
            <a:tailEnd/>
          </a:ln>
        </p:spPr>
        <p:txBody>
          <a:bodyPr/>
          <a:lstStyle/>
          <a:p>
            <a:pPr>
              <a:spcBef>
                <a:spcPct val="20000"/>
              </a:spcBef>
            </a:pPr>
            <a:r>
              <a:rPr lang="nl-NL" b="1">
                <a:solidFill>
                  <a:srgbClr val="002060"/>
                </a:solidFill>
                <a:latin typeface="Calibri" pitchFamily="34" charset="0"/>
              </a:rPr>
              <a:t>  = </a:t>
            </a:r>
            <a:endParaRPr lang="en-GB" b="1">
              <a:solidFill>
                <a:srgbClr val="002060"/>
              </a:solidFill>
              <a:latin typeface="Calibri" pitchFamily="34" charset="0"/>
            </a:endParaRPr>
          </a:p>
        </p:txBody>
      </p:sp>
      <p:pic>
        <p:nvPicPr>
          <p:cNvPr id="33800" name="Afbeelding 2"/>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6018214" y="3852863"/>
            <a:ext cx="1571625" cy="1346200"/>
          </a:xfrm>
          <a:prstGeom prst="rect">
            <a:avLst/>
          </a:prstGeom>
          <a:noFill/>
          <a:ln w="9525">
            <a:noFill/>
            <a:miter lim="800000"/>
            <a:headEnd/>
            <a:tailEnd/>
          </a:ln>
        </p:spPr>
      </p:pic>
      <p:pic>
        <p:nvPicPr>
          <p:cNvPr id="15" name="Afbeelding 14"/>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783198" y="5157192"/>
            <a:ext cx="1640387" cy="1786266"/>
          </a:xfrm>
          <a:prstGeom prst="rect">
            <a:avLst/>
          </a:prstGeom>
          <a:ln>
            <a:noFill/>
          </a:ln>
          <a:effectLst>
            <a:softEdge rad="112500"/>
          </a:effectLst>
        </p:spPr>
      </p:pic>
      <p:pic>
        <p:nvPicPr>
          <p:cNvPr id="16" name="Afbeelding 15"/>
          <p:cNvPicPr>
            <a:picLocks noChangeAspect="1"/>
          </p:cNvPicPr>
          <p:nvPr/>
        </p:nvPicPr>
        <p:blipFill>
          <a:blip r:embed="rId8" cstate="print"/>
          <a:stretch>
            <a:fillRect/>
          </a:stretch>
        </p:blipFill>
        <p:spPr>
          <a:xfrm rot="16200000">
            <a:off x="1620832" y="3024335"/>
            <a:ext cx="4092229" cy="1977795"/>
          </a:xfrm>
          <a:prstGeom prst="ellipse">
            <a:avLst/>
          </a:prstGeom>
          <a:ln>
            <a:noFill/>
          </a:ln>
          <a:effectLst>
            <a:softEdge rad="112500"/>
          </a:effectLst>
        </p:spPr>
      </p:pic>
      <p:sp>
        <p:nvSpPr>
          <p:cNvPr id="33803" name="Titel 3"/>
          <p:cNvSpPr>
            <a:spLocks noGrp="1"/>
          </p:cNvSpPr>
          <p:nvPr>
            <p:ph type="title"/>
          </p:nvPr>
        </p:nvSpPr>
        <p:spPr/>
        <p:txBody>
          <a:bodyPr>
            <a:normAutofit/>
          </a:bodyPr>
          <a:lstStyle/>
          <a:p>
            <a:pPr eaLnBrk="1" hangingPunct="1"/>
            <a:r>
              <a:rPr lang="nl-NL" sz="2600" dirty="0"/>
              <a:t>Background: C.W. Graves</a:t>
            </a:r>
            <a:endParaRPr lang="en-GB" sz="2600" dirty="0"/>
          </a:p>
        </p:txBody>
      </p:sp>
      <p:sp>
        <p:nvSpPr>
          <p:cNvPr id="33804" name="Text Box 48"/>
          <p:cNvSpPr txBox="1">
            <a:spLocks noChangeArrowheads="1"/>
          </p:cNvSpPr>
          <p:nvPr/>
        </p:nvSpPr>
        <p:spPr bwMode="auto">
          <a:xfrm>
            <a:off x="5519739" y="1196975"/>
            <a:ext cx="2232025" cy="369332"/>
          </a:xfrm>
          <a:prstGeom prst="rect">
            <a:avLst/>
          </a:prstGeom>
          <a:noFill/>
          <a:ln w="9525">
            <a:noFill/>
            <a:miter lim="800000"/>
            <a:headEnd/>
            <a:tailEnd/>
          </a:ln>
        </p:spPr>
        <p:txBody>
          <a:bodyPr>
            <a:spAutoFit/>
          </a:bodyPr>
          <a:lstStyle/>
          <a:p>
            <a:pPr algn="ctr">
              <a:spcBef>
                <a:spcPct val="50000"/>
              </a:spcBef>
            </a:pPr>
            <a:r>
              <a:rPr lang="en-US" b="1">
                <a:solidFill>
                  <a:srgbClr val="002060"/>
                </a:solidFill>
                <a:latin typeface="Calibri" pitchFamily="34" charset="0"/>
              </a:rPr>
              <a:t>Life conditions</a:t>
            </a:r>
          </a:p>
        </p:txBody>
      </p:sp>
    </p:spTree>
    <p:extLst>
      <p:ext uri="{BB962C8B-B14F-4D97-AF65-F5344CB8AC3E}">
        <p14:creationId xmlns:p14="http://schemas.microsoft.com/office/powerpoint/2010/main" val="326151547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AA4DD3A4-90C8-48FE-BA72-D5A24132A112}"/>
              </a:ext>
            </a:extLst>
          </p:cNvPr>
          <p:cNvPicPr>
            <a:picLocks noChangeAspect="1"/>
          </p:cNvPicPr>
          <p:nvPr/>
        </p:nvPicPr>
        <p:blipFill rotWithShape="1">
          <a:blip r:embed="rId3"/>
          <a:srcRect l="60689" t="29256" r="23947" b="44725"/>
          <a:stretch/>
        </p:blipFill>
        <p:spPr>
          <a:xfrm>
            <a:off x="7781090" y="3192584"/>
            <a:ext cx="3115032" cy="2967512"/>
          </a:xfrm>
          <a:prstGeom prst="rect">
            <a:avLst/>
          </a:prstGeom>
        </p:spPr>
      </p:pic>
      <p:pic>
        <p:nvPicPr>
          <p:cNvPr id="2" name="Afbeelding 1">
            <a:extLst>
              <a:ext uri="{FF2B5EF4-FFF2-40B4-BE49-F238E27FC236}">
                <a16:creationId xmlns:a16="http://schemas.microsoft.com/office/drawing/2014/main" id="{3E25905C-0B0C-40D8-8763-ECB88BA3F0C2}"/>
              </a:ext>
            </a:extLst>
          </p:cNvPr>
          <p:cNvPicPr>
            <a:picLocks noChangeAspect="1"/>
          </p:cNvPicPr>
          <p:nvPr/>
        </p:nvPicPr>
        <p:blipFill rotWithShape="1">
          <a:blip r:embed="rId4"/>
          <a:srcRect l="37500" t="25733" r="38135" b="29450"/>
          <a:stretch/>
        </p:blipFill>
        <p:spPr>
          <a:xfrm>
            <a:off x="2459115" y="882177"/>
            <a:ext cx="4661765" cy="4823330"/>
          </a:xfrm>
          <a:prstGeom prst="rect">
            <a:avLst/>
          </a:prstGeom>
        </p:spPr>
      </p:pic>
      <p:sp>
        <p:nvSpPr>
          <p:cNvPr id="16394" name="Tekstvak 9"/>
          <p:cNvSpPr txBox="1">
            <a:spLocks noChangeArrowheads="1"/>
          </p:cNvSpPr>
          <p:nvPr/>
        </p:nvSpPr>
        <p:spPr bwMode="auto">
          <a:xfrm>
            <a:off x="2566988" y="5300663"/>
            <a:ext cx="243978" cy="369332"/>
          </a:xfrm>
          <a:prstGeom prst="rect">
            <a:avLst/>
          </a:prstGeom>
          <a:noFill/>
          <a:ln w="9525">
            <a:noFill/>
            <a:miter lim="800000"/>
            <a:headEnd/>
            <a:tailEnd/>
          </a:ln>
        </p:spPr>
        <p:txBody>
          <a:bodyPr wrap="none">
            <a:spAutoFit/>
          </a:bodyPr>
          <a:lstStyle/>
          <a:p>
            <a:pPr>
              <a:defRPr/>
            </a:pPr>
            <a:r>
              <a:rPr lang="nl-NL" i="1" dirty="0">
                <a:solidFill>
                  <a:srgbClr val="002060"/>
                </a:solidFill>
                <a:latin typeface="Raleway" panose="020B0003030101060003" pitchFamily="34" charset="0"/>
              </a:rPr>
              <a:t> </a:t>
            </a:r>
          </a:p>
        </p:txBody>
      </p:sp>
      <p:sp>
        <p:nvSpPr>
          <p:cNvPr id="14" name="Rectangle 3"/>
          <p:cNvSpPr>
            <a:spLocks noChangeArrowheads="1"/>
          </p:cNvSpPr>
          <p:nvPr/>
        </p:nvSpPr>
        <p:spPr bwMode="auto">
          <a:xfrm>
            <a:off x="2783632" y="1700808"/>
            <a:ext cx="5905500" cy="4306888"/>
          </a:xfrm>
          <a:prstGeom prst="rect">
            <a:avLst/>
          </a:prstGeom>
          <a:noFill/>
          <a:ln w="9525">
            <a:noFill/>
            <a:miter lim="800000"/>
            <a:headEnd/>
            <a:tailEnd/>
          </a:ln>
        </p:spPr>
        <p:txBody>
          <a:bodyPr/>
          <a:lstStyle/>
          <a:p>
            <a:pPr marL="342900" indent="-342900">
              <a:spcBef>
                <a:spcPct val="20000"/>
              </a:spcBef>
            </a:pPr>
            <a:endParaRPr lang="nl-NL" sz="1600">
              <a:solidFill>
                <a:srgbClr val="002060"/>
              </a:solidFill>
              <a:latin typeface="Raleway" panose="020B0003030101060003" pitchFamily="34" charset="0"/>
            </a:endParaRPr>
          </a:p>
        </p:txBody>
      </p:sp>
      <p:sp>
        <p:nvSpPr>
          <p:cNvPr id="15" name="Rectangle 3"/>
          <p:cNvSpPr>
            <a:spLocks noChangeArrowheads="1"/>
          </p:cNvSpPr>
          <p:nvPr/>
        </p:nvSpPr>
        <p:spPr bwMode="auto">
          <a:xfrm>
            <a:off x="2936032" y="1853208"/>
            <a:ext cx="5905500" cy="4306888"/>
          </a:xfrm>
          <a:prstGeom prst="rect">
            <a:avLst/>
          </a:prstGeom>
          <a:noFill/>
          <a:ln w="9525">
            <a:noFill/>
            <a:miter lim="800000"/>
            <a:headEnd/>
            <a:tailEnd/>
          </a:ln>
        </p:spPr>
        <p:txBody>
          <a:bodyPr/>
          <a:lstStyle/>
          <a:p>
            <a:pPr marL="342900" indent="-342900">
              <a:spcBef>
                <a:spcPct val="20000"/>
              </a:spcBef>
            </a:pPr>
            <a:endParaRPr lang="nl-NL" sz="1600">
              <a:solidFill>
                <a:srgbClr val="002060"/>
              </a:solidFill>
              <a:latin typeface="Raleway" panose="020B0003030101060003" pitchFamily="34" charset="0"/>
            </a:endParaRPr>
          </a:p>
        </p:txBody>
      </p:sp>
      <p:sp>
        <p:nvSpPr>
          <p:cNvPr id="29" name="AutoShape 3"/>
          <p:cNvSpPr>
            <a:spLocks noChangeArrowheads="1"/>
          </p:cNvSpPr>
          <p:nvPr/>
        </p:nvSpPr>
        <p:spPr bwMode="auto">
          <a:xfrm>
            <a:off x="5803756" y="599910"/>
            <a:ext cx="4536504" cy="1518714"/>
          </a:xfrm>
          <a:prstGeom prst="wedgeRoundRectCallout">
            <a:avLst>
              <a:gd name="adj1" fmla="val -53090"/>
              <a:gd name="adj2" fmla="val 81379"/>
              <a:gd name="adj3" fmla="val 16667"/>
            </a:avLst>
          </a:prstGeom>
          <a:solidFill>
            <a:schemeClr val="bg1"/>
          </a:solidFill>
          <a:ln w="9525" algn="ctr">
            <a:solidFill>
              <a:srgbClr val="FF9933"/>
            </a:solidFill>
            <a:miter lim="800000"/>
            <a:headEnd/>
            <a:tailEnd/>
          </a:ln>
        </p:spPr>
        <p:txBody>
          <a:bodyPr wrap="square">
            <a:spAutoFit/>
          </a:bodyPr>
          <a:lstStyle/>
          <a:p>
            <a:pPr marL="342900" indent="-342900">
              <a:spcBef>
                <a:spcPct val="20000"/>
              </a:spcBef>
            </a:pPr>
            <a:r>
              <a:rPr lang="nl-NL" sz="1600" dirty="0" err="1">
                <a:solidFill>
                  <a:srgbClr val="002060"/>
                </a:solidFill>
                <a:latin typeface="Raleway" panose="020B0003030101060003" pitchFamily="34" charset="0"/>
              </a:rPr>
              <a:t>Acceptance</a:t>
            </a:r>
            <a:r>
              <a:rPr lang="nl-NL" sz="1600" dirty="0">
                <a:solidFill>
                  <a:srgbClr val="002060"/>
                </a:solidFill>
                <a:latin typeface="Raleway" panose="020B0003030101060003" pitchFamily="34" charset="0"/>
              </a:rPr>
              <a:t> </a:t>
            </a:r>
            <a:r>
              <a:rPr lang="nl-NL" sz="1600" dirty="0" err="1">
                <a:solidFill>
                  <a:srgbClr val="002060"/>
                </a:solidFill>
                <a:latin typeface="Raleway" panose="020B0003030101060003" pitchFamily="34" charset="0"/>
              </a:rPr>
              <a:t>and</a:t>
            </a:r>
            <a:r>
              <a:rPr lang="nl-NL" sz="1600" dirty="0">
                <a:solidFill>
                  <a:srgbClr val="002060"/>
                </a:solidFill>
                <a:latin typeface="Raleway" panose="020B0003030101060003" pitchFamily="34" charset="0"/>
              </a:rPr>
              <a:t> </a:t>
            </a:r>
            <a:r>
              <a:rPr lang="nl-NL" sz="1600" dirty="0" err="1">
                <a:solidFill>
                  <a:srgbClr val="002060"/>
                </a:solidFill>
                <a:latin typeface="Raleway" panose="020B0003030101060003" pitchFamily="34" charset="0"/>
              </a:rPr>
              <a:t>Rejection</a:t>
            </a:r>
            <a:r>
              <a:rPr lang="nl-NL" sz="1600" dirty="0">
                <a:solidFill>
                  <a:srgbClr val="002060"/>
                </a:solidFill>
                <a:latin typeface="Raleway" panose="020B0003030101060003" pitchFamily="34" charset="0"/>
              </a:rPr>
              <a:t>: </a:t>
            </a:r>
            <a:r>
              <a:rPr lang="nl-NL" sz="1600" b="1" dirty="0" err="1">
                <a:solidFill>
                  <a:srgbClr val="002060"/>
                </a:solidFill>
                <a:latin typeface="Raleway" panose="020B0003030101060003" pitchFamily="34" charset="0"/>
              </a:rPr>
              <a:t>Recognition</a:t>
            </a:r>
            <a:endParaRPr lang="nl-NL" sz="1600" b="1" dirty="0">
              <a:solidFill>
                <a:srgbClr val="002060"/>
              </a:solidFill>
              <a:latin typeface="Raleway" panose="020B0003030101060003" pitchFamily="34" charset="0"/>
            </a:endParaRPr>
          </a:p>
          <a:p>
            <a:pPr marL="342900" indent="-342900">
              <a:spcBef>
                <a:spcPct val="20000"/>
              </a:spcBef>
            </a:pPr>
            <a:r>
              <a:rPr lang="nl-NL" sz="1600" dirty="0">
                <a:solidFill>
                  <a:srgbClr val="002060"/>
                </a:solidFill>
                <a:latin typeface="Raleway" panose="020B0003030101060003" pitchFamily="34" charset="0"/>
              </a:rPr>
              <a:t>	</a:t>
            </a:r>
            <a:r>
              <a:rPr lang="nl-NL" sz="1600" dirty="0" err="1">
                <a:solidFill>
                  <a:srgbClr val="002060"/>
                </a:solidFill>
                <a:latin typeface="Raleway" panose="020B0003030101060003" pitchFamily="34" charset="0"/>
              </a:rPr>
              <a:t>When</a:t>
            </a:r>
            <a:r>
              <a:rPr lang="nl-NL" sz="1600" dirty="0">
                <a:solidFill>
                  <a:srgbClr val="002060"/>
                </a:solidFill>
                <a:latin typeface="Raleway" panose="020B0003030101060003" pitchFamily="34" charset="0"/>
              </a:rPr>
              <a:t> </a:t>
            </a:r>
            <a:r>
              <a:rPr lang="nl-NL" sz="1600" dirty="0" err="1">
                <a:solidFill>
                  <a:srgbClr val="002060"/>
                </a:solidFill>
                <a:latin typeface="Raleway" panose="020B0003030101060003" pitchFamily="34" charset="0"/>
              </a:rPr>
              <a:t>your</a:t>
            </a:r>
            <a:r>
              <a:rPr lang="nl-NL" sz="1600" dirty="0">
                <a:solidFill>
                  <a:srgbClr val="002060"/>
                </a:solidFill>
                <a:latin typeface="Raleway" panose="020B0003030101060003" pitchFamily="34" charset="0"/>
              </a:rPr>
              <a:t> environment puts </a:t>
            </a:r>
            <a:r>
              <a:rPr lang="nl-NL" sz="1600" dirty="0" err="1">
                <a:solidFill>
                  <a:srgbClr val="002060"/>
                </a:solidFill>
                <a:latin typeface="Raleway" panose="020B0003030101060003" pitchFamily="34" charset="0"/>
              </a:rPr>
              <a:t>you</a:t>
            </a:r>
            <a:r>
              <a:rPr lang="nl-NL" sz="1600" dirty="0">
                <a:solidFill>
                  <a:srgbClr val="002060"/>
                </a:solidFill>
                <a:latin typeface="Raleway" panose="020B0003030101060003" pitchFamily="34" charset="0"/>
              </a:rPr>
              <a:t> </a:t>
            </a:r>
            <a:r>
              <a:rPr lang="nl-NL" sz="1600" dirty="0" err="1">
                <a:solidFill>
                  <a:srgbClr val="002060"/>
                </a:solidFill>
                <a:latin typeface="Raleway" panose="020B0003030101060003" pitchFamily="34" charset="0"/>
              </a:rPr>
              <a:t>under</a:t>
            </a:r>
            <a:r>
              <a:rPr lang="nl-NL" sz="1600" dirty="0">
                <a:solidFill>
                  <a:srgbClr val="002060"/>
                </a:solidFill>
                <a:latin typeface="Raleway" panose="020B0003030101060003" pitchFamily="34" charset="0"/>
              </a:rPr>
              <a:t> </a:t>
            </a:r>
            <a:r>
              <a:rPr lang="nl-NL" sz="1600" dirty="0" err="1">
                <a:solidFill>
                  <a:srgbClr val="002060"/>
                </a:solidFill>
                <a:latin typeface="Raleway" panose="020B0003030101060003" pitchFamily="34" charset="0"/>
              </a:rPr>
              <a:t>pressure</a:t>
            </a:r>
            <a:r>
              <a:rPr lang="nl-NL" sz="1600" dirty="0">
                <a:solidFill>
                  <a:srgbClr val="002060"/>
                </a:solidFill>
                <a:latin typeface="Raleway" panose="020B0003030101060003" pitchFamily="34" charset="0"/>
              </a:rPr>
              <a:t>, </a:t>
            </a:r>
            <a:r>
              <a:rPr lang="nl-NL" sz="1600" dirty="0" err="1">
                <a:solidFill>
                  <a:srgbClr val="002060"/>
                </a:solidFill>
                <a:latin typeface="Raleway" panose="020B0003030101060003" pitchFamily="34" charset="0"/>
              </a:rPr>
              <a:t>you</a:t>
            </a:r>
            <a:r>
              <a:rPr lang="nl-NL" sz="1600" dirty="0">
                <a:solidFill>
                  <a:srgbClr val="002060"/>
                </a:solidFill>
                <a:latin typeface="Raleway" panose="020B0003030101060003" pitchFamily="34" charset="0"/>
              </a:rPr>
              <a:t> </a:t>
            </a:r>
            <a:r>
              <a:rPr lang="nl-NL" sz="1600" dirty="0" err="1">
                <a:solidFill>
                  <a:srgbClr val="002060"/>
                </a:solidFill>
                <a:latin typeface="Raleway" panose="020B0003030101060003" pitchFamily="34" charset="0"/>
              </a:rPr>
              <a:t>will</a:t>
            </a:r>
            <a:r>
              <a:rPr lang="nl-NL" sz="1600" dirty="0">
                <a:solidFill>
                  <a:srgbClr val="002060"/>
                </a:solidFill>
                <a:latin typeface="Raleway" panose="020B0003030101060003" pitchFamily="34" charset="0"/>
              </a:rPr>
              <a:t> </a:t>
            </a:r>
            <a:r>
              <a:rPr lang="nl-NL" sz="1600" dirty="0" err="1">
                <a:solidFill>
                  <a:srgbClr val="002060"/>
                </a:solidFill>
                <a:latin typeface="Raleway" panose="020B0003030101060003" pitchFamily="34" charset="0"/>
              </a:rPr>
              <a:t>exhibit</a:t>
            </a:r>
            <a:r>
              <a:rPr lang="nl-NL" sz="1600" dirty="0">
                <a:solidFill>
                  <a:srgbClr val="002060"/>
                </a:solidFill>
                <a:latin typeface="Raleway" panose="020B0003030101060003" pitchFamily="34" charset="0"/>
              </a:rPr>
              <a:t> </a:t>
            </a:r>
            <a:r>
              <a:rPr lang="nl-NL" sz="1600" dirty="0" err="1">
                <a:solidFill>
                  <a:srgbClr val="002060"/>
                </a:solidFill>
                <a:latin typeface="Raleway" panose="020B0003030101060003" pitchFamily="34" charset="0"/>
              </a:rPr>
              <a:t>behaviour</a:t>
            </a:r>
            <a:r>
              <a:rPr lang="nl-NL" sz="1600" dirty="0">
                <a:solidFill>
                  <a:srgbClr val="002060"/>
                </a:solidFill>
                <a:latin typeface="Raleway" panose="020B0003030101060003" pitchFamily="34" charset="0"/>
              </a:rPr>
              <a:t> in </a:t>
            </a:r>
            <a:r>
              <a:rPr lang="nl-NL" sz="1600" dirty="0" err="1">
                <a:solidFill>
                  <a:srgbClr val="002060"/>
                </a:solidFill>
                <a:latin typeface="Raleway" panose="020B0003030101060003" pitchFamily="34" charset="0"/>
              </a:rPr>
              <a:t>the</a:t>
            </a:r>
            <a:r>
              <a:rPr lang="nl-NL" sz="1600" dirty="0">
                <a:solidFill>
                  <a:srgbClr val="002060"/>
                </a:solidFill>
                <a:latin typeface="Raleway" panose="020B0003030101060003" pitchFamily="34" charset="0"/>
              </a:rPr>
              <a:t> systems </a:t>
            </a:r>
            <a:r>
              <a:rPr lang="nl-NL" sz="1600" dirty="0" err="1">
                <a:solidFill>
                  <a:srgbClr val="002060"/>
                </a:solidFill>
                <a:latin typeface="Raleway" panose="020B0003030101060003" pitchFamily="34" charset="0"/>
              </a:rPr>
              <a:t>you</a:t>
            </a:r>
            <a:r>
              <a:rPr lang="nl-NL" sz="1600" dirty="0">
                <a:solidFill>
                  <a:srgbClr val="002060"/>
                </a:solidFill>
                <a:latin typeface="Raleway" panose="020B0003030101060003" pitchFamily="34" charset="0"/>
              </a:rPr>
              <a:t> most </a:t>
            </a:r>
            <a:r>
              <a:rPr lang="nl-NL" sz="1600" dirty="0" err="1">
                <a:solidFill>
                  <a:srgbClr val="002060"/>
                </a:solidFill>
                <a:latin typeface="Raleway" panose="020B0003030101060003" pitchFamily="34" charset="0"/>
              </a:rPr>
              <a:t>recognise</a:t>
            </a:r>
            <a:r>
              <a:rPr lang="nl-NL" sz="1600" dirty="0">
                <a:solidFill>
                  <a:srgbClr val="002060"/>
                </a:solidFill>
                <a:latin typeface="Raleway" panose="020B0003030101060003" pitchFamily="34" charset="0"/>
              </a:rPr>
              <a:t>, </a:t>
            </a:r>
            <a:r>
              <a:rPr lang="nl-NL" sz="1600" dirty="0" err="1">
                <a:solidFill>
                  <a:srgbClr val="002060"/>
                </a:solidFill>
                <a:latin typeface="Raleway" panose="020B0003030101060003" pitchFamily="34" charset="0"/>
              </a:rPr>
              <a:t>both</a:t>
            </a:r>
            <a:r>
              <a:rPr lang="nl-NL" sz="1600" dirty="0">
                <a:solidFill>
                  <a:srgbClr val="002060"/>
                </a:solidFill>
                <a:latin typeface="Raleway" panose="020B0003030101060003" pitchFamily="34" charset="0"/>
              </a:rPr>
              <a:t> </a:t>
            </a:r>
            <a:r>
              <a:rPr lang="nl-NL" sz="1600" dirty="0" err="1">
                <a:solidFill>
                  <a:srgbClr val="002060"/>
                </a:solidFill>
                <a:latin typeface="Raleway" panose="020B0003030101060003" pitchFamily="34" charset="0"/>
              </a:rPr>
              <a:t>positive</a:t>
            </a:r>
            <a:r>
              <a:rPr lang="nl-NL" sz="1600" dirty="0">
                <a:solidFill>
                  <a:srgbClr val="002060"/>
                </a:solidFill>
                <a:latin typeface="Raleway" panose="020B0003030101060003" pitchFamily="34" charset="0"/>
              </a:rPr>
              <a:t> </a:t>
            </a:r>
            <a:r>
              <a:rPr lang="nl-NL" sz="1600" dirty="0" err="1">
                <a:solidFill>
                  <a:srgbClr val="002060"/>
                </a:solidFill>
                <a:latin typeface="Raleway" panose="020B0003030101060003" pitchFamily="34" charset="0"/>
              </a:rPr>
              <a:t>and</a:t>
            </a:r>
            <a:r>
              <a:rPr lang="nl-NL" sz="1600" dirty="0">
                <a:solidFill>
                  <a:srgbClr val="002060"/>
                </a:solidFill>
                <a:latin typeface="Raleway" panose="020B0003030101060003" pitchFamily="34" charset="0"/>
              </a:rPr>
              <a:t> </a:t>
            </a:r>
            <a:r>
              <a:rPr lang="nl-NL" sz="1600" dirty="0" err="1">
                <a:solidFill>
                  <a:srgbClr val="002060"/>
                </a:solidFill>
                <a:latin typeface="Raleway" panose="020B0003030101060003" pitchFamily="34" charset="0"/>
              </a:rPr>
              <a:t>negative</a:t>
            </a:r>
            <a:r>
              <a:rPr lang="nl-NL" sz="1600" dirty="0">
                <a:solidFill>
                  <a:srgbClr val="002060"/>
                </a:solidFill>
                <a:latin typeface="Raleway" panose="020B0003030101060003" pitchFamily="34" charset="0"/>
              </a:rPr>
              <a:t>.</a:t>
            </a:r>
          </a:p>
        </p:txBody>
      </p:sp>
      <p:sp>
        <p:nvSpPr>
          <p:cNvPr id="30" name="AutoShape 6"/>
          <p:cNvSpPr>
            <a:spLocks noChangeArrowheads="1"/>
          </p:cNvSpPr>
          <p:nvPr/>
        </p:nvSpPr>
        <p:spPr bwMode="auto">
          <a:xfrm>
            <a:off x="2919613" y="5771281"/>
            <a:ext cx="4622972" cy="973884"/>
          </a:xfrm>
          <a:prstGeom prst="wedgeRoundRectCallout">
            <a:avLst>
              <a:gd name="adj1" fmla="val 48203"/>
              <a:gd name="adj2" fmla="val -103191"/>
              <a:gd name="adj3" fmla="val 16667"/>
            </a:avLst>
          </a:prstGeom>
          <a:solidFill>
            <a:schemeClr val="bg1"/>
          </a:solidFill>
          <a:ln w="9525" algn="ctr">
            <a:solidFill>
              <a:srgbClr val="FF9933"/>
            </a:solidFill>
            <a:miter lim="800000"/>
            <a:headEnd/>
            <a:tailEnd/>
          </a:ln>
        </p:spPr>
        <p:txBody>
          <a:bodyPr wrap="square">
            <a:spAutoFit/>
          </a:bodyPr>
          <a:lstStyle/>
          <a:p>
            <a:pPr marL="342900" indent="-342900">
              <a:spcBef>
                <a:spcPct val="20000"/>
              </a:spcBef>
            </a:pPr>
            <a:r>
              <a:rPr lang="nl-NL" sz="1600" b="1" dirty="0">
                <a:solidFill>
                  <a:srgbClr val="002060"/>
                </a:solidFill>
                <a:latin typeface="Raleway" panose="020B0003030101060003" pitchFamily="34" charset="0"/>
              </a:rPr>
              <a:t>Stress profile</a:t>
            </a:r>
          </a:p>
          <a:p>
            <a:pPr marL="342900" indent="-342900">
              <a:spcBef>
                <a:spcPct val="20000"/>
              </a:spcBef>
            </a:pPr>
            <a:r>
              <a:rPr lang="nl-NL" sz="1600" dirty="0">
                <a:solidFill>
                  <a:srgbClr val="002060"/>
                </a:solidFill>
                <a:latin typeface="Raleway" panose="020B0003030101060003" pitchFamily="34" charset="0"/>
              </a:rPr>
              <a:t>	</a:t>
            </a:r>
            <a:r>
              <a:rPr lang="nl-NL" sz="1600" dirty="0" err="1">
                <a:solidFill>
                  <a:srgbClr val="002060"/>
                </a:solidFill>
                <a:latin typeface="Raleway" panose="020B0003030101060003" pitchFamily="34" charset="0"/>
              </a:rPr>
              <a:t>This</a:t>
            </a:r>
            <a:r>
              <a:rPr lang="nl-NL" sz="1600" dirty="0">
                <a:solidFill>
                  <a:srgbClr val="002060"/>
                </a:solidFill>
                <a:latin typeface="Raleway" panose="020B0003030101060003" pitchFamily="34" charset="0"/>
              </a:rPr>
              <a:t> </a:t>
            </a:r>
            <a:r>
              <a:rPr lang="nl-NL" sz="1600" dirty="0" err="1">
                <a:solidFill>
                  <a:srgbClr val="002060"/>
                </a:solidFill>
                <a:latin typeface="Raleway" panose="020B0003030101060003" pitchFamily="34" charset="0"/>
              </a:rPr>
              <a:t>results</a:t>
            </a:r>
            <a:r>
              <a:rPr lang="nl-NL" sz="1600" dirty="0">
                <a:solidFill>
                  <a:srgbClr val="002060"/>
                </a:solidFill>
                <a:latin typeface="Raleway" panose="020B0003030101060003" pitchFamily="34" charset="0"/>
              </a:rPr>
              <a:t> in a profile </a:t>
            </a:r>
            <a:r>
              <a:rPr lang="nl-NL" sz="1600" dirty="0" err="1">
                <a:solidFill>
                  <a:srgbClr val="002060"/>
                </a:solidFill>
                <a:latin typeface="Raleway" panose="020B0003030101060003" pitchFamily="34" charset="0"/>
              </a:rPr>
              <a:t>which</a:t>
            </a:r>
            <a:r>
              <a:rPr lang="nl-NL" sz="1600" dirty="0">
                <a:solidFill>
                  <a:srgbClr val="002060"/>
                </a:solidFill>
                <a:latin typeface="Raleway" panose="020B0003030101060003" pitchFamily="34" charset="0"/>
              </a:rPr>
              <a:t> </a:t>
            </a:r>
            <a:r>
              <a:rPr lang="nl-NL" sz="1600" dirty="0" err="1">
                <a:solidFill>
                  <a:srgbClr val="002060"/>
                </a:solidFill>
                <a:latin typeface="Raleway" panose="020B0003030101060003" pitchFamily="34" charset="0"/>
              </a:rPr>
              <a:t>may</a:t>
            </a:r>
            <a:r>
              <a:rPr lang="nl-NL" sz="1600" dirty="0">
                <a:solidFill>
                  <a:srgbClr val="002060"/>
                </a:solidFill>
                <a:latin typeface="Raleway" panose="020B0003030101060003" pitchFamily="34" charset="0"/>
              </a:rPr>
              <a:t> </a:t>
            </a:r>
            <a:r>
              <a:rPr lang="nl-NL" sz="1600" dirty="0" err="1">
                <a:solidFill>
                  <a:srgbClr val="002060"/>
                </a:solidFill>
                <a:latin typeface="Raleway" panose="020B0003030101060003" pitchFamily="34" charset="0"/>
              </a:rPr>
              <a:t>differ</a:t>
            </a:r>
            <a:r>
              <a:rPr lang="nl-NL" sz="1600" dirty="0">
                <a:solidFill>
                  <a:srgbClr val="002060"/>
                </a:solidFill>
                <a:latin typeface="Raleway" panose="020B0003030101060003" pitchFamily="34" charset="0"/>
              </a:rPr>
              <a:t> </a:t>
            </a:r>
            <a:r>
              <a:rPr lang="nl-NL" sz="1600" dirty="0" err="1">
                <a:solidFill>
                  <a:srgbClr val="002060"/>
                </a:solidFill>
                <a:latin typeface="Raleway" panose="020B0003030101060003" pitchFamily="34" charset="0"/>
              </a:rPr>
              <a:t>from</a:t>
            </a:r>
            <a:r>
              <a:rPr lang="nl-NL" sz="1600" dirty="0">
                <a:solidFill>
                  <a:srgbClr val="002060"/>
                </a:solidFill>
                <a:latin typeface="Raleway" panose="020B0003030101060003" pitchFamily="34" charset="0"/>
              </a:rPr>
              <a:t> </a:t>
            </a:r>
            <a:r>
              <a:rPr lang="nl-NL" sz="1600" dirty="0" err="1">
                <a:solidFill>
                  <a:srgbClr val="002060"/>
                </a:solidFill>
                <a:latin typeface="Raleway" panose="020B0003030101060003" pitchFamily="34" charset="0"/>
              </a:rPr>
              <a:t>your</a:t>
            </a:r>
            <a:r>
              <a:rPr lang="nl-NL" sz="1600" dirty="0">
                <a:solidFill>
                  <a:srgbClr val="002060"/>
                </a:solidFill>
                <a:latin typeface="Raleway" panose="020B0003030101060003" pitchFamily="34" charset="0"/>
              </a:rPr>
              <a:t> '</a:t>
            </a:r>
            <a:r>
              <a:rPr lang="nl-NL" sz="1600" dirty="0" err="1">
                <a:solidFill>
                  <a:srgbClr val="002060"/>
                </a:solidFill>
                <a:latin typeface="Raleway" panose="020B0003030101060003" pitchFamily="34" charset="0"/>
              </a:rPr>
              <a:t>normal</a:t>
            </a:r>
            <a:r>
              <a:rPr lang="nl-NL" sz="1600" dirty="0">
                <a:solidFill>
                  <a:srgbClr val="002060"/>
                </a:solidFill>
                <a:latin typeface="Raleway" panose="020B0003030101060003" pitchFamily="34" charset="0"/>
              </a:rPr>
              <a:t>' profile.</a:t>
            </a:r>
          </a:p>
        </p:txBody>
      </p:sp>
      <p:sp>
        <p:nvSpPr>
          <p:cNvPr id="5" name="Titel 4">
            <a:extLst>
              <a:ext uri="{FF2B5EF4-FFF2-40B4-BE49-F238E27FC236}">
                <a16:creationId xmlns:a16="http://schemas.microsoft.com/office/drawing/2014/main" id="{27A53422-3D8E-6B47-A62E-8C6E434B3F14}"/>
              </a:ext>
            </a:extLst>
          </p:cNvPr>
          <p:cNvSpPr>
            <a:spLocks noGrp="1"/>
          </p:cNvSpPr>
          <p:nvPr>
            <p:ph type="title"/>
          </p:nvPr>
        </p:nvSpPr>
        <p:spPr>
          <a:xfrm>
            <a:off x="838200" y="365125"/>
            <a:ext cx="4445000" cy="1325563"/>
          </a:xfrm>
        </p:spPr>
        <p:txBody>
          <a:bodyPr/>
          <a:lstStyle/>
          <a:p>
            <a:r>
              <a:rPr lang="nl-NL" dirty="0"/>
              <a:t>Stress profile</a:t>
            </a:r>
          </a:p>
        </p:txBody>
      </p:sp>
    </p:spTree>
    <p:extLst>
      <p:ext uri="{BB962C8B-B14F-4D97-AF65-F5344CB8AC3E}">
        <p14:creationId xmlns:p14="http://schemas.microsoft.com/office/powerpoint/2010/main" val="372790142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Rechthoek 4"/>
          <p:cNvSpPr>
            <a:spLocks noChangeArrowheads="1"/>
          </p:cNvSpPr>
          <p:nvPr/>
        </p:nvSpPr>
        <p:spPr bwMode="auto">
          <a:xfrm>
            <a:off x="3810000" y="5157788"/>
            <a:ext cx="4572000" cy="823912"/>
          </a:xfrm>
          <a:prstGeom prst="rect">
            <a:avLst/>
          </a:prstGeom>
          <a:noFill/>
          <a:ln w="9525">
            <a:noFill/>
            <a:miter lim="800000"/>
            <a:headEnd/>
            <a:tailEnd/>
          </a:ln>
        </p:spPr>
        <p:txBody>
          <a:bodyPr>
            <a:spAutoFit/>
          </a:bodyPr>
          <a:lstStyle/>
          <a:p>
            <a:pPr algn="ctr">
              <a:spcBef>
                <a:spcPct val="20000"/>
              </a:spcBef>
              <a:buFont typeface="Arial" charset="0"/>
              <a:buNone/>
            </a:pPr>
            <a:r>
              <a:rPr lang="nl-NL" sz="4800" b="1" dirty="0">
                <a:solidFill>
                  <a:srgbClr val="002060"/>
                </a:solidFill>
                <a:latin typeface="Calibri" pitchFamily="34" charset="0"/>
              </a:rPr>
              <a:t>Part 7</a:t>
            </a:r>
          </a:p>
        </p:txBody>
      </p:sp>
      <p:sp>
        <p:nvSpPr>
          <p:cNvPr id="179202" name="Rechthoek 3"/>
          <p:cNvSpPr>
            <a:spLocks noChangeArrowheads="1"/>
          </p:cNvSpPr>
          <p:nvPr/>
        </p:nvSpPr>
        <p:spPr bwMode="auto">
          <a:xfrm>
            <a:off x="4276725" y="620713"/>
            <a:ext cx="3640138" cy="823912"/>
          </a:xfrm>
          <a:prstGeom prst="rect">
            <a:avLst/>
          </a:prstGeom>
          <a:noFill/>
          <a:ln w="9525">
            <a:noFill/>
            <a:miter lim="800000"/>
            <a:headEnd/>
            <a:tailEnd/>
          </a:ln>
        </p:spPr>
        <p:txBody>
          <a:bodyPr wrap="none">
            <a:spAutoFit/>
          </a:bodyPr>
          <a:lstStyle/>
          <a:p>
            <a:pPr algn="ctr">
              <a:spcBef>
                <a:spcPct val="20000"/>
              </a:spcBef>
              <a:buFont typeface="Arial" charset="0"/>
              <a:buNone/>
            </a:pPr>
            <a:r>
              <a:rPr lang="nl-NL" sz="4800" b="1">
                <a:solidFill>
                  <a:srgbClr val="002060"/>
                </a:solidFill>
                <a:latin typeface="Calibri" pitchFamily="34" charset="0"/>
              </a:rPr>
              <a:t>Team profiles</a:t>
            </a:r>
            <a:endParaRPr lang="en-GB" sz="4800" b="1">
              <a:solidFill>
                <a:srgbClr val="002060"/>
              </a:solidFill>
              <a:latin typeface="Calibri" pitchFamily="34" charset="0"/>
              <a:cs typeface="Helvetica" pitchFamily="34" charset="0"/>
            </a:endParaRPr>
          </a:p>
        </p:txBody>
      </p:sp>
      <p:pic>
        <p:nvPicPr>
          <p:cNvPr id="5" name="Afbeelding 4" descr="Afbeelding met tekening, teken&#10;&#10;Automatisch gegenereerde beschrijving">
            <a:extLst>
              <a:ext uri="{FF2B5EF4-FFF2-40B4-BE49-F238E27FC236}">
                <a16:creationId xmlns:a16="http://schemas.microsoft.com/office/drawing/2014/main" id="{038269A9-115A-E543-979B-FD8CA032D4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21688" y="2322006"/>
            <a:ext cx="8348624" cy="1784352"/>
          </a:xfrm>
          <a:prstGeom prst="rect">
            <a:avLst/>
          </a:prstGeom>
        </p:spPr>
      </p:pic>
    </p:spTree>
    <p:extLst>
      <p:ext uri="{BB962C8B-B14F-4D97-AF65-F5344CB8AC3E}">
        <p14:creationId xmlns:p14="http://schemas.microsoft.com/office/powerpoint/2010/main" val="177518048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225" name="Afbeelding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149726" y="1343026"/>
            <a:ext cx="4513263" cy="4652963"/>
          </a:xfrm>
          <a:prstGeom prst="rect">
            <a:avLst/>
          </a:prstGeom>
          <a:noFill/>
          <a:ln w="9525">
            <a:noFill/>
            <a:miter lim="800000"/>
            <a:headEnd/>
            <a:tailEnd/>
          </a:ln>
        </p:spPr>
      </p:pic>
      <p:sp>
        <p:nvSpPr>
          <p:cNvPr id="6" name="Text Box 4"/>
          <p:cNvSpPr txBox="1">
            <a:spLocks noChangeArrowheads="1"/>
          </p:cNvSpPr>
          <p:nvPr/>
        </p:nvSpPr>
        <p:spPr bwMode="auto">
          <a:xfrm>
            <a:off x="2640013" y="1557338"/>
            <a:ext cx="2754312" cy="369332"/>
          </a:xfrm>
          <a:prstGeom prst="rect">
            <a:avLst/>
          </a:prstGeom>
          <a:noFill/>
          <a:ln>
            <a:noFill/>
          </a:ln>
          <a:extLst>
            <a:ext uri="{909E8E84-426E-40dd-AFC4-6F175D3DCCD1}"/>
            <a:ext uri="{91240B29-F687-4f45-9708-019B960494DF}"/>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defRPr/>
            </a:pPr>
            <a:r>
              <a:rPr lang="nl-NL" b="1" dirty="0">
                <a:solidFill>
                  <a:srgbClr val="000066"/>
                </a:solidFill>
                <a:latin typeface="+mj-lt"/>
              </a:rPr>
              <a:t>Vision</a:t>
            </a:r>
            <a:endParaRPr lang="en-GB" dirty="0">
              <a:solidFill>
                <a:srgbClr val="000066"/>
              </a:solidFill>
              <a:latin typeface="+mj-lt"/>
            </a:endParaRPr>
          </a:p>
        </p:txBody>
      </p:sp>
      <p:sp>
        <p:nvSpPr>
          <p:cNvPr id="7" name="Text Box 5"/>
          <p:cNvSpPr txBox="1">
            <a:spLocks noChangeArrowheads="1"/>
          </p:cNvSpPr>
          <p:nvPr/>
        </p:nvSpPr>
        <p:spPr bwMode="auto">
          <a:xfrm>
            <a:off x="4778375" y="6135688"/>
            <a:ext cx="2686050" cy="369332"/>
          </a:xfrm>
          <a:prstGeom prst="rect">
            <a:avLst/>
          </a:prstGeom>
          <a:noFill/>
          <a:ln>
            <a:noFill/>
          </a:ln>
          <a:extLst>
            <a:ext uri="{909E8E84-426E-40dd-AFC4-6F175D3DCCD1}"/>
            <a:ext uri="{91240B29-F687-4f45-9708-019B960494DF}"/>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defRPr/>
            </a:pPr>
            <a:r>
              <a:rPr lang="nl-NL" b="1" dirty="0">
                <a:solidFill>
                  <a:srgbClr val="000066"/>
                </a:solidFill>
                <a:latin typeface="+mj-lt"/>
              </a:rPr>
              <a:t>Speed</a:t>
            </a:r>
            <a:endParaRPr lang="en-GB" b="1" dirty="0">
              <a:solidFill>
                <a:srgbClr val="000066"/>
              </a:solidFill>
              <a:latin typeface="+mj-lt"/>
            </a:endParaRPr>
          </a:p>
        </p:txBody>
      </p:sp>
      <p:sp>
        <p:nvSpPr>
          <p:cNvPr id="8" name="Text Box 6"/>
          <p:cNvSpPr txBox="1">
            <a:spLocks noChangeArrowheads="1"/>
          </p:cNvSpPr>
          <p:nvPr/>
        </p:nvSpPr>
        <p:spPr bwMode="auto">
          <a:xfrm>
            <a:off x="7748588" y="5056188"/>
            <a:ext cx="2811462" cy="369332"/>
          </a:xfrm>
          <a:prstGeom prst="rect">
            <a:avLst/>
          </a:prstGeom>
          <a:noFill/>
          <a:ln>
            <a:noFill/>
          </a:ln>
          <a:extLst>
            <a:ext uri="{909E8E84-426E-40dd-AFC4-6F175D3DCCD1}"/>
            <a:ext uri="{91240B29-F687-4f45-9708-019B960494DF}"/>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defRPr/>
            </a:pPr>
            <a:r>
              <a:rPr lang="nl-NL" b="1" dirty="0">
                <a:solidFill>
                  <a:srgbClr val="000066"/>
                </a:solidFill>
                <a:latin typeface="+mj-lt"/>
              </a:rPr>
              <a:t>Processes</a:t>
            </a:r>
            <a:endParaRPr lang="en-GB" dirty="0">
              <a:solidFill>
                <a:srgbClr val="000066"/>
              </a:solidFill>
              <a:latin typeface="+mj-lt"/>
            </a:endParaRPr>
          </a:p>
        </p:txBody>
      </p:sp>
      <p:sp>
        <p:nvSpPr>
          <p:cNvPr id="9" name="Text Box 7"/>
          <p:cNvSpPr txBox="1">
            <a:spLocks noChangeArrowheads="1"/>
          </p:cNvSpPr>
          <p:nvPr/>
        </p:nvSpPr>
        <p:spPr bwMode="auto">
          <a:xfrm>
            <a:off x="8088314" y="1700213"/>
            <a:ext cx="2903537" cy="369332"/>
          </a:xfrm>
          <a:prstGeom prst="rect">
            <a:avLst/>
          </a:prstGeom>
          <a:noFill/>
          <a:ln>
            <a:noFill/>
          </a:ln>
          <a:extLst>
            <a:ext uri="{909E8E84-426E-40dd-AFC4-6F175D3DCCD1}"/>
            <a:ext uri="{91240B29-F687-4f45-9708-019B960494DF}"/>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defRPr/>
            </a:pPr>
            <a:r>
              <a:rPr lang="nl-NL" b="1" dirty="0">
                <a:solidFill>
                  <a:srgbClr val="000066"/>
                </a:solidFill>
                <a:latin typeface="+mj-lt"/>
              </a:rPr>
              <a:t>Communication</a:t>
            </a:r>
            <a:endParaRPr lang="en-GB" dirty="0">
              <a:solidFill>
                <a:srgbClr val="000066"/>
              </a:solidFill>
              <a:latin typeface="+mj-lt"/>
            </a:endParaRPr>
          </a:p>
        </p:txBody>
      </p:sp>
      <p:sp>
        <p:nvSpPr>
          <p:cNvPr id="10" name="Text Box 8"/>
          <p:cNvSpPr txBox="1">
            <a:spLocks noChangeArrowheads="1"/>
          </p:cNvSpPr>
          <p:nvPr/>
        </p:nvSpPr>
        <p:spPr bwMode="auto">
          <a:xfrm>
            <a:off x="5303838" y="836613"/>
            <a:ext cx="2754312" cy="369332"/>
          </a:xfrm>
          <a:prstGeom prst="rect">
            <a:avLst/>
          </a:prstGeom>
          <a:noFill/>
          <a:ln>
            <a:noFill/>
          </a:ln>
          <a:extLst>
            <a:ext uri="{909E8E84-426E-40dd-AFC4-6F175D3DCCD1}"/>
            <a:ext uri="{91240B29-F687-4f45-9708-019B960494DF}"/>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defRPr/>
            </a:pPr>
            <a:r>
              <a:rPr lang="nl-NL" b="1" dirty="0">
                <a:solidFill>
                  <a:srgbClr val="000066"/>
                </a:solidFill>
                <a:latin typeface="+mj-lt"/>
              </a:rPr>
              <a:t>Mission</a:t>
            </a:r>
            <a:endParaRPr lang="en-GB" b="1" dirty="0">
              <a:solidFill>
                <a:srgbClr val="000066"/>
              </a:solidFill>
              <a:latin typeface="+mj-lt"/>
            </a:endParaRPr>
          </a:p>
        </p:txBody>
      </p:sp>
      <p:sp>
        <p:nvSpPr>
          <p:cNvPr id="11" name="Text Box 9"/>
          <p:cNvSpPr txBox="1">
            <a:spLocks noChangeArrowheads="1"/>
          </p:cNvSpPr>
          <p:nvPr/>
        </p:nvSpPr>
        <p:spPr bwMode="auto">
          <a:xfrm>
            <a:off x="2405063" y="5300663"/>
            <a:ext cx="2754312" cy="369332"/>
          </a:xfrm>
          <a:prstGeom prst="rect">
            <a:avLst/>
          </a:prstGeom>
          <a:noFill/>
          <a:ln>
            <a:noFill/>
          </a:ln>
          <a:extLst>
            <a:ext uri="{909E8E84-426E-40dd-AFC4-6F175D3DCCD1}"/>
            <a:ext uri="{91240B29-F687-4f45-9708-019B960494DF}"/>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defRPr/>
            </a:pPr>
            <a:r>
              <a:rPr lang="nl-NL" b="1" dirty="0">
                <a:solidFill>
                  <a:srgbClr val="000066"/>
                </a:solidFill>
                <a:latin typeface="+mj-lt"/>
              </a:rPr>
              <a:t>Results</a:t>
            </a:r>
            <a:endParaRPr lang="en-GB" dirty="0">
              <a:solidFill>
                <a:srgbClr val="000066"/>
              </a:solidFill>
              <a:latin typeface="+mj-lt"/>
            </a:endParaRPr>
          </a:p>
        </p:txBody>
      </p:sp>
      <p:cxnSp>
        <p:nvCxnSpPr>
          <p:cNvPr id="13" name="Rechte verbindingslijn 12"/>
          <p:cNvCxnSpPr/>
          <p:nvPr/>
        </p:nvCxnSpPr>
        <p:spPr>
          <a:xfrm flipH="1" flipV="1">
            <a:off x="4367213" y="1974851"/>
            <a:ext cx="252412" cy="301625"/>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Rechte verbindingslijn 14"/>
          <p:cNvCxnSpPr/>
          <p:nvPr/>
        </p:nvCxnSpPr>
        <p:spPr>
          <a:xfrm flipV="1">
            <a:off x="8183564" y="2133601"/>
            <a:ext cx="407987" cy="231775"/>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Rechte verbindingslijn 16"/>
          <p:cNvCxnSpPr/>
          <p:nvPr/>
        </p:nvCxnSpPr>
        <p:spPr>
          <a:xfrm flipH="1" flipV="1">
            <a:off x="7104064" y="5876925"/>
            <a:ext cx="71437" cy="2159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Rechte verbindingslijn 18"/>
          <p:cNvCxnSpPr/>
          <p:nvPr/>
        </p:nvCxnSpPr>
        <p:spPr>
          <a:xfrm flipH="1">
            <a:off x="4440238" y="5099050"/>
            <a:ext cx="215900" cy="274638"/>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Rechte verbindingslijn 20"/>
          <p:cNvCxnSpPr/>
          <p:nvPr/>
        </p:nvCxnSpPr>
        <p:spPr>
          <a:xfrm>
            <a:off x="8183563" y="4941889"/>
            <a:ext cx="284162" cy="287337"/>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Rechte verbindingslijn 22"/>
          <p:cNvCxnSpPr>
            <a:stCxn id="10" idx="2"/>
          </p:cNvCxnSpPr>
          <p:nvPr/>
        </p:nvCxnSpPr>
        <p:spPr>
          <a:xfrm flipH="1">
            <a:off x="6672264" y="1298575"/>
            <a:ext cx="9525" cy="185738"/>
          </a:xfrm>
          <a:prstGeom prst="line">
            <a:avLst/>
          </a:prstGeom>
        </p:spPr>
        <p:style>
          <a:lnRef idx="1">
            <a:schemeClr val="accent1"/>
          </a:lnRef>
          <a:fillRef idx="0">
            <a:schemeClr val="accent1"/>
          </a:fillRef>
          <a:effectRef idx="0">
            <a:schemeClr val="accent1"/>
          </a:effectRef>
          <a:fontRef idx="minor">
            <a:schemeClr val="tx1"/>
          </a:fontRef>
        </p:style>
      </p:cxnSp>
      <p:sp>
        <p:nvSpPr>
          <p:cNvPr id="180238" name="Titel 2"/>
          <p:cNvSpPr>
            <a:spLocks noGrp="1"/>
          </p:cNvSpPr>
          <p:nvPr>
            <p:ph type="title"/>
          </p:nvPr>
        </p:nvSpPr>
        <p:spPr/>
        <p:txBody>
          <a:bodyPr>
            <a:normAutofit/>
          </a:bodyPr>
          <a:lstStyle/>
          <a:p>
            <a:pPr eaLnBrk="1" hangingPunct="1"/>
            <a:r>
              <a:rPr lang="nl-NL" sz="2800" dirty="0"/>
              <a:t>Team profile</a:t>
            </a:r>
            <a:endParaRPr lang="en-GB" sz="2800" dirty="0"/>
          </a:p>
        </p:txBody>
      </p:sp>
      <p:sp>
        <p:nvSpPr>
          <p:cNvPr id="20" name="Text Box 5"/>
          <p:cNvSpPr txBox="1">
            <a:spLocks noChangeArrowheads="1"/>
          </p:cNvSpPr>
          <p:nvPr/>
        </p:nvSpPr>
        <p:spPr bwMode="auto">
          <a:xfrm>
            <a:off x="6289675" y="6135688"/>
            <a:ext cx="2686050" cy="369332"/>
          </a:xfrm>
          <a:prstGeom prst="rect">
            <a:avLst/>
          </a:prstGeom>
          <a:noFill/>
          <a:ln>
            <a:noFill/>
          </a:ln>
          <a:extLst>
            <a:ext uri="{909E8E84-426E-40dd-AFC4-6F175D3DCCD1}"/>
            <a:ext uri="{91240B29-F687-4f45-9708-019B960494DF}"/>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defRPr/>
            </a:pPr>
            <a:r>
              <a:rPr lang="nl-NL" b="1" dirty="0">
                <a:solidFill>
                  <a:srgbClr val="000066"/>
                </a:solidFill>
                <a:latin typeface="+mj-lt"/>
              </a:rPr>
              <a:t>Tradition</a:t>
            </a:r>
            <a:endParaRPr lang="en-GB" b="1" dirty="0">
              <a:solidFill>
                <a:srgbClr val="000066"/>
              </a:solidFill>
              <a:latin typeface="+mj-lt"/>
            </a:endParaRPr>
          </a:p>
        </p:txBody>
      </p:sp>
      <p:cxnSp>
        <p:nvCxnSpPr>
          <p:cNvPr id="22" name="Rechte verbindingslijn 21"/>
          <p:cNvCxnSpPr>
            <a:stCxn id="7" idx="0"/>
          </p:cNvCxnSpPr>
          <p:nvPr/>
        </p:nvCxnSpPr>
        <p:spPr>
          <a:xfrm flipV="1">
            <a:off x="6121400" y="5876926"/>
            <a:ext cx="46038" cy="25876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911200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3" name="Titel 1"/>
          <p:cNvSpPr>
            <a:spLocks noGrp="1"/>
          </p:cNvSpPr>
          <p:nvPr>
            <p:ph type="title"/>
          </p:nvPr>
        </p:nvSpPr>
        <p:spPr/>
        <p:txBody>
          <a:bodyPr>
            <a:normAutofit/>
          </a:bodyPr>
          <a:lstStyle/>
          <a:p>
            <a:pPr eaLnBrk="1" hangingPunct="1"/>
            <a:r>
              <a:rPr lang="en-GB" sz="2800" dirty="0"/>
              <a:t>Team characteristics</a:t>
            </a:r>
          </a:p>
        </p:txBody>
      </p:sp>
      <p:graphicFrame>
        <p:nvGraphicFramePr>
          <p:cNvPr id="182311" name="Group 39"/>
          <p:cNvGraphicFramePr>
            <a:graphicFrameLocks noGrp="1"/>
          </p:cNvGraphicFramePr>
          <p:nvPr>
            <p:extLst>
              <p:ext uri="{D42A27DB-BD31-4B8C-83A1-F6EECF244321}">
                <p14:modId xmlns:p14="http://schemas.microsoft.com/office/powerpoint/2010/main" val="743623293"/>
              </p:ext>
            </p:extLst>
          </p:nvPr>
        </p:nvGraphicFramePr>
        <p:xfrm>
          <a:off x="1960745" y="1195206"/>
          <a:ext cx="7488237" cy="5351209"/>
        </p:xfrm>
        <a:graphic>
          <a:graphicData uri="http://schemas.openxmlformats.org/drawingml/2006/table">
            <a:tbl>
              <a:tblPr/>
              <a:tblGrid>
                <a:gridCol w="1778000">
                  <a:extLst>
                    <a:ext uri="{9D8B030D-6E8A-4147-A177-3AD203B41FA5}">
                      <a16:colId xmlns:a16="http://schemas.microsoft.com/office/drawing/2014/main" val="20000"/>
                    </a:ext>
                  </a:extLst>
                </a:gridCol>
                <a:gridCol w="3062287">
                  <a:extLst>
                    <a:ext uri="{9D8B030D-6E8A-4147-A177-3AD203B41FA5}">
                      <a16:colId xmlns:a16="http://schemas.microsoft.com/office/drawing/2014/main" val="20001"/>
                    </a:ext>
                  </a:extLst>
                </a:gridCol>
                <a:gridCol w="2647950">
                  <a:extLst>
                    <a:ext uri="{9D8B030D-6E8A-4147-A177-3AD203B41FA5}">
                      <a16:colId xmlns:a16="http://schemas.microsoft.com/office/drawing/2014/main" val="20002"/>
                    </a:ext>
                  </a:extLst>
                </a:gridCol>
              </a:tblGrid>
              <a:tr h="4714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1000" b="0" i="0" u="none" strike="noStrike" cap="none" normalizeH="0" baseline="0">
                        <a:ln>
                          <a:noFill/>
                        </a:ln>
                        <a:solidFill>
                          <a:srgbClr val="002060"/>
                        </a:solidFill>
                        <a:effectLst/>
                        <a:latin typeface="Calibri" pitchFamily="34" charset="0"/>
                        <a:cs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400" b="1" i="1" u="none" strike="noStrike" cap="none" normalizeH="0" baseline="0">
                          <a:ln>
                            <a:noFill/>
                          </a:ln>
                          <a:solidFill>
                            <a:srgbClr val="002060"/>
                          </a:solidFill>
                          <a:effectLst/>
                          <a:latin typeface="Calibri" pitchFamily="34" charset="0"/>
                          <a:cs typeface="Arial" charset="0"/>
                        </a:rPr>
                        <a:t>Team in Perfect Shape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400" b="1" i="1" u="none" strike="noStrike" cap="none" normalizeH="0" baseline="0">
                          <a:ln>
                            <a:noFill/>
                          </a:ln>
                          <a:solidFill>
                            <a:srgbClr val="002060"/>
                          </a:solidFill>
                          <a:effectLst/>
                          <a:latin typeface="Calibri" pitchFamily="34" charset="0"/>
                          <a:cs typeface="Arial" charset="0"/>
                        </a:rPr>
                        <a:t>Team under Pressure</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365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a:ln>
                            <a:noFill/>
                          </a:ln>
                          <a:solidFill>
                            <a:srgbClr val="002060"/>
                          </a:solidFill>
                          <a:effectLst/>
                          <a:latin typeface="Calibri" pitchFamily="34" charset="0"/>
                          <a:cs typeface="Arial" charset="0"/>
                        </a:rPr>
                        <a:t>Purple</a:t>
                      </a:r>
                      <a:endParaRPr kumimoji="0" lang="en-GB" sz="1800" b="0" i="0" u="none" strike="noStrike" cap="none" normalizeH="0" baseline="0">
                        <a:ln>
                          <a:noFill/>
                        </a:ln>
                        <a:solidFill>
                          <a:srgbClr val="002060"/>
                        </a:solidFill>
                        <a:effectLst/>
                        <a:latin typeface="Calibri" pitchFamily="34" charset="0"/>
                        <a:cs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0066">
                        <a:alpha val="78822"/>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Feeling of safety</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We can trust each other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Looking for safety and security</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Passive</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874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a:ln>
                            <a:noFill/>
                          </a:ln>
                          <a:solidFill>
                            <a:srgbClr val="002060"/>
                          </a:solidFill>
                          <a:effectLst/>
                          <a:latin typeface="Calibri" pitchFamily="34" charset="0"/>
                          <a:cs typeface="Arial" charset="0"/>
                        </a:rPr>
                        <a:t>Red</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Energetic and decisive</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Direct and forging ahead</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Respectful</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Passion and gut feeling</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Insistent and impatient</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Seeing things in black and white</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Abuse of power and tendency to engage in conflict</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Acting too quickly and without thinking</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445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a:ln>
                            <a:noFill/>
                          </a:ln>
                          <a:solidFill>
                            <a:srgbClr val="002060"/>
                          </a:solidFill>
                          <a:effectLst/>
                          <a:latin typeface="Calibri" pitchFamily="34" charset="0"/>
                          <a:cs typeface="Arial" charset="0"/>
                        </a:rPr>
                        <a:t>Blue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Organised and reliable </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Loyal, focused on the common good</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Completing things and attentive to detail</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Inflexible and rigid</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Sticking rigidly to the job description</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Normative and coercive</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445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a:ln>
                            <a:noFill/>
                          </a:ln>
                          <a:solidFill>
                            <a:srgbClr val="002060"/>
                          </a:solidFill>
                          <a:effectLst/>
                          <a:latin typeface="Calibri" pitchFamily="34" charset="0"/>
                          <a:cs typeface="Arial" charset="0"/>
                        </a:rPr>
                        <a:t>Orange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Results oriented and purposeful</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Flexible and enterprising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Taking action and making progress</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Identifying opportunities and challenges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Opportunistic and unreliable </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Self-interest</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Arrogant</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Passive </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413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a:ln>
                            <a:noFill/>
                          </a:ln>
                          <a:solidFill>
                            <a:srgbClr val="002060"/>
                          </a:solidFill>
                          <a:effectLst/>
                          <a:latin typeface="Calibri" pitchFamily="34" charset="0"/>
                          <a:cs typeface="Arial" charset="0"/>
                        </a:rPr>
                        <a:t>Green</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Communicating and sharing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Ability to empathise</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Helpfulness</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Idealistic and committed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Gossiping and backbiting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Indecisive and passive</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Avoiding conflict and not holding people accountable</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Naive and gullible</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445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a:ln>
                            <a:noFill/>
                          </a:ln>
                          <a:solidFill>
                            <a:srgbClr val="002060"/>
                          </a:solidFill>
                          <a:effectLst/>
                          <a:latin typeface="Calibri" pitchFamily="34" charset="0"/>
                          <a:cs typeface="Arial" charset="0"/>
                        </a:rPr>
                        <a:t>Yellow</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Reflecting and developing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Long-term vision and strategy</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2060"/>
                          </a:solidFill>
                          <a:effectLst/>
                          <a:latin typeface="Arial" charset="0"/>
                          <a:cs typeface="Arial" charset="0"/>
                        </a:rPr>
                        <a:t>Independent approach</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2060"/>
                          </a:solidFill>
                          <a:effectLst/>
                          <a:latin typeface="Arial" charset="0"/>
                          <a:cs typeface="Arial" charset="0"/>
                        </a:rPr>
                        <a:t>Cynical and aloof</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2060"/>
                          </a:solidFill>
                          <a:effectLst/>
                          <a:latin typeface="Arial" charset="0"/>
                          <a:cs typeface="Arial" charset="0"/>
                        </a:rPr>
                        <a:t>Complicating and rationalising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2060"/>
                          </a:solidFill>
                          <a:effectLst/>
                          <a:latin typeface="Arial" charset="0"/>
                          <a:cs typeface="Arial" charset="0"/>
                        </a:rPr>
                        <a:t>Impractical and noncommittal</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002252147"/>
      </p:ext>
    </p:extLst>
  </p:cSld>
  <p:clrMapOvr>
    <a:masterClrMapping/>
  </p:clrMapOvr>
  <p:transition spd="slow"/>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1" name="Titel 1"/>
          <p:cNvSpPr>
            <a:spLocks noGrp="1"/>
          </p:cNvSpPr>
          <p:nvPr>
            <p:ph type="title"/>
          </p:nvPr>
        </p:nvSpPr>
        <p:spPr/>
        <p:txBody>
          <a:bodyPr>
            <a:normAutofit/>
          </a:bodyPr>
          <a:lstStyle/>
          <a:p>
            <a:pPr eaLnBrk="1" hangingPunct="1"/>
            <a:r>
              <a:rPr lang="nl-NL" sz="2800" dirty="0"/>
              <a:t>Team </a:t>
            </a:r>
            <a:r>
              <a:rPr lang="nl-NL" sz="2800" dirty="0" err="1"/>
              <a:t>characteristics</a:t>
            </a:r>
            <a:endParaRPr lang="en-GB" sz="2800" dirty="0"/>
          </a:p>
        </p:txBody>
      </p:sp>
      <p:graphicFrame>
        <p:nvGraphicFramePr>
          <p:cNvPr id="225322" name="Group 42"/>
          <p:cNvGraphicFramePr>
            <a:graphicFrameLocks noGrp="1"/>
          </p:cNvGraphicFramePr>
          <p:nvPr>
            <p:extLst>
              <p:ext uri="{D42A27DB-BD31-4B8C-83A1-F6EECF244321}">
                <p14:modId xmlns:p14="http://schemas.microsoft.com/office/powerpoint/2010/main" val="3577475879"/>
              </p:ext>
            </p:extLst>
          </p:nvPr>
        </p:nvGraphicFramePr>
        <p:xfrm>
          <a:off x="2126208" y="1200922"/>
          <a:ext cx="7488237" cy="5326698"/>
        </p:xfrm>
        <a:graphic>
          <a:graphicData uri="http://schemas.openxmlformats.org/drawingml/2006/table">
            <a:tbl>
              <a:tblPr/>
              <a:tblGrid>
                <a:gridCol w="1817687">
                  <a:extLst>
                    <a:ext uri="{9D8B030D-6E8A-4147-A177-3AD203B41FA5}">
                      <a16:colId xmlns:a16="http://schemas.microsoft.com/office/drawing/2014/main" val="20000"/>
                    </a:ext>
                  </a:extLst>
                </a:gridCol>
                <a:gridCol w="2962275">
                  <a:extLst>
                    <a:ext uri="{9D8B030D-6E8A-4147-A177-3AD203B41FA5}">
                      <a16:colId xmlns:a16="http://schemas.microsoft.com/office/drawing/2014/main" val="20001"/>
                    </a:ext>
                  </a:extLst>
                </a:gridCol>
                <a:gridCol w="2708275">
                  <a:extLst>
                    <a:ext uri="{9D8B030D-6E8A-4147-A177-3AD203B41FA5}">
                      <a16:colId xmlns:a16="http://schemas.microsoft.com/office/drawing/2014/main" val="20002"/>
                    </a:ext>
                  </a:extLst>
                </a:gridCol>
              </a:tblGrid>
              <a:tr h="4714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1000" b="0" i="0" u="none" strike="noStrike" cap="none" normalizeH="0" baseline="0" dirty="0">
                        <a:ln>
                          <a:noFill/>
                        </a:ln>
                        <a:solidFill>
                          <a:srgbClr val="002060"/>
                        </a:solidFill>
                        <a:effectLst/>
                        <a:latin typeface="Calibri" pitchFamily="34" charset="0"/>
                        <a:cs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400" b="1" i="1" u="none" strike="noStrike" cap="none" normalizeH="0" baseline="0" dirty="0">
                          <a:ln>
                            <a:noFill/>
                          </a:ln>
                          <a:solidFill>
                            <a:srgbClr val="002060"/>
                          </a:solidFill>
                          <a:effectLst/>
                          <a:latin typeface="Calibri" pitchFamily="34" charset="0"/>
                          <a:cs typeface="Arial" charset="0"/>
                        </a:rPr>
                        <a:t>Behaviour by Too much</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400" b="1" i="1" u="none" strike="noStrike" cap="none" normalizeH="0" baseline="0" dirty="0">
                          <a:ln>
                            <a:noFill/>
                          </a:ln>
                          <a:solidFill>
                            <a:srgbClr val="002060"/>
                          </a:solidFill>
                          <a:effectLst/>
                          <a:latin typeface="Calibri" pitchFamily="34" charset="0"/>
                          <a:cs typeface="Arial" charset="0"/>
                        </a:rPr>
                        <a:t>Behaviour by Too little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096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a:ln>
                            <a:noFill/>
                          </a:ln>
                          <a:solidFill>
                            <a:srgbClr val="002060"/>
                          </a:solidFill>
                          <a:effectLst/>
                          <a:latin typeface="Calibri" pitchFamily="34" charset="0"/>
                          <a:cs typeface="Arial" charset="0"/>
                        </a:rPr>
                        <a:t>Purple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99"/>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sz="1600" b="0" i="0" u="none" strike="noStrike" cap="none" normalizeH="0" baseline="0">
                          <a:ln>
                            <a:noFill/>
                          </a:ln>
                          <a:solidFill>
                            <a:srgbClr val="002060"/>
                          </a:solidFill>
                          <a:effectLst/>
                          <a:latin typeface="Arial" charset="0"/>
                          <a:cs typeface="Arial" charset="0"/>
                        </a:rPr>
                        <a:t>Traditions and rituals, living in the past, unwritten rules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sz="1600" b="0" i="0" u="none" strike="noStrike" cap="none" normalizeH="0" baseline="0">
                          <a:ln>
                            <a:noFill/>
                          </a:ln>
                          <a:solidFill>
                            <a:srgbClr val="002060"/>
                          </a:solidFill>
                          <a:effectLst/>
                          <a:latin typeface="Arial" charset="0"/>
                          <a:cs typeface="Arial" charset="0"/>
                        </a:rPr>
                        <a:t>Not safe, no identity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445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a:ln>
                            <a:noFill/>
                          </a:ln>
                          <a:solidFill>
                            <a:srgbClr val="002060"/>
                          </a:solidFill>
                          <a:effectLst/>
                          <a:latin typeface="Calibri" pitchFamily="34" charset="0"/>
                          <a:cs typeface="Arial" charset="0"/>
                        </a:rPr>
                        <a:t>Red</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sz="1600" b="0" i="0" u="none" strike="noStrike" cap="none" normalizeH="0" baseline="0">
                          <a:ln>
                            <a:noFill/>
                          </a:ln>
                          <a:solidFill>
                            <a:srgbClr val="002060"/>
                          </a:solidFill>
                          <a:effectLst/>
                          <a:latin typeface="Arial" charset="0"/>
                          <a:cs typeface="Arial" charset="0"/>
                        </a:rPr>
                        <a:t>Power games and conflict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sz="1600" b="0" i="0" u="none" strike="noStrike" cap="none" normalizeH="0" baseline="0">
                          <a:ln>
                            <a:noFill/>
                          </a:ln>
                          <a:solidFill>
                            <a:srgbClr val="002060"/>
                          </a:solidFill>
                          <a:effectLst/>
                          <a:latin typeface="Arial" charset="0"/>
                          <a:cs typeface="Arial" charset="0"/>
                        </a:rPr>
                        <a:t>Failure to confront people when needed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445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a:ln>
                            <a:noFill/>
                          </a:ln>
                          <a:solidFill>
                            <a:srgbClr val="002060"/>
                          </a:solidFill>
                          <a:effectLst/>
                          <a:latin typeface="Calibri" pitchFamily="34" charset="0"/>
                          <a:cs typeface="Arial" charset="0"/>
                        </a:rPr>
                        <a:t>Blue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sz="1600" b="0" i="0" u="none" strike="noStrike" cap="none" normalizeH="0" baseline="0">
                          <a:ln>
                            <a:noFill/>
                          </a:ln>
                          <a:solidFill>
                            <a:srgbClr val="002060"/>
                          </a:solidFill>
                          <a:effectLst/>
                          <a:latin typeface="Arial" charset="0"/>
                          <a:cs typeface="Arial" charset="0"/>
                        </a:rPr>
                        <a:t>Routine work and control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sz="1600" b="0" i="0" u="none" strike="noStrike" cap="none" normalizeH="0" baseline="0">
                          <a:ln>
                            <a:noFill/>
                          </a:ln>
                          <a:solidFill>
                            <a:srgbClr val="002060"/>
                          </a:solidFill>
                          <a:effectLst/>
                          <a:latin typeface="Arial" charset="0"/>
                          <a:cs typeface="Arial" charset="0"/>
                        </a:rPr>
                        <a:t>Lack of structure and unreliability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445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a:ln>
                            <a:noFill/>
                          </a:ln>
                          <a:solidFill>
                            <a:srgbClr val="002060"/>
                          </a:solidFill>
                          <a:effectLst/>
                          <a:latin typeface="Calibri" pitchFamily="34" charset="0"/>
                          <a:cs typeface="Arial" charset="0"/>
                        </a:rPr>
                        <a:t>Orange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sz="1600" b="0" i="0" u="none" strike="noStrike" cap="none" normalizeH="0" baseline="0">
                          <a:ln>
                            <a:noFill/>
                          </a:ln>
                          <a:solidFill>
                            <a:srgbClr val="002060"/>
                          </a:solidFill>
                          <a:effectLst/>
                          <a:latin typeface="Arial" charset="0"/>
                          <a:cs typeface="Arial" charset="0"/>
                        </a:rPr>
                        <a:t>Macho behaviour and boasting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sz="1600" b="0" i="0" u="none" strike="noStrike" cap="none" normalizeH="0" baseline="0">
                          <a:ln>
                            <a:noFill/>
                          </a:ln>
                          <a:solidFill>
                            <a:srgbClr val="002060"/>
                          </a:solidFill>
                          <a:effectLst/>
                          <a:latin typeface="Arial" charset="0"/>
                          <a:cs typeface="Arial" charset="0"/>
                        </a:rPr>
                        <a:t>Insufficient focus on results and progress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413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a:ln>
                            <a:noFill/>
                          </a:ln>
                          <a:solidFill>
                            <a:srgbClr val="002060"/>
                          </a:solidFill>
                          <a:effectLst/>
                          <a:latin typeface="Calibri" pitchFamily="34" charset="0"/>
                          <a:cs typeface="Arial" charset="0"/>
                        </a:rPr>
                        <a:t>Green</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sz="1600" b="0" i="0" u="none" strike="noStrike" cap="none" normalizeH="0" baseline="0">
                          <a:ln>
                            <a:noFill/>
                          </a:ln>
                          <a:solidFill>
                            <a:srgbClr val="002060"/>
                          </a:solidFill>
                          <a:effectLst/>
                          <a:latin typeface="Arial" charset="0"/>
                          <a:cs typeface="Arial" charset="0"/>
                        </a:rPr>
                        <a:t>Endless consultation, soft and naive, keeping the peace at all costs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sz="1600" b="0" i="0" u="none" strike="noStrike" cap="none" normalizeH="0" baseline="0">
                          <a:ln>
                            <a:noFill/>
                          </a:ln>
                          <a:solidFill>
                            <a:srgbClr val="002060"/>
                          </a:solidFill>
                          <a:effectLst/>
                          <a:latin typeface="Arial" charset="0"/>
                          <a:cs typeface="Arial" charset="0"/>
                        </a:rPr>
                        <a:t>Little commitment or empathy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445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a:ln>
                            <a:noFill/>
                          </a:ln>
                          <a:solidFill>
                            <a:srgbClr val="002060"/>
                          </a:solidFill>
                          <a:effectLst/>
                          <a:latin typeface="Calibri" pitchFamily="34" charset="0"/>
                          <a:cs typeface="Arial" charset="0"/>
                        </a:rPr>
                        <a:t>Yellow</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sz="1600" b="0" i="0" u="none" strike="noStrike" cap="none" normalizeH="0" baseline="0">
                          <a:ln>
                            <a:noFill/>
                          </a:ln>
                          <a:solidFill>
                            <a:srgbClr val="002060"/>
                          </a:solidFill>
                          <a:effectLst/>
                          <a:latin typeface="Arial" charset="0"/>
                          <a:cs typeface="Arial" charset="0"/>
                        </a:rPr>
                        <a:t>Excessive theorising and cynicism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sz="1600" b="0" i="0" u="none" strike="noStrike" cap="none" normalizeH="0" baseline="0">
                          <a:ln>
                            <a:noFill/>
                          </a:ln>
                          <a:solidFill>
                            <a:srgbClr val="002060"/>
                          </a:solidFill>
                          <a:effectLst/>
                          <a:latin typeface="Arial" charset="0"/>
                          <a:cs typeface="Arial" charset="0"/>
                        </a:rPr>
                        <a:t>No strategy or innovation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445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a:ln>
                            <a:noFill/>
                          </a:ln>
                          <a:solidFill>
                            <a:srgbClr val="002060"/>
                          </a:solidFill>
                          <a:effectLst/>
                          <a:latin typeface="Calibri" pitchFamily="34" charset="0"/>
                          <a:cs typeface="Arial" charset="0"/>
                        </a:rPr>
                        <a:t>Turquoise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CC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sz="1600" b="0" i="0" u="none" strike="noStrike" cap="none" normalizeH="0" baseline="0">
                          <a:ln>
                            <a:noFill/>
                          </a:ln>
                          <a:solidFill>
                            <a:srgbClr val="002060"/>
                          </a:solidFill>
                          <a:effectLst/>
                          <a:latin typeface="Arial" charset="0"/>
                          <a:cs typeface="Arial" charset="0"/>
                        </a:rPr>
                        <a:t>Vagueness, constantly putting things into perspective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sz="1600" b="0" i="0" u="none" strike="noStrike" cap="none" normalizeH="0" baseline="0" dirty="0">
                          <a:ln>
                            <a:noFill/>
                          </a:ln>
                          <a:solidFill>
                            <a:srgbClr val="002060"/>
                          </a:solidFill>
                          <a:effectLst/>
                          <a:latin typeface="Arial" charset="0"/>
                          <a:cs typeface="Arial" charset="0"/>
                        </a:rPr>
                        <a:t>No sense of purpose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127897206"/>
      </p:ext>
    </p:extLst>
  </p:cSld>
  <p:clrMapOvr>
    <a:masterClrMapping/>
  </p:clrMapOvr>
  <p:transition spd="slow"/>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Titel 1"/>
          <p:cNvSpPr>
            <a:spLocks noGrp="1"/>
          </p:cNvSpPr>
          <p:nvPr>
            <p:ph type="title"/>
          </p:nvPr>
        </p:nvSpPr>
        <p:spPr/>
        <p:txBody>
          <a:bodyPr>
            <a:normAutofit/>
          </a:bodyPr>
          <a:lstStyle/>
          <a:p>
            <a:pPr eaLnBrk="1" hangingPunct="1"/>
            <a:r>
              <a:rPr lang="nl-NL" dirty="0"/>
              <a:t>Team profile</a:t>
            </a:r>
            <a:endParaRPr lang="en-GB" dirty="0"/>
          </a:p>
        </p:txBody>
      </p:sp>
      <p:pic>
        <p:nvPicPr>
          <p:cNvPr id="188419"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00376" y="2590800"/>
            <a:ext cx="3382963" cy="3798888"/>
          </a:xfrm>
          <a:prstGeom prst="rect">
            <a:avLst/>
          </a:prstGeom>
          <a:noFill/>
          <a:ln w="9525">
            <a:noFill/>
            <a:miter lim="800000"/>
            <a:headEnd/>
            <a:tailEnd/>
          </a:ln>
        </p:spPr>
      </p:pic>
      <p:pic>
        <p:nvPicPr>
          <p:cNvPr id="188420"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527800" y="966788"/>
            <a:ext cx="4032250" cy="2476500"/>
          </a:xfrm>
          <a:prstGeom prst="rect">
            <a:avLst/>
          </a:prstGeom>
          <a:noFill/>
          <a:ln w="9525">
            <a:noFill/>
            <a:miter lim="800000"/>
            <a:headEnd/>
            <a:tailEnd/>
          </a:ln>
        </p:spPr>
      </p:pic>
      <p:pic>
        <p:nvPicPr>
          <p:cNvPr id="188421"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59601" y="3500439"/>
            <a:ext cx="3178175" cy="2376487"/>
          </a:xfrm>
          <a:prstGeom prst="rect">
            <a:avLst/>
          </a:prstGeom>
          <a:noFill/>
          <a:ln w="9525">
            <a:noFill/>
            <a:miter lim="800000"/>
            <a:headEnd/>
            <a:tailEnd/>
          </a:ln>
        </p:spPr>
      </p:pic>
      <p:sp>
        <p:nvSpPr>
          <p:cNvPr id="188422" name="Rechthoek 9"/>
          <p:cNvSpPr>
            <a:spLocks noChangeArrowheads="1"/>
          </p:cNvSpPr>
          <p:nvPr/>
        </p:nvSpPr>
        <p:spPr bwMode="auto">
          <a:xfrm>
            <a:off x="2640013" y="1196976"/>
            <a:ext cx="4572000" cy="646331"/>
          </a:xfrm>
          <a:prstGeom prst="rect">
            <a:avLst/>
          </a:prstGeom>
          <a:noFill/>
          <a:ln w="9525">
            <a:noFill/>
            <a:miter lim="800000"/>
            <a:headEnd/>
            <a:tailEnd/>
          </a:ln>
        </p:spPr>
        <p:txBody>
          <a:bodyPr>
            <a:spAutoFit/>
          </a:bodyPr>
          <a:lstStyle/>
          <a:p>
            <a:r>
              <a:rPr lang="en-GB" dirty="0">
                <a:latin typeface="Calibri" pitchFamily="34" charset="0"/>
              </a:rPr>
              <a:t>Management team</a:t>
            </a:r>
          </a:p>
          <a:p>
            <a:r>
              <a:rPr lang="en-GB" dirty="0">
                <a:latin typeface="Calibri" pitchFamily="34" charset="0"/>
              </a:rPr>
              <a:t>Care institution</a:t>
            </a:r>
          </a:p>
        </p:txBody>
      </p:sp>
    </p:spTree>
    <p:extLst>
      <p:ext uri="{BB962C8B-B14F-4D97-AF65-F5344CB8AC3E}">
        <p14:creationId xmlns:p14="http://schemas.microsoft.com/office/powerpoint/2010/main" val="267592186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Titel 1"/>
          <p:cNvSpPr>
            <a:spLocks noGrp="1"/>
          </p:cNvSpPr>
          <p:nvPr>
            <p:ph type="title"/>
          </p:nvPr>
        </p:nvSpPr>
        <p:spPr/>
        <p:txBody>
          <a:bodyPr>
            <a:normAutofit/>
          </a:bodyPr>
          <a:lstStyle/>
          <a:p>
            <a:pPr eaLnBrk="1" hangingPunct="1"/>
            <a:r>
              <a:rPr lang="nl-NL" dirty="0"/>
              <a:t>Team profile</a:t>
            </a:r>
            <a:endParaRPr lang="en-GB" dirty="0"/>
          </a:p>
        </p:txBody>
      </p:sp>
      <p:pic>
        <p:nvPicPr>
          <p:cNvPr id="19046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44814" y="2690813"/>
            <a:ext cx="3565525" cy="3744912"/>
          </a:xfrm>
          <a:prstGeom prst="rect">
            <a:avLst/>
          </a:prstGeom>
          <a:noFill/>
          <a:ln w="9525">
            <a:noFill/>
            <a:miter lim="800000"/>
            <a:headEnd/>
            <a:tailEnd/>
          </a:ln>
        </p:spPr>
      </p:pic>
      <p:pic>
        <p:nvPicPr>
          <p:cNvPr id="190468"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32626" y="3860800"/>
            <a:ext cx="3167063" cy="2439988"/>
          </a:xfrm>
          <a:prstGeom prst="rect">
            <a:avLst/>
          </a:prstGeom>
          <a:noFill/>
          <a:ln w="9525">
            <a:noFill/>
            <a:miter lim="800000"/>
            <a:headEnd/>
            <a:tailEnd/>
          </a:ln>
        </p:spPr>
      </p:pic>
      <p:pic>
        <p:nvPicPr>
          <p:cNvPr id="190469"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767514" y="981076"/>
            <a:ext cx="3900487" cy="2232025"/>
          </a:xfrm>
          <a:prstGeom prst="rect">
            <a:avLst/>
          </a:prstGeom>
          <a:noFill/>
          <a:ln w="9525">
            <a:noFill/>
            <a:miter lim="800000"/>
            <a:headEnd/>
            <a:tailEnd/>
          </a:ln>
        </p:spPr>
      </p:pic>
      <p:sp>
        <p:nvSpPr>
          <p:cNvPr id="190470" name="Rechthoek 12"/>
          <p:cNvSpPr>
            <a:spLocks noChangeArrowheads="1"/>
          </p:cNvSpPr>
          <p:nvPr/>
        </p:nvSpPr>
        <p:spPr bwMode="auto">
          <a:xfrm>
            <a:off x="2640013" y="1196976"/>
            <a:ext cx="4572000" cy="646331"/>
          </a:xfrm>
          <a:prstGeom prst="rect">
            <a:avLst/>
          </a:prstGeom>
          <a:noFill/>
          <a:ln w="9525">
            <a:noFill/>
            <a:miter lim="800000"/>
            <a:headEnd/>
            <a:tailEnd/>
          </a:ln>
        </p:spPr>
        <p:txBody>
          <a:bodyPr>
            <a:spAutoFit/>
          </a:bodyPr>
          <a:lstStyle/>
          <a:p>
            <a:r>
              <a:rPr lang="nl-NL">
                <a:latin typeface="Calibri" pitchFamily="34" charset="0"/>
              </a:rPr>
              <a:t>Middle management team</a:t>
            </a:r>
          </a:p>
          <a:p>
            <a:r>
              <a:rPr lang="en-GB">
                <a:latin typeface="Calibri" pitchFamily="34" charset="0"/>
              </a:rPr>
              <a:t>Corporate services</a:t>
            </a:r>
          </a:p>
        </p:txBody>
      </p:sp>
    </p:spTree>
    <p:extLst>
      <p:ext uri="{BB962C8B-B14F-4D97-AF65-F5344CB8AC3E}">
        <p14:creationId xmlns:p14="http://schemas.microsoft.com/office/powerpoint/2010/main" val="160510933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513"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t="4652" b="5028"/>
          <a:stretch>
            <a:fillRect/>
          </a:stretch>
        </p:blipFill>
        <p:spPr bwMode="auto">
          <a:xfrm>
            <a:off x="2927351" y="2492376"/>
            <a:ext cx="3673475" cy="4081463"/>
          </a:xfrm>
          <a:prstGeom prst="rect">
            <a:avLst/>
          </a:prstGeom>
          <a:noFill/>
          <a:ln w="9525">
            <a:noFill/>
            <a:miter lim="800000"/>
            <a:headEnd/>
            <a:tailEnd/>
          </a:ln>
        </p:spPr>
      </p:pic>
      <p:sp>
        <p:nvSpPr>
          <p:cNvPr id="192514" name="Titel 1"/>
          <p:cNvSpPr>
            <a:spLocks noGrp="1"/>
          </p:cNvSpPr>
          <p:nvPr>
            <p:ph type="title"/>
          </p:nvPr>
        </p:nvSpPr>
        <p:spPr/>
        <p:txBody>
          <a:bodyPr>
            <a:normAutofit/>
          </a:bodyPr>
          <a:lstStyle/>
          <a:p>
            <a:pPr eaLnBrk="1" hangingPunct="1"/>
            <a:r>
              <a:rPr lang="nl-NL" dirty="0"/>
              <a:t>Team profile</a:t>
            </a:r>
            <a:endParaRPr lang="en-GB" dirty="0"/>
          </a:p>
        </p:txBody>
      </p:sp>
      <p:pic>
        <p:nvPicPr>
          <p:cNvPr id="192516"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104063" y="3860801"/>
            <a:ext cx="3173412" cy="2601913"/>
          </a:xfrm>
          <a:prstGeom prst="rect">
            <a:avLst/>
          </a:prstGeom>
          <a:noFill/>
          <a:ln w="9525">
            <a:noFill/>
            <a:miter lim="800000"/>
            <a:headEnd/>
            <a:tailEnd/>
          </a:ln>
        </p:spPr>
      </p:pic>
      <p:pic>
        <p:nvPicPr>
          <p:cNvPr id="192517"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16639" y="981075"/>
            <a:ext cx="4516437" cy="2592388"/>
          </a:xfrm>
          <a:prstGeom prst="rect">
            <a:avLst/>
          </a:prstGeom>
          <a:noFill/>
          <a:ln w="9525">
            <a:noFill/>
            <a:miter lim="800000"/>
            <a:headEnd/>
            <a:tailEnd/>
          </a:ln>
        </p:spPr>
      </p:pic>
      <p:sp>
        <p:nvSpPr>
          <p:cNvPr id="192518" name="Rechthoek 7"/>
          <p:cNvSpPr>
            <a:spLocks noChangeArrowheads="1"/>
          </p:cNvSpPr>
          <p:nvPr/>
        </p:nvSpPr>
        <p:spPr bwMode="auto">
          <a:xfrm>
            <a:off x="2640013" y="1196976"/>
            <a:ext cx="4572000" cy="646331"/>
          </a:xfrm>
          <a:prstGeom prst="rect">
            <a:avLst/>
          </a:prstGeom>
          <a:noFill/>
          <a:ln w="9525">
            <a:noFill/>
            <a:miter lim="800000"/>
            <a:headEnd/>
            <a:tailEnd/>
          </a:ln>
        </p:spPr>
        <p:txBody>
          <a:bodyPr>
            <a:spAutoFit/>
          </a:bodyPr>
          <a:lstStyle/>
          <a:p>
            <a:r>
              <a:rPr lang="nl-NL">
                <a:latin typeface="Calibri" pitchFamily="34" charset="0"/>
              </a:rPr>
              <a:t>Sales team</a:t>
            </a:r>
          </a:p>
          <a:p>
            <a:r>
              <a:rPr lang="en-GB">
                <a:latin typeface="Calibri" pitchFamily="34" charset="0"/>
              </a:rPr>
              <a:t>Mortgage </a:t>
            </a:r>
          </a:p>
        </p:txBody>
      </p:sp>
    </p:spTree>
    <p:extLst>
      <p:ext uri="{BB962C8B-B14F-4D97-AF65-F5344CB8AC3E}">
        <p14:creationId xmlns:p14="http://schemas.microsoft.com/office/powerpoint/2010/main" val="334764093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3" name="Titel 1"/>
          <p:cNvSpPr>
            <a:spLocks noGrp="1"/>
          </p:cNvSpPr>
          <p:nvPr>
            <p:ph type="title"/>
          </p:nvPr>
        </p:nvSpPr>
        <p:spPr/>
        <p:txBody>
          <a:bodyPr>
            <a:normAutofit/>
          </a:bodyPr>
          <a:lstStyle/>
          <a:p>
            <a:pPr eaLnBrk="1" hangingPunct="1"/>
            <a:r>
              <a:rPr lang="nl-NL" sz="2800" dirty="0"/>
              <a:t>Team analysis</a:t>
            </a:r>
            <a:endParaRPr lang="en-GB" sz="2800" dirty="0"/>
          </a:p>
        </p:txBody>
      </p:sp>
      <p:sp>
        <p:nvSpPr>
          <p:cNvPr id="4" name="Tekstvak 3"/>
          <p:cNvSpPr txBox="1">
            <a:spLocks noChangeArrowheads="1"/>
          </p:cNvSpPr>
          <p:nvPr/>
        </p:nvSpPr>
        <p:spPr bwMode="auto">
          <a:xfrm>
            <a:off x="5816601" y="4751388"/>
            <a:ext cx="982663" cy="304800"/>
          </a:xfrm>
          <a:prstGeom prst="rect">
            <a:avLst/>
          </a:prstGeom>
          <a:noFill/>
          <a:ln w="9525">
            <a:noFill/>
            <a:miter lim="800000"/>
            <a:headEnd/>
            <a:tailEnd/>
          </a:ln>
        </p:spPr>
        <p:txBody>
          <a:bodyPr wrap="none">
            <a:spAutoFit/>
          </a:bodyPr>
          <a:lstStyle/>
          <a:p>
            <a:r>
              <a:rPr lang="nl-NL" sz="1400">
                <a:latin typeface="Calibri" pitchFamily="34" charset="0"/>
              </a:rPr>
              <a:t>Realisation</a:t>
            </a:r>
          </a:p>
        </p:txBody>
      </p:sp>
      <p:sp>
        <p:nvSpPr>
          <p:cNvPr id="5" name="Tekstvak 4"/>
          <p:cNvSpPr txBox="1">
            <a:spLocks noChangeArrowheads="1"/>
          </p:cNvSpPr>
          <p:nvPr/>
        </p:nvSpPr>
        <p:spPr bwMode="auto">
          <a:xfrm>
            <a:off x="5797551" y="2384425"/>
            <a:ext cx="963613" cy="304800"/>
          </a:xfrm>
          <a:prstGeom prst="rect">
            <a:avLst/>
          </a:prstGeom>
          <a:noFill/>
          <a:ln w="9525">
            <a:noFill/>
            <a:miter lim="800000"/>
            <a:headEnd/>
            <a:tailEnd/>
          </a:ln>
        </p:spPr>
        <p:txBody>
          <a:bodyPr wrap="none">
            <a:spAutoFit/>
          </a:bodyPr>
          <a:lstStyle/>
          <a:p>
            <a:r>
              <a:rPr lang="nl-NL" sz="1400">
                <a:latin typeface="Calibri" pitchFamily="34" charset="0"/>
              </a:rPr>
              <a:t>Inspiration</a:t>
            </a:r>
          </a:p>
        </p:txBody>
      </p:sp>
      <p:sp>
        <p:nvSpPr>
          <p:cNvPr id="6" name="Trapezium 5"/>
          <p:cNvSpPr/>
          <p:nvPr/>
        </p:nvSpPr>
        <p:spPr>
          <a:xfrm>
            <a:off x="4784726" y="5072064"/>
            <a:ext cx="2943225" cy="1520825"/>
          </a:xfrm>
          <a:prstGeom prst="trapezoid">
            <a:avLst>
              <a:gd name="adj" fmla="val 56245"/>
            </a:avLst>
          </a:prstGeom>
          <a:solidFill>
            <a:srgbClr val="660066"/>
          </a:solidFill>
          <a:ln/>
        </p:spPr>
        <p:style>
          <a:lnRef idx="1">
            <a:schemeClr val="accent1"/>
          </a:lnRef>
          <a:fillRef idx="3">
            <a:schemeClr val="accent1"/>
          </a:fillRef>
          <a:effectRef idx="2">
            <a:schemeClr val="accent1"/>
          </a:effectRef>
          <a:fontRef idx="minor">
            <a:schemeClr val="lt1"/>
          </a:fontRef>
        </p:style>
        <p:txBody>
          <a:bodyPr/>
          <a:lstStyle/>
          <a:p>
            <a:pPr>
              <a:defRPr/>
            </a:pPr>
            <a:endParaRPr lang="nl-NL"/>
          </a:p>
        </p:txBody>
      </p:sp>
      <p:sp>
        <p:nvSpPr>
          <p:cNvPr id="7" name="Zeshoek 6"/>
          <p:cNvSpPr/>
          <p:nvPr/>
        </p:nvSpPr>
        <p:spPr>
          <a:xfrm>
            <a:off x="5032375" y="2695576"/>
            <a:ext cx="2476500" cy="2047875"/>
          </a:xfrm>
          <a:prstGeom prst="hexagon">
            <a:avLst>
              <a:gd name="adj" fmla="val 32148"/>
              <a:gd name="vf" fmla="val 115470"/>
            </a:avLst>
          </a:prstGeom>
          <a:solidFill>
            <a:srgbClr val="FF6600"/>
          </a:solidFill>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r>
              <a:rPr lang="nl-NL" sz="1400" dirty="0">
                <a:solidFill>
                  <a:srgbClr val="000000"/>
                </a:solidFill>
                <a:latin typeface="Futura Md" pitchFamily="34" charset="0"/>
              </a:rPr>
              <a:t>Result</a:t>
            </a:r>
          </a:p>
          <a:p>
            <a:pPr algn="ctr" eaLnBrk="0" hangingPunct="0">
              <a:defRPr/>
            </a:pPr>
            <a:r>
              <a:rPr lang="nl-NL" sz="1400" dirty="0">
                <a:solidFill>
                  <a:srgbClr val="000000"/>
                </a:solidFill>
                <a:latin typeface="Futura Md" pitchFamily="34" charset="0"/>
              </a:rPr>
              <a:t>Objectives</a:t>
            </a:r>
          </a:p>
          <a:p>
            <a:pPr algn="ctr" eaLnBrk="0" hangingPunct="0">
              <a:defRPr/>
            </a:pPr>
            <a:r>
              <a:rPr lang="nl-NL" sz="1400" dirty="0">
                <a:solidFill>
                  <a:srgbClr val="000000"/>
                </a:solidFill>
                <a:latin typeface="Futura Md" pitchFamily="34" charset="0"/>
              </a:rPr>
              <a:t>Entrepreneurial</a:t>
            </a:r>
          </a:p>
          <a:p>
            <a:pPr algn="ctr" eaLnBrk="0" hangingPunct="0">
              <a:defRPr/>
            </a:pPr>
            <a:r>
              <a:rPr lang="nl-NL" sz="1400" dirty="0">
                <a:solidFill>
                  <a:srgbClr val="000000"/>
                </a:solidFill>
                <a:latin typeface="Futura Md" pitchFamily="34" charset="0"/>
              </a:rPr>
              <a:t>Flexibility</a:t>
            </a:r>
          </a:p>
        </p:txBody>
      </p:sp>
      <p:sp>
        <p:nvSpPr>
          <p:cNvPr id="8" name="Rechthoek 7"/>
          <p:cNvSpPr>
            <a:spLocks noChangeArrowheads="1"/>
          </p:cNvSpPr>
          <p:nvPr/>
        </p:nvSpPr>
        <p:spPr bwMode="auto">
          <a:xfrm>
            <a:off x="5327651" y="5402264"/>
            <a:ext cx="1916113" cy="954107"/>
          </a:xfrm>
          <a:prstGeom prst="rect">
            <a:avLst/>
          </a:prstGeom>
          <a:noFill/>
          <a:ln w="9525">
            <a:noFill/>
            <a:miter lim="800000"/>
            <a:headEnd/>
            <a:tailEnd/>
          </a:ln>
        </p:spPr>
        <p:txBody>
          <a:bodyPr>
            <a:spAutoFit/>
          </a:bodyPr>
          <a:lstStyle/>
          <a:p>
            <a:pPr algn="ctr" eaLnBrk="0" hangingPunct="0"/>
            <a:r>
              <a:rPr lang="nl-NL" sz="1400">
                <a:solidFill>
                  <a:schemeClr val="bg1"/>
                </a:solidFill>
                <a:latin typeface="Futura Md"/>
              </a:rPr>
              <a:t>Tradition</a:t>
            </a:r>
          </a:p>
          <a:p>
            <a:pPr algn="ctr" eaLnBrk="0" hangingPunct="0"/>
            <a:r>
              <a:rPr lang="nl-NL" sz="1400">
                <a:solidFill>
                  <a:schemeClr val="bg1"/>
                </a:solidFill>
                <a:latin typeface="Futura Md"/>
              </a:rPr>
              <a:t>Trust </a:t>
            </a:r>
          </a:p>
          <a:p>
            <a:pPr algn="ctr" eaLnBrk="0" hangingPunct="0"/>
            <a:r>
              <a:rPr lang="nl-NL" sz="1400">
                <a:solidFill>
                  <a:schemeClr val="bg1"/>
                </a:solidFill>
                <a:latin typeface="Futura Md"/>
              </a:rPr>
              <a:t>Stability</a:t>
            </a:r>
          </a:p>
          <a:p>
            <a:pPr algn="ctr" eaLnBrk="0" hangingPunct="0"/>
            <a:r>
              <a:rPr lang="nl-NL" sz="1400">
                <a:solidFill>
                  <a:schemeClr val="bg1"/>
                </a:solidFill>
                <a:latin typeface="Futura Md"/>
              </a:rPr>
              <a:t>History</a:t>
            </a:r>
          </a:p>
        </p:txBody>
      </p:sp>
      <p:sp>
        <p:nvSpPr>
          <p:cNvPr id="9" name="Trapezium 8"/>
          <p:cNvSpPr/>
          <p:nvPr/>
        </p:nvSpPr>
        <p:spPr>
          <a:xfrm rot="18023803">
            <a:off x="6600032" y="4010820"/>
            <a:ext cx="2943225" cy="1522412"/>
          </a:xfrm>
          <a:prstGeom prst="trapezoid">
            <a:avLst>
              <a:gd name="adj" fmla="val 56245"/>
            </a:avLst>
          </a:prstGeom>
          <a:solidFill>
            <a:srgbClr val="0000FF"/>
          </a:solidFill>
          <a:ln/>
        </p:spPr>
        <p:style>
          <a:lnRef idx="1">
            <a:schemeClr val="accent1"/>
          </a:lnRef>
          <a:fillRef idx="3">
            <a:schemeClr val="accent1"/>
          </a:fillRef>
          <a:effectRef idx="2">
            <a:schemeClr val="accent1"/>
          </a:effectRef>
          <a:fontRef idx="minor">
            <a:schemeClr val="lt1"/>
          </a:fontRef>
        </p:style>
        <p:txBody>
          <a:bodyPr/>
          <a:lstStyle/>
          <a:p>
            <a:pPr>
              <a:defRPr/>
            </a:pPr>
            <a:endParaRPr lang="nl-NL"/>
          </a:p>
        </p:txBody>
      </p:sp>
      <p:sp>
        <p:nvSpPr>
          <p:cNvPr id="10" name="Trapezium 9"/>
          <p:cNvSpPr/>
          <p:nvPr/>
        </p:nvSpPr>
        <p:spPr>
          <a:xfrm rot="14244922">
            <a:off x="6584157" y="1889920"/>
            <a:ext cx="2943225" cy="1522412"/>
          </a:xfrm>
          <a:prstGeom prst="trapezoid">
            <a:avLst>
              <a:gd name="adj" fmla="val 56245"/>
            </a:avLst>
          </a:prstGeom>
          <a:solidFill>
            <a:srgbClr val="008000"/>
          </a:solidFill>
          <a:ln/>
        </p:spPr>
        <p:style>
          <a:lnRef idx="1">
            <a:schemeClr val="accent1"/>
          </a:lnRef>
          <a:fillRef idx="3">
            <a:schemeClr val="accent1"/>
          </a:fillRef>
          <a:effectRef idx="2">
            <a:schemeClr val="accent1"/>
          </a:effectRef>
          <a:fontRef idx="minor">
            <a:schemeClr val="lt1"/>
          </a:fontRef>
        </p:style>
        <p:txBody>
          <a:bodyPr/>
          <a:lstStyle/>
          <a:p>
            <a:pPr>
              <a:defRPr/>
            </a:pPr>
            <a:endParaRPr lang="nl-NL"/>
          </a:p>
        </p:txBody>
      </p:sp>
      <p:sp>
        <p:nvSpPr>
          <p:cNvPr id="11" name="Trapezium 10"/>
          <p:cNvSpPr/>
          <p:nvPr/>
        </p:nvSpPr>
        <p:spPr>
          <a:xfrm rot="10800000">
            <a:off x="4745039" y="836613"/>
            <a:ext cx="2941637" cy="1522412"/>
          </a:xfrm>
          <a:prstGeom prst="trapezoid">
            <a:avLst>
              <a:gd name="adj" fmla="val 56245"/>
            </a:avLst>
          </a:prstGeom>
          <a:solidFill>
            <a:srgbClr val="00FFFF"/>
          </a:solidFill>
          <a:ln/>
        </p:spPr>
        <p:style>
          <a:lnRef idx="1">
            <a:schemeClr val="accent1"/>
          </a:lnRef>
          <a:fillRef idx="3">
            <a:schemeClr val="accent1"/>
          </a:fillRef>
          <a:effectRef idx="2">
            <a:schemeClr val="accent1"/>
          </a:effectRef>
          <a:fontRef idx="minor">
            <a:schemeClr val="lt1"/>
          </a:fontRef>
        </p:style>
        <p:txBody>
          <a:bodyPr/>
          <a:lstStyle/>
          <a:p>
            <a:pPr>
              <a:defRPr/>
            </a:pPr>
            <a:endParaRPr lang="nl-NL"/>
          </a:p>
        </p:txBody>
      </p:sp>
      <p:sp>
        <p:nvSpPr>
          <p:cNvPr id="12" name="Trapezium 11"/>
          <p:cNvSpPr/>
          <p:nvPr/>
        </p:nvSpPr>
        <p:spPr>
          <a:xfrm rot="7176906">
            <a:off x="2917032" y="1910557"/>
            <a:ext cx="2943225" cy="1522412"/>
          </a:xfrm>
          <a:prstGeom prst="trapezoid">
            <a:avLst>
              <a:gd name="adj" fmla="val 56245"/>
            </a:avLst>
          </a:prstGeom>
          <a:solidFill>
            <a:srgbClr val="FFFF00"/>
          </a:solidFill>
          <a:ln/>
        </p:spPr>
        <p:style>
          <a:lnRef idx="1">
            <a:schemeClr val="accent1"/>
          </a:lnRef>
          <a:fillRef idx="3">
            <a:schemeClr val="accent1"/>
          </a:fillRef>
          <a:effectRef idx="2">
            <a:schemeClr val="accent1"/>
          </a:effectRef>
          <a:fontRef idx="minor">
            <a:schemeClr val="lt1"/>
          </a:fontRef>
        </p:style>
        <p:txBody>
          <a:bodyPr/>
          <a:lstStyle/>
          <a:p>
            <a:pPr>
              <a:defRPr/>
            </a:pPr>
            <a:endParaRPr lang="nl-NL"/>
          </a:p>
        </p:txBody>
      </p:sp>
      <p:sp>
        <p:nvSpPr>
          <p:cNvPr id="13" name="Trapezium 12"/>
          <p:cNvSpPr/>
          <p:nvPr/>
        </p:nvSpPr>
        <p:spPr>
          <a:xfrm rot="3557362">
            <a:off x="2951957" y="4053682"/>
            <a:ext cx="2941638" cy="1520825"/>
          </a:xfrm>
          <a:prstGeom prst="trapezoid">
            <a:avLst>
              <a:gd name="adj" fmla="val 56245"/>
            </a:avLst>
          </a:prstGeom>
          <a:solidFill>
            <a:srgbClr val="FF0000"/>
          </a:solidFill>
          <a:ln/>
        </p:spPr>
        <p:style>
          <a:lnRef idx="1">
            <a:schemeClr val="accent1"/>
          </a:lnRef>
          <a:fillRef idx="3">
            <a:schemeClr val="accent1"/>
          </a:fillRef>
          <a:effectRef idx="2">
            <a:schemeClr val="accent1"/>
          </a:effectRef>
          <a:fontRef idx="minor">
            <a:schemeClr val="lt1"/>
          </a:fontRef>
        </p:style>
        <p:txBody>
          <a:bodyPr/>
          <a:lstStyle/>
          <a:p>
            <a:pPr>
              <a:defRPr/>
            </a:pPr>
            <a:endParaRPr lang="nl-NL"/>
          </a:p>
        </p:txBody>
      </p:sp>
      <p:sp>
        <p:nvSpPr>
          <p:cNvPr id="14" name="Rechthoek 13"/>
          <p:cNvSpPr>
            <a:spLocks noChangeArrowheads="1"/>
          </p:cNvSpPr>
          <p:nvPr/>
        </p:nvSpPr>
        <p:spPr bwMode="auto">
          <a:xfrm rot="3539496">
            <a:off x="3344864" y="4364823"/>
            <a:ext cx="2168525" cy="954107"/>
          </a:xfrm>
          <a:prstGeom prst="rect">
            <a:avLst/>
          </a:prstGeom>
          <a:noFill/>
          <a:ln w="9525">
            <a:noFill/>
            <a:miter lim="800000"/>
            <a:headEnd/>
            <a:tailEnd/>
          </a:ln>
        </p:spPr>
        <p:txBody>
          <a:bodyPr>
            <a:spAutoFit/>
          </a:bodyPr>
          <a:lstStyle/>
          <a:p>
            <a:pPr algn="ctr" eaLnBrk="0" hangingPunct="0"/>
            <a:r>
              <a:rPr lang="nl-NL" sz="1400">
                <a:solidFill>
                  <a:schemeClr val="bg1"/>
                </a:solidFill>
                <a:latin typeface="Futura Md"/>
              </a:rPr>
              <a:t>Speed</a:t>
            </a:r>
          </a:p>
          <a:p>
            <a:pPr algn="ctr" eaLnBrk="0" hangingPunct="0"/>
            <a:r>
              <a:rPr lang="nl-NL" sz="1400">
                <a:solidFill>
                  <a:schemeClr val="bg1"/>
                </a:solidFill>
                <a:latin typeface="Futura Md"/>
              </a:rPr>
              <a:t>Passion</a:t>
            </a:r>
            <a:endParaRPr lang="en-GB" sz="1400">
              <a:solidFill>
                <a:schemeClr val="bg1"/>
              </a:solidFill>
              <a:latin typeface="Futura Md"/>
            </a:endParaRPr>
          </a:p>
          <a:p>
            <a:pPr algn="ctr" eaLnBrk="0" hangingPunct="0"/>
            <a:r>
              <a:rPr lang="nl-NL" sz="1400">
                <a:solidFill>
                  <a:schemeClr val="bg1"/>
                </a:solidFill>
                <a:latin typeface="Futura Md"/>
              </a:rPr>
              <a:t>Enforce</a:t>
            </a:r>
          </a:p>
          <a:p>
            <a:pPr algn="ctr" eaLnBrk="0" hangingPunct="0"/>
            <a:r>
              <a:rPr lang="nl-NL" sz="1400">
                <a:solidFill>
                  <a:schemeClr val="bg1"/>
                </a:solidFill>
                <a:latin typeface="Futura Md"/>
              </a:rPr>
              <a:t>Decisiveness</a:t>
            </a:r>
            <a:endParaRPr lang="en-GB" sz="1400">
              <a:solidFill>
                <a:schemeClr val="bg1"/>
              </a:solidFill>
              <a:latin typeface="Futura Md"/>
            </a:endParaRPr>
          </a:p>
        </p:txBody>
      </p:sp>
      <p:sp>
        <p:nvSpPr>
          <p:cNvPr id="15" name="Rechthoek 14"/>
          <p:cNvSpPr>
            <a:spLocks noChangeArrowheads="1"/>
          </p:cNvSpPr>
          <p:nvPr/>
        </p:nvSpPr>
        <p:spPr bwMode="auto">
          <a:xfrm rot="-3533635">
            <a:off x="3358357" y="2244716"/>
            <a:ext cx="1938338" cy="954107"/>
          </a:xfrm>
          <a:prstGeom prst="rect">
            <a:avLst/>
          </a:prstGeom>
          <a:noFill/>
          <a:ln w="9525">
            <a:noFill/>
            <a:miter lim="800000"/>
            <a:headEnd/>
            <a:tailEnd/>
          </a:ln>
        </p:spPr>
        <p:txBody>
          <a:bodyPr>
            <a:spAutoFit/>
          </a:bodyPr>
          <a:lstStyle/>
          <a:p>
            <a:pPr algn="ctr" eaLnBrk="0" hangingPunct="0"/>
            <a:r>
              <a:rPr lang="nl-NL" sz="1400">
                <a:solidFill>
                  <a:srgbClr val="000000"/>
                </a:solidFill>
                <a:latin typeface="Futura Md"/>
              </a:rPr>
              <a:t>Vision</a:t>
            </a:r>
          </a:p>
          <a:p>
            <a:pPr algn="ctr" eaLnBrk="0" hangingPunct="0"/>
            <a:r>
              <a:rPr lang="nl-NL" sz="1400">
                <a:solidFill>
                  <a:srgbClr val="000000"/>
                </a:solidFill>
                <a:latin typeface="Futura Md"/>
              </a:rPr>
              <a:t>Strategy</a:t>
            </a:r>
          </a:p>
          <a:p>
            <a:pPr algn="ctr" eaLnBrk="0" hangingPunct="0"/>
            <a:r>
              <a:rPr lang="nl-NL" sz="1400">
                <a:solidFill>
                  <a:srgbClr val="000000"/>
                </a:solidFill>
                <a:latin typeface="Futura Md"/>
              </a:rPr>
              <a:t>Innovation</a:t>
            </a:r>
          </a:p>
          <a:p>
            <a:pPr algn="ctr" eaLnBrk="0" hangingPunct="0"/>
            <a:r>
              <a:rPr lang="nl-NL" sz="1400">
                <a:solidFill>
                  <a:srgbClr val="000000"/>
                </a:solidFill>
                <a:latin typeface="Futura Md"/>
              </a:rPr>
              <a:t>Knowledge</a:t>
            </a:r>
          </a:p>
        </p:txBody>
      </p:sp>
      <p:sp>
        <p:nvSpPr>
          <p:cNvPr id="16" name="Rechthoek 15"/>
          <p:cNvSpPr>
            <a:spLocks noChangeArrowheads="1"/>
          </p:cNvSpPr>
          <p:nvPr/>
        </p:nvSpPr>
        <p:spPr bwMode="auto">
          <a:xfrm>
            <a:off x="5373688" y="1052514"/>
            <a:ext cx="1611312" cy="954107"/>
          </a:xfrm>
          <a:prstGeom prst="rect">
            <a:avLst/>
          </a:prstGeom>
          <a:noFill/>
          <a:ln w="9525">
            <a:noFill/>
            <a:miter lim="800000"/>
            <a:headEnd/>
            <a:tailEnd/>
          </a:ln>
        </p:spPr>
        <p:txBody>
          <a:bodyPr>
            <a:spAutoFit/>
          </a:bodyPr>
          <a:lstStyle/>
          <a:p>
            <a:pPr algn="ctr" eaLnBrk="0" hangingPunct="0"/>
            <a:r>
              <a:rPr lang="nl-NL" sz="1400">
                <a:latin typeface="Futura Md"/>
              </a:rPr>
              <a:t>Mission</a:t>
            </a:r>
          </a:p>
          <a:p>
            <a:pPr algn="ctr" eaLnBrk="0" hangingPunct="0"/>
            <a:r>
              <a:rPr lang="nl-NL" sz="1400">
                <a:latin typeface="Futura Md"/>
              </a:rPr>
              <a:t>Inspiration</a:t>
            </a:r>
          </a:p>
          <a:p>
            <a:pPr algn="ctr" eaLnBrk="0" hangingPunct="0"/>
            <a:r>
              <a:rPr lang="nl-NL" sz="1400">
                <a:latin typeface="Futura Md"/>
              </a:rPr>
              <a:t>Relevance</a:t>
            </a:r>
          </a:p>
          <a:p>
            <a:pPr algn="ctr" eaLnBrk="0" hangingPunct="0"/>
            <a:r>
              <a:rPr lang="nl-NL" sz="1400">
                <a:latin typeface="Futura Md"/>
              </a:rPr>
              <a:t>Holistic</a:t>
            </a:r>
          </a:p>
        </p:txBody>
      </p:sp>
      <p:sp>
        <p:nvSpPr>
          <p:cNvPr id="17" name="Rechthoek 16"/>
          <p:cNvSpPr>
            <a:spLocks noChangeArrowheads="1"/>
          </p:cNvSpPr>
          <p:nvPr/>
        </p:nvSpPr>
        <p:spPr bwMode="auto">
          <a:xfrm rot="3568230">
            <a:off x="7145338" y="2174072"/>
            <a:ext cx="1968500" cy="954107"/>
          </a:xfrm>
          <a:prstGeom prst="rect">
            <a:avLst/>
          </a:prstGeom>
          <a:noFill/>
          <a:ln w="9525">
            <a:noFill/>
            <a:miter lim="800000"/>
            <a:headEnd/>
            <a:tailEnd/>
          </a:ln>
        </p:spPr>
        <p:txBody>
          <a:bodyPr>
            <a:spAutoFit/>
          </a:bodyPr>
          <a:lstStyle/>
          <a:p>
            <a:pPr algn="ctr" eaLnBrk="0" hangingPunct="0"/>
            <a:r>
              <a:rPr lang="nl-NL" sz="1400">
                <a:solidFill>
                  <a:srgbClr val="FFFFFF"/>
                </a:solidFill>
                <a:latin typeface="Futura Md"/>
              </a:rPr>
              <a:t>Communication</a:t>
            </a:r>
          </a:p>
          <a:p>
            <a:pPr algn="ctr" eaLnBrk="0" hangingPunct="0"/>
            <a:r>
              <a:rPr lang="nl-NL" sz="1400">
                <a:solidFill>
                  <a:srgbClr val="FFFFFF"/>
                </a:solidFill>
                <a:latin typeface="Futura Md"/>
              </a:rPr>
              <a:t>Collaborating</a:t>
            </a:r>
          </a:p>
          <a:p>
            <a:pPr algn="ctr" eaLnBrk="0" hangingPunct="0"/>
            <a:r>
              <a:rPr lang="nl-NL" sz="1400">
                <a:solidFill>
                  <a:srgbClr val="FFFFFF"/>
                </a:solidFill>
                <a:latin typeface="Futura Md"/>
              </a:rPr>
              <a:t>Involvement </a:t>
            </a:r>
          </a:p>
          <a:p>
            <a:pPr algn="ctr" eaLnBrk="0" hangingPunct="0"/>
            <a:r>
              <a:rPr lang="nl-NL" sz="1400">
                <a:solidFill>
                  <a:srgbClr val="FFFFFF"/>
                </a:solidFill>
                <a:latin typeface="Futura Md"/>
              </a:rPr>
              <a:t>Harmony</a:t>
            </a:r>
          </a:p>
        </p:txBody>
      </p:sp>
      <p:sp>
        <p:nvSpPr>
          <p:cNvPr id="18" name="Rechthoek 17"/>
          <p:cNvSpPr>
            <a:spLocks noChangeArrowheads="1"/>
          </p:cNvSpPr>
          <p:nvPr/>
        </p:nvSpPr>
        <p:spPr bwMode="auto">
          <a:xfrm rot="-3527412">
            <a:off x="7179470" y="4230679"/>
            <a:ext cx="1884363" cy="954107"/>
          </a:xfrm>
          <a:prstGeom prst="rect">
            <a:avLst/>
          </a:prstGeom>
          <a:noFill/>
          <a:ln w="9525">
            <a:noFill/>
            <a:miter lim="800000"/>
            <a:headEnd/>
            <a:tailEnd/>
          </a:ln>
        </p:spPr>
        <p:txBody>
          <a:bodyPr>
            <a:spAutoFit/>
          </a:bodyPr>
          <a:lstStyle/>
          <a:p>
            <a:pPr algn="ctr" eaLnBrk="0" hangingPunct="0"/>
            <a:r>
              <a:rPr lang="nl-NL" sz="1400">
                <a:solidFill>
                  <a:schemeClr val="bg1"/>
                </a:solidFill>
                <a:latin typeface="Futura Md"/>
              </a:rPr>
              <a:t>Processes</a:t>
            </a:r>
          </a:p>
          <a:p>
            <a:pPr algn="ctr" eaLnBrk="0" hangingPunct="0"/>
            <a:r>
              <a:rPr lang="nl-NL" sz="1400">
                <a:solidFill>
                  <a:schemeClr val="bg1"/>
                </a:solidFill>
                <a:latin typeface="Futura Md"/>
              </a:rPr>
              <a:t>Structure</a:t>
            </a:r>
            <a:endParaRPr lang="en-GB" sz="1400">
              <a:solidFill>
                <a:schemeClr val="bg1"/>
              </a:solidFill>
              <a:latin typeface="Futura Md"/>
            </a:endParaRPr>
          </a:p>
          <a:p>
            <a:pPr algn="ctr" eaLnBrk="0" hangingPunct="0"/>
            <a:r>
              <a:rPr lang="nl-NL" sz="1400">
                <a:solidFill>
                  <a:schemeClr val="bg1"/>
                </a:solidFill>
                <a:latin typeface="Futura Md"/>
              </a:rPr>
              <a:t>Appointments</a:t>
            </a:r>
          </a:p>
          <a:p>
            <a:pPr algn="ctr" eaLnBrk="0" hangingPunct="0"/>
            <a:r>
              <a:rPr lang="nl-NL" sz="1400">
                <a:solidFill>
                  <a:schemeClr val="bg1"/>
                </a:solidFill>
                <a:latin typeface="Futura Md"/>
              </a:rPr>
              <a:t>Reliability </a:t>
            </a:r>
            <a:endParaRPr lang="en-GB" sz="1400">
              <a:latin typeface="Futura Md"/>
            </a:endParaRPr>
          </a:p>
        </p:txBody>
      </p:sp>
      <p:sp>
        <p:nvSpPr>
          <p:cNvPr id="19" name="Tekstvak 18"/>
          <p:cNvSpPr txBox="1">
            <a:spLocks noChangeArrowheads="1"/>
          </p:cNvSpPr>
          <p:nvPr/>
        </p:nvSpPr>
        <p:spPr bwMode="auto">
          <a:xfrm>
            <a:off x="3359151" y="3568700"/>
            <a:ext cx="1725613" cy="304800"/>
          </a:xfrm>
          <a:prstGeom prst="rect">
            <a:avLst/>
          </a:prstGeom>
          <a:noFill/>
          <a:ln w="9525">
            <a:noFill/>
            <a:miter lim="800000"/>
            <a:headEnd/>
            <a:tailEnd/>
          </a:ln>
        </p:spPr>
        <p:txBody>
          <a:bodyPr wrap="none">
            <a:spAutoFit/>
          </a:bodyPr>
          <a:lstStyle/>
          <a:p>
            <a:r>
              <a:rPr lang="nl-NL" sz="1400">
                <a:latin typeface="Calibri" pitchFamily="34" charset="0"/>
              </a:rPr>
              <a:t>External organisation</a:t>
            </a:r>
            <a:endParaRPr lang="en-GB" sz="1400">
              <a:latin typeface="Calibri" pitchFamily="34" charset="0"/>
            </a:endParaRPr>
          </a:p>
        </p:txBody>
      </p:sp>
      <p:sp>
        <p:nvSpPr>
          <p:cNvPr id="20" name="Tekstvak 19"/>
          <p:cNvSpPr txBox="1">
            <a:spLocks noChangeArrowheads="1"/>
          </p:cNvSpPr>
          <p:nvPr/>
        </p:nvSpPr>
        <p:spPr bwMode="auto">
          <a:xfrm>
            <a:off x="7513639" y="3541713"/>
            <a:ext cx="1698625" cy="304800"/>
          </a:xfrm>
          <a:prstGeom prst="rect">
            <a:avLst/>
          </a:prstGeom>
          <a:noFill/>
          <a:ln w="9525">
            <a:noFill/>
            <a:miter lim="800000"/>
            <a:headEnd/>
            <a:tailEnd/>
          </a:ln>
        </p:spPr>
        <p:txBody>
          <a:bodyPr wrap="none">
            <a:spAutoFit/>
          </a:bodyPr>
          <a:lstStyle/>
          <a:p>
            <a:r>
              <a:rPr lang="nl-NL" sz="1400">
                <a:latin typeface="Calibri" pitchFamily="34" charset="0"/>
              </a:rPr>
              <a:t>Internal organisation</a:t>
            </a:r>
            <a:endParaRPr lang="en-GB" sz="1400">
              <a:latin typeface="Calibri" pitchFamily="34" charset="0"/>
            </a:endParaRPr>
          </a:p>
        </p:txBody>
      </p:sp>
    </p:spTree>
    <p:extLst>
      <p:ext uri="{BB962C8B-B14F-4D97-AF65-F5344CB8AC3E}">
        <p14:creationId xmlns:p14="http://schemas.microsoft.com/office/powerpoint/2010/main" val="4094637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1"/>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animBg="1"/>
      <p:bldP spid="8" grpId="0"/>
      <p:bldP spid="14" grpId="0"/>
      <p:bldP spid="15" grpId="0"/>
      <p:bldP spid="16" grpId="0"/>
      <p:bldP spid="17" grpId="0"/>
      <p:bldP spid="18" grpId="0"/>
      <p:bldP spid="19" grpId="0"/>
      <p:bldP spid="20"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09" name="Rechthoek 4"/>
          <p:cNvSpPr>
            <a:spLocks noChangeArrowheads="1"/>
          </p:cNvSpPr>
          <p:nvPr/>
        </p:nvSpPr>
        <p:spPr bwMode="auto">
          <a:xfrm>
            <a:off x="3810000" y="5157788"/>
            <a:ext cx="4572000" cy="823912"/>
          </a:xfrm>
          <a:prstGeom prst="rect">
            <a:avLst/>
          </a:prstGeom>
          <a:noFill/>
          <a:ln w="9525">
            <a:noFill/>
            <a:miter lim="800000"/>
            <a:headEnd/>
            <a:tailEnd/>
          </a:ln>
        </p:spPr>
        <p:txBody>
          <a:bodyPr>
            <a:spAutoFit/>
          </a:bodyPr>
          <a:lstStyle/>
          <a:p>
            <a:pPr algn="ctr">
              <a:spcBef>
                <a:spcPct val="20000"/>
              </a:spcBef>
              <a:buFont typeface="Arial" charset="0"/>
              <a:buNone/>
            </a:pPr>
            <a:r>
              <a:rPr lang="nl-NL" sz="4800" b="1" dirty="0">
                <a:solidFill>
                  <a:srgbClr val="002060"/>
                </a:solidFill>
                <a:latin typeface="Calibri" pitchFamily="34" charset="0"/>
              </a:rPr>
              <a:t>Part 8</a:t>
            </a:r>
          </a:p>
        </p:txBody>
      </p:sp>
      <p:sp>
        <p:nvSpPr>
          <p:cNvPr id="196610" name="Rechthoek 3"/>
          <p:cNvSpPr>
            <a:spLocks noChangeArrowheads="1"/>
          </p:cNvSpPr>
          <p:nvPr/>
        </p:nvSpPr>
        <p:spPr bwMode="auto">
          <a:xfrm>
            <a:off x="4197350" y="620713"/>
            <a:ext cx="3798888" cy="823912"/>
          </a:xfrm>
          <a:prstGeom prst="rect">
            <a:avLst/>
          </a:prstGeom>
          <a:noFill/>
          <a:ln w="9525">
            <a:noFill/>
            <a:miter lim="800000"/>
            <a:headEnd/>
            <a:tailEnd/>
          </a:ln>
        </p:spPr>
        <p:txBody>
          <a:bodyPr wrap="none">
            <a:spAutoFit/>
          </a:bodyPr>
          <a:lstStyle/>
          <a:p>
            <a:pPr algn="ctr">
              <a:spcBef>
                <a:spcPct val="20000"/>
              </a:spcBef>
              <a:buFont typeface="Arial" charset="0"/>
              <a:buNone/>
            </a:pPr>
            <a:r>
              <a:rPr lang="nl-NL" sz="4800" b="1">
                <a:solidFill>
                  <a:srgbClr val="002060"/>
                </a:solidFill>
                <a:latin typeface="Calibri" pitchFamily="34" charset="0"/>
              </a:rPr>
              <a:t>Team Analysis</a:t>
            </a:r>
            <a:endParaRPr lang="en-GB" sz="4800" b="1">
              <a:solidFill>
                <a:srgbClr val="002060"/>
              </a:solidFill>
              <a:latin typeface="Calibri" pitchFamily="34" charset="0"/>
              <a:cs typeface="Helvetica" pitchFamily="34" charset="0"/>
            </a:endParaRPr>
          </a:p>
        </p:txBody>
      </p:sp>
      <p:pic>
        <p:nvPicPr>
          <p:cNvPr id="5" name="Afbeelding 4" descr="Afbeelding met tekening, teken&#10;&#10;Automatisch gegenereerde beschrijving">
            <a:extLst>
              <a:ext uri="{FF2B5EF4-FFF2-40B4-BE49-F238E27FC236}">
                <a16:creationId xmlns:a16="http://schemas.microsoft.com/office/drawing/2014/main" id="{4949F925-2A0D-4C4C-93E6-8968F5B78E1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21688" y="2322006"/>
            <a:ext cx="8348624" cy="1784352"/>
          </a:xfrm>
          <a:prstGeom prst="rect">
            <a:avLst/>
          </a:prstGeom>
        </p:spPr>
      </p:pic>
    </p:spTree>
    <p:extLst>
      <p:ext uri="{BB962C8B-B14F-4D97-AF65-F5344CB8AC3E}">
        <p14:creationId xmlns:p14="http://schemas.microsoft.com/office/powerpoint/2010/main" val="909316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Afbeelding 3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8224475" y="942976"/>
            <a:ext cx="1420812" cy="1611313"/>
          </a:xfrm>
          <a:prstGeom prst="rect">
            <a:avLst/>
          </a:prstGeom>
          <a:noFill/>
          <a:ln w="9525">
            <a:noFill/>
            <a:miter lim="800000"/>
            <a:headEnd/>
            <a:tailEnd/>
          </a:ln>
        </p:spPr>
      </p:pic>
      <p:pic>
        <p:nvPicPr>
          <p:cNvPr id="35842" name="Afbeelding 22"/>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5922600" y="836614"/>
            <a:ext cx="1865312" cy="1550987"/>
          </a:xfrm>
          <a:prstGeom prst="rect">
            <a:avLst/>
          </a:prstGeom>
          <a:noFill/>
          <a:ln w="9525">
            <a:noFill/>
            <a:miter lim="800000"/>
            <a:headEnd/>
            <a:tailEnd/>
          </a:ln>
        </p:spPr>
      </p:pic>
      <p:pic>
        <p:nvPicPr>
          <p:cNvPr id="35843" name="Afbeelding 5"/>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190762" y="3935414"/>
            <a:ext cx="1543050" cy="1671637"/>
          </a:xfrm>
          <a:prstGeom prst="rect">
            <a:avLst/>
          </a:prstGeom>
          <a:noFill/>
          <a:ln w="9525">
            <a:noFill/>
            <a:miter lim="800000"/>
            <a:headEnd/>
            <a:tailEnd/>
          </a:ln>
        </p:spPr>
      </p:pic>
      <p:pic>
        <p:nvPicPr>
          <p:cNvPr id="35844" name="Afbeelding 4"/>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2025287" y="1073151"/>
            <a:ext cx="1912938" cy="3508375"/>
          </a:xfrm>
          <a:prstGeom prst="rect">
            <a:avLst/>
          </a:prstGeom>
          <a:noFill/>
          <a:ln w="9525">
            <a:noFill/>
            <a:miter lim="800000"/>
            <a:headEnd/>
            <a:tailEnd/>
          </a:ln>
        </p:spPr>
      </p:pic>
      <p:pic>
        <p:nvPicPr>
          <p:cNvPr id="35845" name="Afbeelding 3"/>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4473212" y="909639"/>
            <a:ext cx="1289050" cy="1557337"/>
          </a:xfrm>
          <a:prstGeom prst="rect">
            <a:avLst/>
          </a:prstGeom>
          <a:noFill/>
          <a:ln w="9525">
            <a:noFill/>
            <a:miter lim="800000"/>
            <a:headEnd/>
            <a:tailEnd/>
          </a:ln>
        </p:spPr>
      </p:pic>
      <p:pic>
        <p:nvPicPr>
          <p:cNvPr id="35846" name="Afbeelding 2"/>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2044337" y="3860800"/>
            <a:ext cx="2501900" cy="3168650"/>
          </a:xfrm>
          <a:prstGeom prst="rect">
            <a:avLst/>
          </a:prstGeom>
          <a:noFill/>
          <a:ln w="9525">
            <a:noFill/>
            <a:miter lim="800000"/>
            <a:headEnd/>
            <a:tailEnd/>
          </a:ln>
        </p:spPr>
      </p:pic>
      <p:pic>
        <p:nvPicPr>
          <p:cNvPr id="35847" name="Afbeelding 1"/>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7749812" y="3860801"/>
            <a:ext cx="1593850" cy="1781175"/>
          </a:xfrm>
          <a:prstGeom prst="rect">
            <a:avLst/>
          </a:prstGeom>
          <a:noFill/>
          <a:ln w="9525">
            <a:noFill/>
            <a:miter lim="800000"/>
            <a:headEnd/>
            <a:tailEnd/>
          </a:ln>
        </p:spPr>
      </p:pic>
      <p:sp>
        <p:nvSpPr>
          <p:cNvPr id="35848" name="Titel 13"/>
          <p:cNvSpPr>
            <a:spLocks noGrp="1"/>
          </p:cNvSpPr>
          <p:nvPr>
            <p:ph type="title"/>
          </p:nvPr>
        </p:nvSpPr>
        <p:spPr/>
        <p:txBody>
          <a:bodyPr>
            <a:normAutofit/>
          </a:bodyPr>
          <a:lstStyle/>
          <a:p>
            <a:pPr eaLnBrk="1" hangingPunct="1"/>
            <a:r>
              <a:rPr lang="en-GB" sz="2600" dirty="0"/>
              <a:t>Seven different worldviews</a:t>
            </a:r>
          </a:p>
        </p:txBody>
      </p:sp>
      <p:sp>
        <p:nvSpPr>
          <p:cNvPr id="24" name="Rechthoek 23"/>
          <p:cNvSpPr/>
          <p:nvPr/>
        </p:nvSpPr>
        <p:spPr>
          <a:xfrm>
            <a:off x="4114438" y="2655888"/>
            <a:ext cx="1844675" cy="1403350"/>
          </a:xfrm>
          <a:prstGeom prst="rect">
            <a:avLst/>
          </a:prstGeom>
          <a:effectLst/>
        </p:spPr>
        <p:txBody>
          <a:bodyPr>
            <a:spAutoFit/>
          </a:bodyPr>
          <a:lstStyle/>
          <a:p>
            <a:pPr algn="ctr">
              <a:defRPr/>
            </a:pPr>
            <a:r>
              <a:rPr lang="en-GB" sz="1400" dirty="0">
                <a:solidFill>
                  <a:srgbClr val="002060"/>
                </a:solidFill>
                <a:latin typeface="Calibri" pitchFamily="34" charset="0"/>
              </a:rPr>
              <a:t>In this</a:t>
            </a:r>
            <a:r>
              <a:rPr lang="en-GB" dirty="0">
                <a:solidFill>
                  <a:srgbClr val="002060"/>
                </a:solidFill>
                <a:latin typeface="Calibri" pitchFamily="34" charset="0"/>
              </a:rPr>
              <a:t> </a:t>
            </a:r>
            <a:r>
              <a:rPr lang="en-GB" sz="1400" dirty="0">
                <a:solidFill>
                  <a:srgbClr val="002060"/>
                </a:solidFill>
                <a:latin typeface="Calibri" pitchFamily="34" charset="0"/>
              </a:rPr>
              <a:t>world we are all</a:t>
            </a:r>
            <a:r>
              <a:rPr lang="en-GB" dirty="0">
                <a:solidFill>
                  <a:srgbClr val="002060"/>
                </a:solidFill>
                <a:latin typeface="Calibri" pitchFamily="34" charset="0"/>
              </a:rPr>
              <a:t> </a:t>
            </a:r>
            <a:r>
              <a:rPr lang="en-GB" sz="1400" dirty="0">
                <a:solidFill>
                  <a:srgbClr val="002060"/>
                </a:solidFill>
                <a:latin typeface="Calibri" pitchFamily="34" charset="0"/>
              </a:rPr>
              <a:t>equal; we need</a:t>
            </a:r>
            <a:r>
              <a:rPr lang="en-GB" dirty="0">
                <a:solidFill>
                  <a:srgbClr val="002060"/>
                </a:solidFill>
                <a:latin typeface="Calibri" pitchFamily="34" charset="0"/>
              </a:rPr>
              <a:t> </a:t>
            </a:r>
            <a:r>
              <a:rPr lang="en-GB" sz="1400" dirty="0">
                <a:solidFill>
                  <a:srgbClr val="002060"/>
                </a:solidFill>
                <a:latin typeface="Calibri" pitchFamily="34" charset="0"/>
              </a:rPr>
              <a:t>to help each</a:t>
            </a:r>
            <a:r>
              <a:rPr lang="en-GB" dirty="0">
                <a:solidFill>
                  <a:srgbClr val="002060"/>
                </a:solidFill>
                <a:latin typeface="Calibri" pitchFamily="34" charset="0"/>
              </a:rPr>
              <a:t> </a:t>
            </a:r>
            <a:r>
              <a:rPr lang="en-GB" sz="1400" dirty="0">
                <a:solidFill>
                  <a:srgbClr val="002060"/>
                </a:solidFill>
                <a:latin typeface="Calibri" pitchFamily="34" charset="0"/>
              </a:rPr>
              <a:t>other</a:t>
            </a:r>
            <a:r>
              <a:rPr lang="en-GB" dirty="0">
                <a:solidFill>
                  <a:srgbClr val="002060"/>
                </a:solidFill>
                <a:latin typeface="Calibri" pitchFamily="34" charset="0"/>
              </a:rPr>
              <a:t> </a:t>
            </a:r>
            <a:r>
              <a:rPr lang="en-GB" sz="1400" dirty="0">
                <a:solidFill>
                  <a:srgbClr val="002060"/>
                </a:solidFill>
                <a:latin typeface="Calibri" pitchFamily="34" charset="0"/>
              </a:rPr>
              <a:t>and</a:t>
            </a:r>
            <a:r>
              <a:rPr lang="en-GB" dirty="0">
                <a:solidFill>
                  <a:srgbClr val="002060"/>
                </a:solidFill>
                <a:latin typeface="Calibri" pitchFamily="34" charset="0"/>
              </a:rPr>
              <a:t> </a:t>
            </a:r>
            <a:r>
              <a:rPr lang="en-GB" sz="1400" dirty="0">
                <a:solidFill>
                  <a:srgbClr val="002060"/>
                </a:solidFill>
                <a:latin typeface="Calibri" pitchFamily="34" charset="0"/>
              </a:rPr>
              <a:t>create</a:t>
            </a:r>
            <a:r>
              <a:rPr lang="en-GB" dirty="0">
                <a:solidFill>
                  <a:srgbClr val="002060"/>
                </a:solidFill>
                <a:latin typeface="Calibri" pitchFamily="34" charset="0"/>
              </a:rPr>
              <a:t> </a:t>
            </a:r>
            <a:r>
              <a:rPr lang="en-GB" sz="1400" dirty="0">
                <a:solidFill>
                  <a:srgbClr val="002060"/>
                </a:solidFill>
                <a:latin typeface="Calibri" pitchFamily="34" charset="0"/>
              </a:rPr>
              <a:t>equal</a:t>
            </a:r>
            <a:r>
              <a:rPr lang="en-GB" dirty="0">
                <a:solidFill>
                  <a:srgbClr val="002060"/>
                </a:solidFill>
                <a:latin typeface="Calibri" pitchFamily="34" charset="0"/>
              </a:rPr>
              <a:t> </a:t>
            </a:r>
            <a:r>
              <a:rPr lang="en-GB" sz="1400" dirty="0">
                <a:solidFill>
                  <a:srgbClr val="002060"/>
                </a:solidFill>
                <a:latin typeface="Calibri" pitchFamily="34" charset="0"/>
              </a:rPr>
              <a:t>opportunities</a:t>
            </a:r>
          </a:p>
        </p:txBody>
      </p:sp>
      <p:sp>
        <p:nvSpPr>
          <p:cNvPr id="26" name="Rechthoek 25"/>
          <p:cNvSpPr/>
          <p:nvPr/>
        </p:nvSpPr>
        <p:spPr>
          <a:xfrm>
            <a:off x="6202000" y="2655889"/>
            <a:ext cx="1655762" cy="1138773"/>
          </a:xfrm>
          <a:prstGeom prst="rect">
            <a:avLst/>
          </a:prstGeom>
          <a:effectLst/>
        </p:spPr>
        <p:txBody>
          <a:bodyPr>
            <a:spAutoFit/>
          </a:bodyPr>
          <a:lstStyle/>
          <a:p>
            <a:pPr algn="ctr">
              <a:defRPr/>
            </a:pPr>
            <a:r>
              <a:rPr lang="en-GB" sz="1400" dirty="0">
                <a:solidFill>
                  <a:srgbClr val="002060"/>
                </a:solidFill>
                <a:latin typeface="Calibri" pitchFamily="34" charset="0"/>
              </a:rPr>
              <a:t>The world is complex so we need</a:t>
            </a:r>
            <a:r>
              <a:rPr lang="en-GB" dirty="0">
                <a:solidFill>
                  <a:srgbClr val="002060"/>
                </a:solidFill>
                <a:latin typeface="Calibri" pitchFamily="34" charset="0"/>
              </a:rPr>
              <a:t> </a:t>
            </a:r>
            <a:r>
              <a:rPr lang="en-GB" sz="1400" dirty="0">
                <a:solidFill>
                  <a:srgbClr val="002060"/>
                </a:solidFill>
                <a:latin typeface="Calibri" pitchFamily="34" charset="0"/>
              </a:rPr>
              <a:t>to</a:t>
            </a:r>
            <a:r>
              <a:rPr lang="en-GB" dirty="0">
                <a:solidFill>
                  <a:srgbClr val="002060"/>
                </a:solidFill>
                <a:latin typeface="Calibri" pitchFamily="34" charset="0"/>
              </a:rPr>
              <a:t> </a:t>
            </a:r>
            <a:r>
              <a:rPr lang="en-GB" sz="1400" dirty="0">
                <a:solidFill>
                  <a:srgbClr val="002060"/>
                </a:solidFill>
                <a:latin typeface="Calibri" pitchFamily="34" charset="0"/>
              </a:rPr>
              <a:t>analyse</a:t>
            </a:r>
            <a:r>
              <a:rPr lang="en-GB" dirty="0">
                <a:solidFill>
                  <a:srgbClr val="002060"/>
                </a:solidFill>
                <a:latin typeface="Calibri" pitchFamily="34" charset="0"/>
              </a:rPr>
              <a:t> </a:t>
            </a:r>
            <a:r>
              <a:rPr lang="en-GB" sz="1400" dirty="0">
                <a:solidFill>
                  <a:srgbClr val="002060"/>
                </a:solidFill>
                <a:latin typeface="Calibri" pitchFamily="34" charset="0"/>
              </a:rPr>
              <a:t>and</a:t>
            </a:r>
            <a:r>
              <a:rPr lang="en-GB" dirty="0">
                <a:solidFill>
                  <a:srgbClr val="002060"/>
                </a:solidFill>
                <a:latin typeface="Calibri" pitchFamily="34" charset="0"/>
              </a:rPr>
              <a:t> </a:t>
            </a:r>
            <a:r>
              <a:rPr lang="en-GB" sz="1400" dirty="0">
                <a:solidFill>
                  <a:srgbClr val="002060"/>
                </a:solidFill>
                <a:latin typeface="Calibri" pitchFamily="34" charset="0"/>
              </a:rPr>
              <a:t>understand</a:t>
            </a:r>
            <a:r>
              <a:rPr lang="en-GB" dirty="0">
                <a:solidFill>
                  <a:srgbClr val="002060"/>
                </a:solidFill>
                <a:latin typeface="Calibri" pitchFamily="34" charset="0"/>
              </a:rPr>
              <a:t> </a:t>
            </a:r>
            <a:r>
              <a:rPr lang="en-GB" sz="1400" dirty="0">
                <a:solidFill>
                  <a:srgbClr val="002060"/>
                </a:solidFill>
                <a:latin typeface="Calibri" pitchFamily="34" charset="0"/>
              </a:rPr>
              <a:t>it</a:t>
            </a:r>
            <a:r>
              <a:rPr lang="en-GB" dirty="0">
                <a:solidFill>
                  <a:srgbClr val="002060"/>
                </a:solidFill>
                <a:latin typeface="Calibri" pitchFamily="34" charset="0"/>
              </a:rPr>
              <a:t> </a:t>
            </a:r>
          </a:p>
        </p:txBody>
      </p:sp>
      <p:sp>
        <p:nvSpPr>
          <p:cNvPr id="27" name="Rechthoek 26"/>
          <p:cNvSpPr/>
          <p:nvPr/>
        </p:nvSpPr>
        <p:spPr>
          <a:xfrm>
            <a:off x="1809387" y="2660650"/>
            <a:ext cx="2344738" cy="1066800"/>
          </a:xfrm>
          <a:prstGeom prst="rect">
            <a:avLst/>
          </a:prstGeom>
          <a:effectLst/>
        </p:spPr>
        <p:txBody>
          <a:bodyPr>
            <a:spAutoFit/>
          </a:bodyPr>
          <a:lstStyle/>
          <a:p>
            <a:pPr algn="ctr">
              <a:defRPr/>
            </a:pPr>
            <a:r>
              <a:rPr lang="en-GB" sz="1400" dirty="0">
                <a:solidFill>
                  <a:srgbClr val="002060"/>
                </a:solidFill>
                <a:latin typeface="Calibri" pitchFamily="34" charset="0"/>
              </a:rPr>
              <a:t>The world is full of opportunities, if</a:t>
            </a:r>
            <a:r>
              <a:rPr lang="en-GB" dirty="0">
                <a:solidFill>
                  <a:srgbClr val="002060"/>
                </a:solidFill>
                <a:latin typeface="Calibri" pitchFamily="34" charset="0"/>
              </a:rPr>
              <a:t> </a:t>
            </a:r>
            <a:r>
              <a:rPr lang="en-GB" sz="1400" dirty="0">
                <a:solidFill>
                  <a:srgbClr val="002060"/>
                </a:solidFill>
                <a:latin typeface="Calibri" pitchFamily="34" charset="0"/>
              </a:rPr>
              <a:t>you</a:t>
            </a:r>
            <a:r>
              <a:rPr lang="en-GB" dirty="0">
                <a:solidFill>
                  <a:srgbClr val="002060"/>
                </a:solidFill>
                <a:latin typeface="Calibri" pitchFamily="34" charset="0"/>
              </a:rPr>
              <a:t> </a:t>
            </a:r>
            <a:r>
              <a:rPr lang="en-GB" sz="1400" dirty="0">
                <a:solidFill>
                  <a:srgbClr val="002060"/>
                </a:solidFill>
                <a:latin typeface="Calibri" pitchFamily="34" charset="0"/>
              </a:rPr>
              <a:t>really want you</a:t>
            </a:r>
            <a:r>
              <a:rPr lang="en-GB" dirty="0">
                <a:solidFill>
                  <a:srgbClr val="002060"/>
                </a:solidFill>
                <a:latin typeface="Calibri" pitchFamily="34" charset="0"/>
              </a:rPr>
              <a:t> </a:t>
            </a:r>
            <a:r>
              <a:rPr lang="en-GB" sz="1400" dirty="0">
                <a:solidFill>
                  <a:srgbClr val="002060"/>
                </a:solidFill>
                <a:latin typeface="Calibri" pitchFamily="34" charset="0"/>
              </a:rPr>
              <a:t>can</a:t>
            </a:r>
            <a:r>
              <a:rPr lang="en-GB" dirty="0">
                <a:solidFill>
                  <a:srgbClr val="002060"/>
                </a:solidFill>
                <a:latin typeface="Calibri" pitchFamily="34" charset="0"/>
              </a:rPr>
              <a:t> </a:t>
            </a:r>
            <a:r>
              <a:rPr lang="en-GB" sz="1400" dirty="0">
                <a:solidFill>
                  <a:srgbClr val="002060"/>
                </a:solidFill>
                <a:latin typeface="Calibri" pitchFamily="34" charset="0"/>
              </a:rPr>
              <a:t>achieve</a:t>
            </a:r>
            <a:r>
              <a:rPr lang="en-GB" dirty="0">
                <a:solidFill>
                  <a:srgbClr val="002060"/>
                </a:solidFill>
                <a:latin typeface="Calibri" pitchFamily="34" charset="0"/>
              </a:rPr>
              <a:t> </a:t>
            </a:r>
            <a:r>
              <a:rPr lang="en-GB" sz="1400" dirty="0">
                <a:solidFill>
                  <a:srgbClr val="002060"/>
                </a:solidFill>
                <a:latin typeface="Calibri" pitchFamily="34" charset="0"/>
              </a:rPr>
              <a:t>anything!</a:t>
            </a:r>
          </a:p>
        </p:txBody>
      </p:sp>
      <p:sp>
        <p:nvSpPr>
          <p:cNvPr id="28" name="Rechthoek 27"/>
          <p:cNvSpPr/>
          <p:nvPr/>
        </p:nvSpPr>
        <p:spPr>
          <a:xfrm>
            <a:off x="8159388" y="2655888"/>
            <a:ext cx="1643063" cy="1231106"/>
          </a:xfrm>
          <a:prstGeom prst="rect">
            <a:avLst/>
          </a:prstGeom>
          <a:effectLst/>
        </p:spPr>
        <p:txBody>
          <a:bodyPr>
            <a:spAutoFit/>
          </a:bodyPr>
          <a:lstStyle/>
          <a:p>
            <a:pPr algn="ctr">
              <a:defRPr/>
            </a:pPr>
            <a:r>
              <a:rPr lang="en-GB" sz="1400" dirty="0">
                <a:solidFill>
                  <a:srgbClr val="002060"/>
                </a:solidFill>
                <a:latin typeface="Calibri" pitchFamily="34" charset="0"/>
              </a:rPr>
              <a:t>The world is one living system where we need</a:t>
            </a:r>
            <a:r>
              <a:rPr lang="en-GB" dirty="0">
                <a:solidFill>
                  <a:srgbClr val="002060"/>
                </a:solidFill>
                <a:latin typeface="Calibri" pitchFamily="34" charset="0"/>
              </a:rPr>
              <a:t> </a:t>
            </a:r>
            <a:r>
              <a:rPr lang="en-GB" sz="1400" dirty="0">
                <a:solidFill>
                  <a:srgbClr val="002060"/>
                </a:solidFill>
                <a:latin typeface="Calibri" pitchFamily="34" charset="0"/>
              </a:rPr>
              <a:t>to focus on the problems we have in common</a:t>
            </a:r>
          </a:p>
        </p:txBody>
      </p:sp>
      <p:sp>
        <p:nvSpPr>
          <p:cNvPr id="29" name="Rechthoek 28"/>
          <p:cNvSpPr/>
          <p:nvPr/>
        </p:nvSpPr>
        <p:spPr>
          <a:xfrm>
            <a:off x="7164026" y="5607050"/>
            <a:ext cx="2695575" cy="915988"/>
          </a:xfrm>
          <a:prstGeom prst="rect">
            <a:avLst/>
          </a:prstGeom>
          <a:effectLst/>
        </p:spPr>
        <p:txBody>
          <a:bodyPr>
            <a:spAutoFit/>
          </a:bodyPr>
          <a:lstStyle/>
          <a:p>
            <a:pPr algn="ctr">
              <a:defRPr/>
            </a:pPr>
            <a:r>
              <a:rPr lang="en-GB" sz="1400" dirty="0">
                <a:solidFill>
                  <a:srgbClr val="002060"/>
                </a:solidFill>
                <a:latin typeface="Calibri" pitchFamily="34" charset="0"/>
              </a:rPr>
              <a:t>The world is an</a:t>
            </a:r>
            <a:r>
              <a:rPr lang="en-GB" dirty="0">
                <a:solidFill>
                  <a:srgbClr val="002060"/>
                </a:solidFill>
                <a:latin typeface="Calibri" pitchFamily="34" charset="0"/>
              </a:rPr>
              <a:t> </a:t>
            </a:r>
            <a:r>
              <a:rPr lang="en-GB" sz="1400" dirty="0">
                <a:solidFill>
                  <a:srgbClr val="002060"/>
                </a:solidFill>
                <a:latin typeface="Calibri" pitchFamily="34" charset="0"/>
              </a:rPr>
              <a:t>unsafe</a:t>
            </a:r>
            <a:r>
              <a:rPr lang="en-GB" dirty="0">
                <a:solidFill>
                  <a:srgbClr val="002060"/>
                </a:solidFill>
                <a:latin typeface="Calibri" pitchFamily="34" charset="0"/>
              </a:rPr>
              <a:t> </a:t>
            </a:r>
            <a:r>
              <a:rPr lang="en-GB" sz="1400" dirty="0">
                <a:solidFill>
                  <a:srgbClr val="002060"/>
                </a:solidFill>
                <a:latin typeface="Calibri" pitchFamily="34" charset="0"/>
              </a:rPr>
              <a:t>place, we need</a:t>
            </a:r>
            <a:r>
              <a:rPr lang="en-GB" dirty="0">
                <a:solidFill>
                  <a:srgbClr val="002060"/>
                </a:solidFill>
                <a:latin typeface="Calibri" pitchFamily="34" charset="0"/>
              </a:rPr>
              <a:t> </a:t>
            </a:r>
            <a:r>
              <a:rPr lang="en-GB" sz="1400" dirty="0">
                <a:solidFill>
                  <a:srgbClr val="002060"/>
                </a:solidFill>
                <a:latin typeface="Calibri" pitchFamily="34" charset="0"/>
              </a:rPr>
              <a:t>to stick together</a:t>
            </a:r>
            <a:r>
              <a:rPr lang="en-GB" dirty="0">
                <a:solidFill>
                  <a:srgbClr val="002060"/>
                </a:solidFill>
                <a:latin typeface="Calibri" pitchFamily="34" charset="0"/>
              </a:rPr>
              <a:t> </a:t>
            </a:r>
            <a:r>
              <a:rPr lang="en-GB" sz="1400" dirty="0">
                <a:solidFill>
                  <a:srgbClr val="002060"/>
                </a:solidFill>
                <a:latin typeface="Calibri" pitchFamily="34" charset="0"/>
              </a:rPr>
              <a:t>and bond through</a:t>
            </a:r>
            <a:r>
              <a:rPr lang="en-GB" dirty="0">
                <a:solidFill>
                  <a:srgbClr val="002060"/>
                </a:solidFill>
                <a:latin typeface="Calibri" pitchFamily="34" charset="0"/>
              </a:rPr>
              <a:t> </a:t>
            </a:r>
            <a:r>
              <a:rPr lang="en-GB" sz="1400" dirty="0">
                <a:solidFill>
                  <a:srgbClr val="002060"/>
                </a:solidFill>
                <a:latin typeface="Calibri" pitchFamily="34" charset="0"/>
              </a:rPr>
              <a:t>rituals</a:t>
            </a:r>
          </a:p>
        </p:txBody>
      </p:sp>
      <p:sp>
        <p:nvSpPr>
          <p:cNvPr id="30" name="Rechthoek 29"/>
          <p:cNvSpPr/>
          <p:nvPr/>
        </p:nvSpPr>
        <p:spPr>
          <a:xfrm>
            <a:off x="4978038" y="5607050"/>
            <a:ext cx="2087563" cy="915988"/>
          </a:xfrm>
          <a:prstGeom prst="rect">
            <a:avLst/>
          </a:prstGeom>
          <a:effectLst/>
        </p:spPr>
        <p:txBody>
          <a:bodyPr>
            <a:spAutoFit/>
          </a:bodyPr>
          <a:lstStyle/>
          <a:p>
            <a:pPr algn="ctr">
              <a:defRPr/>
            </a:pPr>
            <a:r>
              <a:rPr lang="en-GB" sz="1400" dirty="0">
                <a:solidFill>
                  <a:srgbClr val="002060"/>
                </a:solidFill>
                <a:latin typeface="Calibri" pitchFamily="34" charset="0"/>
              </a:rPr>
              <a:t>The world is a jungle so</a:t>
            </a:r>
            <a:r>
              <a:rPr lang="en-GB" dirty="0">
                <a:solidFill>
                  <a:srgbClr val="002060"/>
                </a:solidFill>
                <a:latin typeface="Calibri" pitchFamily="34" charset="0"/>
              </a:rPr>
              <a:t> </a:t>
            </a:r>
            <a:r>
              <a:rPr lang="en-GB" sz="1400" dirty="0">
                <a:solidFill>
                  <a:srgbClr val="002060"/>
                </a:solidFill>
                <a:latin typeface="Calibri" pitchFamily="34" charset="0"/>
              </a:rPr>
              <a:t>you</a:t>
            </a:r>
            <a:r>
              <a:rPr lang="en-GB" dirty="0">
                <a:solidFill>
                  <a:srgbClr val="002060"/>
                </a:solidFill>
                <a:latin typeface="Calibri" pitchFamily="34" charset="0"/>
              </a:rPr>
              <a:t> </a:t>
            </a:r>
            <a:r>
              <a:rPr lang="en-GB" sz="1400" dirty="0">
                <a:solidFill>
                  <a:srgbClr val="002060"/>
                </a:solidFill>
                <a:latin typeface="Calibri" pitchFamily="34" charset="0"/>
              </a:rPr>
              <a:t>better</a:t>
            </a:r>
            <a:r>
              <a:rPr lang="en-GB" dirty="0">
                <a:solidFill>
                  <a:srgbClr val="002060"/>
                </a:solidFill>
                <a:latin typeface="Calibri" pitchFamily="34" charset="0"/>
              </a:rPr>
              <a:t> </a:t>
            </a:r>
            <a:r>
              <a:rPr lang="en-GB" sz="1400" dirty="0">
                <a:solidFill>
                  <a:srgbClr val="002060"/>
                </a:solidFill>
                <a:latin typeface="Calibri" pitchFamily="34" charset="0"/>
              </a:rPr>
              <a:t>fight</a:t>
            </a:r>
            <a:r>
              <a:rPr lang="en-GB" dirty="0">
                <a:solidFill>
                  <a:srgbClr val="002060"/>
                </a:solidFill>
                <a:latin typeface="Calibri" pitchFamily="34" charset="0"/>
              </a:rPr>
              <a:t> </a:t>
            </a:r>
            <a:r>
              <a:rPr lang="en-GB" sz="1400" dirty="0">
                <a:solidFill>
                  <a:srgbClr val="002060"/>
                </a:solidFill>
                <a:latin typeface="Calibri" pitchFamily="34" charset="0"/>
              </a:rPr>
              <a:t>for</a:t>
            </a:r>
            <a:r>
              <a:rPr lang="en-GB" dirty="0">
                <a:solidFill>
                  <a:srgbClr val="002060"/>
                </a:solidFill>
                <a:latin typeface="Calibri" pitchFamily="34" charset="0"/>
              </a:rPr>
              <a:t> </a:t>
            </a:r>
            <a:r>
              <a:rPr lang="en-GB" sz="1400" dirty="0">
                <a:solidFill>
                  <a:srgbClr val="002060"/>
                </a:solidFill>
                <a:latin typeface="Calibri" pitchFamily="34" charset="0"/>
              </a:rPr>
              <a:t>your</a:t>
            </a:r>
            <a:r>
              <a:rPr lang="en-GB" dirty="0">
                <a:solidFill>
                  <a:srgbClr val="002060"/>
                </a:solidFill>
                <a:latin typeface="Calibri" pitchFamily="34" charset="0"/>
              </a:rPr>
              <a:t> </a:t>
            </a:r>
            <a:r>
              <a:rPr lang="en-GB" sz="1400" dirty="0">
                <a:solidFill>
                  <a:srgbClr val="002060"/>
                </a:solidFill>
                <a:latin typeface="Calibri" pitchFamily="34" charset="0"/>
              </a:rPr>
              <a:t>rights</a:t>
            </a:r>
            <a:r>
              <a:rPr lang="en-GB" dirty="0">
                <a:solidFill>
                  <a:srgbClr val="002060"/>
                </a:solidFill>
                <a:latin typeface="Calibri" pitchFamily="34" charset="0"/>
              </a:rPr>
              <a:t> </a:t>
            </a:r>
            <a:r>
              <a:rPr lang="en-GB" sz="1400" dirty="0">
                <a:solidFill>
                  <a:srgbClr val="002060"/>
                </a:solidFill>
                <a:latin typeface="Calibri" pitchFamily="34" charset="0"/>
              </a:rPr>
              <a:t>and</a:t>
            </a:r>
            <a:r>
              <a:rPr lang="en-GB" dirty="0">
                <a:solidFill>
                  <a:srgbClr val="002060"/>
                </a:solidFill>
                <a:latin typeface="Calibri" pitchFamily="34" charset="0"/>
              </a:rPr>
              <a:t> </a:t>
            </a:r>
            <a:r>
              <a:rPr lang="en-GB" sz="1400" dirty="0">
                <a:solidFill>
                  <a:srgbClr val="002060"/>
                </a:solidFill>
                <a:latin typeface="Calibri" pitchFamily="34" charset="0"/>
              </a:rPr>
              <a:t>ensure respect</a:t>
            </a:r>
          </a:p>
        </p:txBody>
      </p:sp>
      <p:sp>
        <p:nvSpPr>
          <p:cNvPr id="31" name="Rechthoek 30"/>
          <p:cNvSpPr/>
          <p:nvPr/>
        </p:nvSpPr>
        <p:spPr>
          <a:xfrm>
            <a:off x="2106250" y="5607051"/>
            <a:ext cx="2366962" cy="854075"/>
          </a:xfrm>
          <a:prstGeom prst="rect">
            <a:avLst/>
          </a:prstGeom>
          <a:effectLst/>
        </p:spPr>
        <p:txBody>
          <a:bodyPr>
            <a:spAutoFit/>
          </a:bodyPr>
          <a:lstStyle/>
          <a:p>
            <a:pPr algn="ctr">
              <a:defRPr/>
            </a:pPr>
            <a:r>
              <a:rPr lang="en-GB" sz="1400" dirty="0">
                <a:solidFill>
                  <a:srgbClr val="002060"/>
                </a:solidFill>
                <a:latin typeface="Calibri" pitchFamily="34" charset="0"/>
              </a:rPr>
              <a:t>The world</a:t>
            </a:r>
            <a:r>
              <a:rPr lang="en-GB" dirty="0">
                <a:solidFill>
                  <a:srgbClr val="002060"/>
                </a:solidFill>
                <a:latin typeface="Calibri" pitchFamily="34" charset="0"/>
              </a:rPr>
              <a:t> </a:t>
            </a:r>
            <a:r>
              <a:rPr lang="en-GB" sz="1400" dirty="0">
                <a:solidFill>
                  <a:srgbClr val="002060"/>
                </a:solidFill>
                <a:latin typeface="Calibri" pitchFamily="34" charset="0"/>
              </a:rPr>
              <a:t>will</a:t>
            </a:r>
            <a:r>
              <a:rPr lang="en-GB" dirty="0">
                <a:solidFill>
                  <a:srgbClr val="002060"/>
                </a:solidFill>
                <a:latin typeface="Calibri" pitchFamily="34" charset="0"/>
              </a:rPr>
              <a:t> </a:t>
            </a:r>
            <a:r>
              <a:rPr lang="en-GB" sz="1400" dirty="0">
                <a:solidFill>
                  <a:srgbClr val="002060"/>
                </a:solidFill>
                <a:latin typeface="Calibri" pitchFamily="34" charset="0"/>
              </a:rPr>
              <a:t>be a complete chaos if we don’t</a:t>
            </a:r>
            <a:r>
              <a:rPr lang="en-GB" dirty="0">
                <a:solidFill>
                  <a:srgbClr val="002060"/>
                </a:solidFill>
                <a:latin typeface="Calibri" pitchFamily="34" charset="0"/>
              </a:rPr>
              <a:t> </a:t>
            </a:r>
            <a:r>
              <a:rPr lang="en-GB" sz="1400" dirty="0">
                <a:solidFill>
                  <a:srgbClr val="002060"/>
                </a:solidFill>
                <a:latin typeface="Calibri" pitchFamily="34" charset="0"/>
              </a:rPr>
              <a:t>organize</a:t>
            </a:r>
            <a:r>
              <a:rPr lang="en-GB" dirty="0">
                <a:solidFill>
                  <a:srgbClr val="002060"/>
                </a:solidFill>
                <a:latin typeface="Calibri" pitchFamily="34" charset="0"/>
              </a:rPr>
              <a:t> </a:t>
            </a:r>
            <a:r>
              <a:rPr lang="en-GB" sz="1400" dirty="0">
                <a:solidFill>
                  <a:srgbClr val="002060"/>
                </a:solidFill>
                <a:latin typeface="Calibri" pitchFamily="34" charset="0"/>
              </a:rPr>
              <a:t>and stick to the rules</a:t>
            </a:r>
          </a:p>
        </p:txBody>
      </p:sp>
    </p:spTree>
    <p:extLst>
      <p:ext uri="{BB962C8B-B14F-4D97-AF65-F5344CB8AC3E}">
        <p14:creationId xmlns:p14="http://schemas.microsoft.com/office/powerpoint/2010/main" val="396591144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p:cNvPicPr>
            <a:picLocks noChangeAspect="1"/>
          </p:cNvPicPr>
          <p:nvPr/>
        </p:nvPicPr>
        <p:blipFill>
          <a:blip r:embed="rId2">
            <a:lum bright="70000" contrast="-70000"/>
          </a:blip>
          <a:stretch>
            <a:fillRect/>
          </a:stretch>
        </p:blipFill>
        <p:spPr>
          <a:xfrm>
            <a:off x="2338387" y="276225"/>
            <a:ext cx="7515225" cy="6305550"/>
          </a:xfrm>
          <a:prstGeom prst="rect">
            <a:avLst/>
          </a:prstGeom>
        </p:spPr>
      </p:pic>
      <p:sp>
        <p:nvSpPr>
          <p:cNvPr id="2" name="Titel 1"/>
          <p:cNvSpPr>
            <a:spLocks noGrp="1"/>
          </p:cNvSpPr>
          <p:nvPr>
            <p:ph type="title" idx="4294967295"/>
          </p:nvPr>
        </p:nvSpPr>
        <p:spPr>
          <a:xfrm>
            <a:off x="838200" y="3240088"/>
            <a:ext cx="10515600" cy="1325562"/>
          </a:xfrm>
        </p:spPr>
        <p:txBody>
          <a:bodyPr>
            <a:normAutofit fontScale="90000"/>
          </a:bodyPr>
          <a:lstStyle/>
          <a:p>
            <a:pPr algn="ctr"/>
            <a:r>
              <a:rPr lang="en-GB" sz="5600">
                <a:solidFill>
                  <a:srgbClr val="002060"/>
                </a:solidFill>
                <a:latin typeface="Raleway Light" panose="020B0403030101060003" pitchFamily="34" charset="0"/>
              </a:rPr>
              <a:t>My Motivation Insights TeamScan</a:t>
            </a:r>
            <a:br>
              <a:rPr lang="en-GB">
                <a:solidFill>
                  <a:srgbClr val="002060"/>
                </a:solidFill>
                <a:latin typeface="Raleway Light" panose="020B0403030101060003" pitchFamily="34" charset="0"/>
              </a:rPr>
            </a:br>
            <a:br>
              <a:rPr lang="en-GB" sz="4400">
                <a:solidFill>
                  <a:srgbClr val="002060"/>
                </a:solidFill>
                <a:latin typeface="Raleway Light" panose="020B0403030101060003" pitchFamily="34" charset="0"/>
              </a:rPr>
            </a:br>
            <a:r>
              <a:rPr lang="en-GB" sz="4400">
                <a:solidFill>
                  <a:srgbClr val="002060"/>
                </a:solidFill>
                <a:latin typeface="Raleway Light" panose="020B0403030101060003" pitchFamily="34" charset="0"/>
              </a:rPr>
              <a:t>Building blocks for effective &amp; vital teams </a:t>
            </a:r>
            <a:br>
              <a:rPr lang="en-GB"/>
            </a:br>
            <a:endParaRPr lang="en-GB"/>
          </a:p>
        </p:txBody>
      </p:sp>
    </p:spTree>
    <p:extLst>
      <p:ext uri="{BB962C8B-B14F-4D97-AF65-F5344CB8AC3E}">
        <p14:creationId xmlns:p14="http://schemas.microsoft.com/office/powerpoint/2010/main" val="275809936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770EBBF4-EBF3-48A7-B5A5-DB4EB9201F84}"/>
              </a:ext>
            </a:extLst>
          </p:cNvPr>
          <p:cNvSpPr>
            <a:spLocks noGrp="1"/>
          </p:cNvSpPr>
          <p:nvPr>
            <p:ph type="title"/>
          </p:nvPr>
        </p:nvSpPr>
        <p:spPr>
          <a:xfrm>
            <a:off x="418011" y="365125"/>
            <a:ext cx="11425646" cy="1325563"/>
          </a:xfrm>
        </p:spPr>
        <p:txBody>
          <a:bodyPr anchor="t">
            <a:normAutofit/>
          </a:bodyPr>
          <a:lstStyle/>
          <a:p>
            <a:r>
              <a:rPr lang="nl-NL" sz="4000" dirty="0"/>
              <a:t>Team profile </a:t>
            </a:r>
            <a:r>
              <a:rPr lang="nl-NL" sz="4000" dirty="0" err="1"/>
              <a:t>vs</a:t>
            </a:r>
            <a:r>
              <a:rPr lang="nl-NL" sz="4000" dirty="0"/>
              <a:t> </a:t>
            </a:r>
            <a:r>
              <a:rPr lang="nl-NL" sz="4000" dirty="0" err="1"/>
              <a:t>TeamScan</a:t>
            </a:r>
            <a:endParaRPr lang="nl-NL" sz="4000" dirty="0"/>
          </a:p>
        </p:txBody>
      </p:sp>
      <p:sp>
        <p:nvSpPr>
          <p:cNvPr id="6" name="Tijdelijke aanduiding voor inhoud 2"/>
          <p:cNvSpPr txBox="1">
            <a:spLocks/>
          </p:cNvSpPr>
          <p:nvPr/>
        </p:nvSpPr>
        <p:spPr>
          <a:xfrm>
            <a:off x="255479" y="4738338"/>
            <a:ext cx="4183247" cy="20313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None/>
            </a:pPr>
            <a:r>
              <a:rPr lang="en-GB" sz="1800">
                <a:solidFill>
                  <a:srgbClr val="002060"/>
                </a:solidFill>
                <a:latin typeface="Raleway" panose="020B0503030101060003" pitchFamily="34" charset="0"/>
              </a:rPr>
              <a:t>By adding up the colour profiles of all the team members, the team profile is created. This provides insight into where the team naturally has its focus and energy. </a:t>
            </a:r>
          </a:p>
        </p:txBody>
      </p:sp>
      <p:sp>
        <p:nvSpPr>
          <p:cNvPr id="3" name="Tekstvak 2"/>
          <p:cNvSpPr txBox="1"/>
          <p:nvPr/>
        </p:nvSpPr>
        <p:spPr>
          <a:xfrm>
            <a:off x="4891429" y="4693985"/>
            <a:ext cx="3257006" cy="1730923"/>
          </a:xfrm>
          <a:prstGeom prst="rect">
            <a:avLst/>
          </a:prstGeom>
          <a:noFill/>
        </p:spPr>
        <p:txBody>
          <a:bodyPr wrap="square" rtlCol="0">
            <a:spAutoFit/>
          </a:bodyPr>
          <a:lstStyle/>
          <a:p>
            <a:pPr algn="ctr">
              <a:lnSpc>
                <a:spcPct val="120000"/>
              </a:lnSpc>
            </a:pPr>
            <a:r>
              <a:rPr lang="en-GB">
                <a:solidFill>
                  <a:srgbClr val="002060"/>
                </a:solidFill>
                <a:latin typeface="Raleway" panose="020B0503030101060003" pitchFamily="34" charset="0"/>
              </a:rPr>
              <a:t>But that does not mean that the drives are being used effectively. To measure the effectiveness, we use the TeamScan. </a:t>
            </a:r>
            <a:endParaRPr lang="en-GB"/>
          </a:p>
        </p:txBody>
      </p:sp>
      <p:sp>
        <p:nvSpPr>
          <p:cNvPr id="4" name="Rechthoek 3"/>
          <p:cNvSpPr/>
          <p:nvPr/>
        </p:nvSpPr>
        <p:spPr>
          <a:xfrm>
            <a:off x="8495818" y="4676633"/>
            <a:ext cx="2987470" cy="1394036"/>
          </a:xfrm>
          <a:prstGeom prst="rect">
            <a:avLst/>
          </a:prstGeom>
        </p:spPr>
        <p:txBody>
          <a:bodyPr wrap="square">
            <a:spAutoFit/>
          </a:bodyPr>
          <a:lstStyle/>
          <a:p>
            <a:pPr lvl="1" algn="ctr">
              <a:lnSpc>
                <a:spcPct val="120000"/>
              </a:lnSpc>
            </a:pPr>
            <a:r>
              <a:rPr lang="en-GB">
                <a:solidFill>
                  <a:srgbClr val="002060"/>
                </a:solidFill>
                <a:latin typeface="Raleway" panose="020B0503030101060003" pitchFamily="34" charset="0"/>
              </a:rPr>
              <a:t>The outcome of the Team Scan shows in which aspects a team can improve. </a:t>
            </a:r>
          </a:p>
        </p:txBody>
      </p:sp>
      <p:pic>
        <p:nvPicPr>
          <p:cNvPr id="5" name="Afbeelding 4"/>
          <p:cNvPicPr>
            <a:picLocks noChangeAspect="1"/>
          </p:cNvPicPr>
          <p:nvPr/>
        </p:nvPicPr>
        <p:blipFill>
          <a:blip r:embed="rId3"/>
          <a:stretch>
            <a:fillRect/>
          </a:stretch>
        </p:blipFill>
        <p:spPr>
          <a:xfrm>
            <a:off x="8939536" y="1867882"/>
            <a:ext cx="1539133" cy="2166937"/>
          </a:xfrm>
          <a:prstGeom prst="rect">
            <a:avLst/>
          </a:prstGeom>
        </p:spPr>
      </p:pic>
      <p:sp>
        <p:nvSpPr>
          <p:cNvPr id="9" name="Tekstvak 8"/>
          <p:cNvSpPr txBox="1"/>
          <p:nvPr/>
        </p:nvSpPr>
        <p:spPr>
          <a:xfrm>
            <a:off x="7218265" y="1301249"/>
            <a:ext cx="3235234" cy="369332"/>
          </a:xfrm>
          <a:prstGeom prst="rect">
            <a:avLst/>
          </a:prstGeom>
          <a:noFill/>
        </p:spPr>
        <p:txBody>
          <a:bodyPr wrap="square" rtlCol="0">
            <a:spAutoFit/>
          </a:bodyPr>
          <a:lstStyle/>
          <a:p>
            <a:r>
              <a:rPr lang="nl-NL" dirty="0">
                <a:solidFill>
                  <a:srgbClr val="002060"/>
                </a:solidFill>
                <a:latin typeface="Raleway" panose="020B0503030101060003" pitchFamily="34" charset="0"/>
              </a:rPr>
              <a:t>TeamScan = Output</a:t>
            </a:r>
          </a:p>
        </p:txBody>
      </p:sp>
      <p:sp>
        <p:nvSpPr>
          <p:cNvPr id="12" name="Tekstvak 11"/>
          <p:cNvSpPr txBox="1"/>
          <p:nvPr/>
        </p:nvSpPr>
        <p:spPr>
          <a:xfrm>
            <a:off x="1416076" y="1297705"/>
            <a:ext cx="4020628" cy="369332"/>
          </a:xfrm>
          <a:prstGeom prst="rect">
            <a:avLst/>
          </a:prstGeom>
          <a:noFill/>
        </p:spPr>
        <p:txBody>
          <a:bodyPr wrap="square" rtlCol="0">
            <a:spAutoFit/>
          </a:bodyPr>
          <a:lstStyle/>
          <a:p>
            <a:r>
              <a:rPr lang="nl-NL" dirty="0">
                <a:solidFill>
                  <a:srgbClr val="002060"/>
                </a:solidFill>
                <a:latin typeface="Raleway" panose="020B0503030101060003" pitchFamily="34" charset="0"/>
              </a:rPr>
              <a:t>Team profile = Input</a:t>
            </a:r>
          </a:p>
        </p:txBody>
      </p:sp>
      <p:pic>
        <p:nvPicPr>
          <p:cNvPr id="10" name="Afbeelding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V="1">
            <a:off x="-262086" y="4425532"/>
            <a:ext cx="12992929" cy="45719"/>
          </a:xfrm>
          <a:prstGeom prst="rect">
            <a:avLst/>
          </a:prstGeom>
        </p:spPr>
      </p:pic>
      <p:pic>
        <p:nvPicPr>
          <p:cNvPr id="11" name="Afbeelding 10"/>
          <p:cNvPicPr>
            <a:picLocks noChangeAspect="1"/>
          </p:cNvPicPr>
          <p:nvPr/>
        </p:nvPicPr>
        <p:blipFill>
          <a:blip r:embed="rId5"/>
          <a:stretch>
            <a:fillRect/>
          </a:stretch>
        </p:blipFill>
        <p:spPr>
          <a:xfrm>
            <a:off x="255479" y="1850927"/>
            <a:ext cx="2767171" cy="2200845"/>
          </a:xfrm>
          <a:prstGeom prst="rect">
            <a:avLst/>
          </a:prstGeom>
        </p:spPr>
      </p:pic>
      <p:pic>
        <p:nvPicPr>
          <p:cNvPr id="13" name="Picture 2">
            <a:extLst>
              <a:ext uri="{FF2B5EF4-FFF2-40B4-BE49-F238E27FC236}">
                <a16:creationId xmlns:a16="http://schemas.microsoft.com/office/drawing/2014/main" id="{38208432-3641-524A-96AA-F515D61B736F}"/>
              </a:ext>
            </a:extLst>
          </p:cNvPr>
          <p:cNvPicPr>
            <a:picLocks noChangeAspect="1"/>
          </p:cNvPicPr>
          <p:nvPr/>
        </p:nvPicPr>
        <p:blipFill>
          <a:blip r:embed="rId6"/>
          <a:stretch>
            <a:fillRect/>
          </a:stretch>
        </p:blipFill>
        <p:spPr>
          <a:xfrm>
            <a:off x="3209997" y="1934124"/>
            <a:ext cx="2226707" cy="2130820"/>
          </a:xfrm>
          <a:prstGeom prst="rect">
            <a:avLst/>
          </a:prstGeom>
        </p:spPr>
      </p:pic>
      <p:sp>
        <p:nvSpPr>
          <p:cNvPr id="14" name="Tekstvak 13">
            <a:extLst>
              <a:ext uri="{FF2B5EF4-FFF2-40B4-BE49-F238E27FC236}">
                <a16:creationId xmlns:a16="http://schemas.microsoft.com/office/drawing/2014/main" id="{BACBE164-7275-3045-B270-41F4A739D148}"/>
              </a:ext>
            </a:extLst>
          </p:cNvPr>
          <p:cNvSpPr txBox="1"/>
          <p:nvPr/>
        </p:nvSpPr>
        <p:spPr>
          <a:xfrm>
            <a:off x="6600813" y="1839635"/>
            <a:ext cx="2061111" cy="2157770"/>
          </a:xfrm>
          <a:prstGeom prst="rect">
            <a:avLst/>
          </a:prstGeom>
          <a:solidFill>
            <a:schemeClr val="bg1"/>
          </a:solidFill>
        </p:spPr>
        <p:txBody>
          <a:bodyPr wrap="square" rtlCol="0">
            <a:spAutoFit/>
          </a:bodyPr>
          <a:lstStyle/>
          <a:p>
            <a:pPr algn="ctr">
              <a:lnSpc>
                <a:spcPct val="150000"/>
              </a:lnSpc>
            </a:pPr>
            <a:r>
              <a:rPr lang="en-GB" sz="1300" dirty="0">
                <a:solidFill>
                  <a:srgbClr val="002060"/>
                </a:solidFill>
                <a:latin typeface="Raleway" panose="020B0503030101060003" pitchFamily="34" charset="0"/>
              </a:rPr>
              <a:t>Mission &amp; inspiration </a:t>
            </a:r>
          </a:p>
          <a:p>
            <a:pPr algn="ctr">
              <a:lnSpc>
                <a:spcPct val="150000"/>
              </a:lnSpc>
            </a:pPr>
            <a:r>
              <a:rPr lang="en-GB" sz="1300" dirty="0">
                <a:solidFill>
                  <a:srgbClr val="002060"/>
                </a:solidFill>
                <a:latin typeface="Raleway" panose="020B0503030101060003" pitchFamily="34" charset="0"/>
              </a:rPr>
              <a:t>Vision &amp; strategy</a:t>
            </a:r>
          </a:p>
          <a:p>
            <a:pPr algn="ctr">
              <a:lnSpc>
                <a:spcPct val="150000"/>
              </a:lnSpc>
            </a:pPr>
            <a:r>
              <a:rPr lang="en-GB" sz="1300" dirty="0">
                <a:solidFill>
                  <a:srgbClr val="002060"/>
                </a:solidFill>
                <a:latin typeface="Raleway" panose="020B0503030101060003" pitchFamily="34" charset="0"/>
              </a:rPr>
              <a:t>Shared results</a:t>
            </a:r>
          </a:p>
          <a:p>
            <a:pPr algn="ctr">
              <a:lnSpc>
                <a:spcPct val="150000"/>
              </a:lnSpc>
            </a:pPr>
            <a:r>
              <a:rPr lang="en-GB" sz="1300" dirty="0">
                <a:solidFill>
                  <a:srgbClr val="002060"/>
                </a:solidFill>
                <a:latin typeface="Raleway" panose="020B0503030101060003" pitchFamily="34" charset="0"/>
              </a:rPr>
              <a:t>Responsibility</a:t>
            </a:r>
          </a:p>
          <a:p>
            <a:pPr algn="ctr">
              <a:lnSpc>
                <a:spcPct val="150000"/>
              </a:lnSpc>
            </a:pPr>
            <a:r>
              <a:rPr lang="en-GB" sz="1300" dirty="0">
                <a:solidFill>
                  <a:srgbClr val="002060"/>
                </a:solidFill>
                <a:latin typeface="Raleway" panose="020B0503030101060003" pitchFamily="34" charset="0"/>
              </a:rPr>
              <a:t>Commitment</a:t>
            </a:r>
          </a:p>
          <a:p>
            <a:pPr algn="ctr">
              <a:lnSpc>
                <a:spcPct val="150000"/>
              </a:lnSpc>
            </a:pPr>
            <a:r>
              <a:rPr lang="en-GB" sz="1300" dirty="0">
                <a:solidFill>
                  <a:srgbClr val="002060"/>
                </a:solidFill>
                <a:latin typeface="Raleway" panose="020B0503030101060003" pitchFamily="34" charset="0"/>
              </a:rPr>
              <a:t>Healthy conflicts</a:t>
            </a:r>
          </a:p>
          <a:p>
            <a:pPr algn="ctr">
              <a:lnSpc>
                <a:spcPct val="150000"/>
              </a:lnSpc>
            </a:pPr>
            <a:r>
              <a:rPr lang="en-GB" sz="1300" dirty="0">
                <a:solidFill>
                  <a:srgbClr val="002060"/>
                </a:solidFill>
                <a:latin typeface="Raleway" panose="020B0503030101060003" pitchFamily="34" charset="0"/>
              </a:rPr>
              <a:t>Trust</a:t>
            </a:r>
          </a:p>
        </p:txBody>
      </p:sp>
    </p:spTree>
    <p:extLst>
      <p:ext uri="{BB962C8B-B14F-4D97-AF65-F5344CB8AC3E}">
        <p14:creationId xmlns:p14="http://schemas.microsoft.com/office/powerpoint/2010/main" val="52249235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Tekstvak 4"/>
          <p:cNvSpPr txBox="1">
            <a:spLocks noChangeArrowheads="1"/>
          </p:cNvSpPr>
          <p:nvPr/>
        </p:nvSpPr>
        <p:spPr bwMode="auto">
          <a:xfrm>
            <a:off x="1992314" y="1165904"/>
            <a:ext cx="7613325" cy="3816429"/>
          </a:xfrm>
          <a:prstGeom prst="rect">
            <a:avLst/>
          </a:prstGeom>
          <a:noFill/>
          <a:ln w="9525">
            <a:noFill/>
            <a:miter lim="800000"/>
            <a:headEnd/>
            <a:tailEnd/>
          </a:ln>
        </p:spPr>
        <p:txBody>
          <a:bodyPr wrap="square">
            <a:spAutoFit/>
          </a:bodyPr>
          <a:lstStyle/>
          <a:p>
            <a:endParaRPr lang="en-GB" sz="2200" dirty="0">
              <a:solidFill>
                <a:srgbClr val="002060"/>
              </a:solidFill>
              <a:latin typeface="Raleway Light" panose="020B0403030101060003" pitchFamily="34" charset="0"/>
              <a:ea typeface="Calibri" pitchFamily="34" charset="0"/>
              <a:cs typeface="Times New Roman" pitchFamily="18" charset="0"/>
            </a:endParaRPr>
          </a:p>
          <a:p>
            <a:r>
              <a:rPr lang="en-US" sz="2200" dirty="0">
                <a:solidFill>
                  <a:srgbClr val="002060"/>
                </a:solidFill>
                <a:latin typeface="Raleway Light" panose="020B0403030101060003" pitchFamily="34" charset="0"/>
                <a:ea typeface="Calibri" pitchFamily="34" charset="0"/>
                <a:cs typeface="Times New Roman" pitchFamily="18" charset="0"/>
              </a:rPr>
              <a:t>In essence, there is always a </a:t>
            </a:r>
          </a:p>
          <a:p>
            <a:endParaRPr lang="en-GB" sz="2200" dirty="0">
              <a:solidFill>
                <a:srgbClr val="002060"/>
              </a:solidFill>
              <a:latin typeface="Raleway Light" panose="020B0403030101060003" pitchFamily="34" charset="0"/>
              <a:ea typeface="Calibri" pitchFamily="34" charset="0"/>
              <a:cs typeface="Times New Roman" pitchFamily="18" charset="0"/>
            </a:endParaRPr>
          </a:p>
          <a:p>
            <a:r>
              <a:rPr lang="en-GB" sz="2200" dirty="0">
                <a:solidFill>
                  <a:srgbClr val="002060"/>
                </a:solidFill>
                <a:latin typeface="Raleway Light" panose="020B0403030101060003" pitchFamily="34" charset="0"/>
                <a:ea typeface="Calibri" pitchFamily="34" charset="0"/>
                <a:cs typeface="Times New Roman" pitchFamily="18" charset="0"/>
              </a:rPr>
              <a:t>1. </a:t>
            </a:r>
            <a:r>
              <a:rPr lang="en-US" sz="2200" dirty="0">
                <a:solidFill>
                  <a:srgbClr val="002060"/>
                </a:solidFill>
                <a:latin typeface="Raleway Light" panose="020B0403030101060003" pitchFamily="34" charset="0"/>
                <a:ea typeface="Calibri" pitchFamily="34" charset="0"/>
                <a:cs typeface="Times New Roman" pitchFamily="18" charset="0"/>
              </a:rPr>
              <a:t>jointly experienced task, </a:t>
            </a:r>
          </a:p>
          <a:p>
            <a:r>
              <a:rPr lang="en-US" sz="2200" dirty="0">
                <a:solidFill>
                  <a:srgbClr val="002060"/>
                </a:solidFill>
                <a:latin typeface="Raleway Light" panose="020B0403030101060003" pitchFamily="34" charset="0"/>
                <a:ea typeface="Calibri" pitchFamily="34" charset="0"/>
                <a:cs typeface="Times New Roman" pitchFamily="18" charset="0"/>
              </a:rPr>
              <a:t>2. the leadership is </a:t>
            </a:r>
            <a:r>
              <a:rPr lang="en-US" sz="2200" dirty="0" err="1">
                <a:solidFill>
                  <a:srgbClr val="002060"/>
                </a:solidFill>
                <a:latin typeface="Raleway Light" panose="020B0403030101060003" pitchFamily="34" charset="0"/>
                <a:ea typeface="Calibri" pitchFamily="34" charset="0"/>
                <a:cs typeface="Times New Roman" pitchFamily="18" charset="0"/>
              </a:rPr>
              <a:t>recognised</a:t>
            </a:r>
            <a:r>
              <a:rPr lang="en-US" sz="2200" dirty="0">
                <a:solidFill>
                  <a:srgbClr val="002060"/>
                </a:solidFill>
                <a:latin typeface="Raleway Light" panose="020B0403030101060003" pitchFamily="34" charset="0"/>
                <a:ea typeface="Calibri" pitchFamily="34" charset="0"/>
                <a:cs typeface="Times New Roman" pitchFamily="18" charset="0"/>
              </a:rPr>
              <a:t> and </a:t>
            </a:r>
          </a:p>
          <a:p>
            <a:r>
              <a:rPr lang="en-US" sz="2200" dirty="0">
                <a:solidFill>
                  <a:srgbClr val="002060"/>
                </a:solidFill>
                <a:latin typeface="Raleway Light" panose="020B0403030101060003" pitchFamily="34" charset="0"/>
                <a:ea typeface="Calibri" pitchFamily="34" charset="0"/>
                <a:cs typeface="Times New Roman" pitchFamily="18" charset="0"/>
              </a:rPr>
              <a:t>3. there is a group process whereby members </a:t>
            </a:r>
          </a:p>
          <a:p>
            <a:r>
              <a:rPr lang="en-US" sz="2200" dirty="0">
                <a:solidFill>
                  <a:srgbClr val="002060"/>
                </a:solidFill>
                <a:latin typeface="Raleway Light" panose="020B0403030101060003" pitchFamily="34" charset="0"/>
                <a:ea typeface="Calibri" pitchFamily="34" charset="0"/>
                <a:cs typeface="Times New Roman" pitchFamily="18" charset="0"/>
              </a:rPr>
              <a:t>    of the group can attach themselves</a:t>
            </a:r>
            <a:r>
              <a:rPr lang="en-GB" sz="2200" dirty="0">
                <a:solidFill>
                  <a:srgbClr val="002060"/>
                </a:solidFill>
                <a:latin typeface="Raleway Light" panose="020B0403030101060003" pitchFamily="34" charset="0"/>
                <a:ea typeface="Calibri" pitchFamily="34" charset="0"/>
                <a:cs typeface="Times New Roman" pitchFamily="18" charset="0"/>
              </a:rPr>
              <a:t>. </a:t>
            </a:r>
          </a:p>
          <a:p>
            <a:endParaRPr lang="en-GB" sz="2200" dirty="0">
              <a:solidFill>
                <a:srgbClr val="002060"/>
              </a:solidFill>
              <a:latin typeface="Raleway Light" panose="020B0403030101060003" pitchFamily="34" charset="0"/>
              <a:ea typeface="Calibri" pitchFamily="34" charset="0"/>
              <a:cs typeface="Times New Roman" pitchFamily="18" charset="0"/>
            </a:endParaRPr>
          </a:p>
          <a:p>
            <a:endParaRPr lang="en-GB" sz="2200" dirty="0">
              <a:solidFill>
                <a:srgbClr val="002060"/>
              </a:solidFill>
              <a:latin typeface="Raleway Light" panose="020B0403030101060003" pitchFamily="34" charset="0"/>
              <a:ea typeface="Calibri" pitchFamily="34" charset="0"/>
              <a:cs typeface="Times New Roman" pitchFamily="18" charset="0"/>
            </a:endParaRPr>
          </a:p>
          <a:p>
            <a:r>
              <a:rPr lang="en-US" sz="2200" dirty="0">
                <a:solidFill>
                  <a:srgbClr val="002060"/>
                </a:solidFill>
                <a:latin typeface="Raleway Light" panose="020B0403030101060003" pitchFamily="34" charset="0"/>
                <a:ea typeface="Calibri" pitchFamily="34" charset="0"/>
                <a:cs typeface="Times New Roman" pitchFamily="18" charset="0"/>
              </a:rPr>
              <a:t>Working on tasks: modern thinking (big brain)</a:t>
            </a:r>
          </a:p>
          <a:p>
            <a:r>
              <a:rPr lang="en-US" sz="2200" dirty="0">
                <a:solidFill>
                  <a:srgbClr val="002060"/>
                </a:solidFill>
                <a:latin typeface="Raleway Light" panose="020B0403030101060003" pitchFamily="34" charset="0"/>
                <a:ea typeface="Calibri" pitchFamily="34" charset="0"/>
                <a:cs typeface="Times New Roman" pitchFamily="18" charset="0"/>
              </a:rPr>
              <a:t>Working on adhesion: old thinking (cerebellum)</a:t>
            </a:r>
            <a:endParaRPr lang="en-GB" sz="2200" dirty="0">
              <a:solidFill>
                <a:srgbClr val="002060"/>
              </a:solidFill>
              <a:latin typeface="Raleway Light" panose="020B0403030101060003" pitchFamily="34" charset="0"/>
              <a:ea typeface="Calibri" pitchFamily="34" charset="0"/>
              <a:cs typeface="Times New Roman" pitchFamily="18" charset="0"/>
            </a:endParaRPr>
          </a:p>
        </p:txBody>
      </p:sp>
      <p:sp>
        <p:nvSpPr>
          <p:cNvPr id="2" name="Rechthoek 1"/>
          <p:cNvSpPr/>
          <p:nvPr/>
        </p:nvSpPr>
        <p:spPr>
          <a:xfrm>
            <a:off x="1432560" y="5320888"/>
            <a:ext cx="9519919" cy="830997"/>
          </a:xfrm>
          <a:prstGeom prst="rect">
            <a:avLst/>
          </a:prstGeom>
        </p:spPr>
        <p:txBody>
          <a:bodyPr wrap="square">
            <a:spAutoFit/>
          </a:bodyPr>
          <a:lstStyle/>
          <a:p>
            <a:pPr algn="ctr"/>
            <a:r>
              <a:rPr lang="en-US" sz="2400" b="1" dirty="0">
                <a:solidFill>
                  <a:srgbClr val="002060"/>
                </a:solidFill>
                <a:latin typeface="Raleway Light" panose="020B0403030101060003" pitchFamily="34" charset="0"/>
              </a:rPr>
              <a:t>Creating real and vital teams is a (continuous) process.</a:t>
            </a:r>
          </a:p>
          <a:p>
            <a:pPr algn="ctr"/>
            <a:r>
              <a:rPr lang="en-US" sz="2400" b="1" dirty="0">
                <a:solidFill>
                  <a:srgbClr val="002060"/>
                </a:solidFill>
                <a:latin typeface="Raleway Light" panose="020B0403030101060003" pitchFamily="34" charset="0"/>
              </a:rPr>
              <a:t>Vital team is not a "state". </a:t>
            </a:r>
            <a:endParaRPr lang="en-GB" sz="2400" b="1" dirty="0">
              <a:solidFill>
                <a:srgbClr val="002060"/>
              </a:solidFill>
              <a:latin typeface="Raleway Light" panose="020B0403030101060003" pitchFamily="34" charset="0"/>
            </a:endParaRPr>
          </a:p>
        </p:txBody>
      </p:sp>
      <p:sp>
        <p:nvSpPr>
          <p:cNvPr id="7" name="Titel 6">
            <a:extLst>
              <a:ext uri="{FF2B5EF4-FFF2-40B4-BE49-F238E27FC236}">
                <a16:creationId xmlns:a16="http://schemas.microsoft.com/office/drawing/2014/main" id="{770EBBF4-EBF3-48A7-B5A5-DB4EB9201F84}"/>
              </a:ext>
            </a:extLst>
          </p:cNvPr>
          <p:cNvSpPr>
            <a:spLocks noGrp="1"/>
          </p:cNvSpPr>
          <p:nvPr>
            <p:ph type="title"/>
          </p:nvPr>
        </p:nvSpPr>
        <p:spPr/>
        <p:txBody>
          <a:bodyPr>
            <a:normAutofit/>
          </a:bodyPr>
          <a:lstStyle/>
          <a:p>
            <a:r>
              <a:rPr lang="en-US" dirty="0"/>
              <a:t>The primal laws of a real and vital team</a:t>
            </a:r>
            <a:br>
              <a:rPr lang="en-GB" dirty="0"/>
            </a:br>
            <a:r>
              <a:rPr lang="en-GB" sz="3600" dirty="0"/>
              <a:t> </a:t>
            </a:r>
          </a:p>
        </p:txBody>
      </p:sp>
      <p:pic>
        <p:nvPicPr>
          <p:cNvPr id="3074" name="Picture 2" descr="Afbeeldingsresultaat voor game of thrones fight"/>
          <p:cNvPicPr>
            <a:picLocks noChangeAspect="1" noChangeArrowheads="1"/>
          </p:cNvPicPr>
          <p:nvPr/>
        </p:nvPicPr>
        <p:blipFill>
          <a:blip r:embed="rId3" cstate="screen">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a:ext>
            </a:extLst>
          </a:blip>
          <a:srcRect/>
          <a:stretch>
            <a:fillRect/>
          </a:stretch>
        </p:blipFill>
        <p:spPr bwMode="auto">
          <a:xfrm>
            <a:off x="8094189" y="1238644"/>
            <a:ext cx="3764435" cy="25056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258445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vert="horz" lIns="91440" tIns="45720" rIns="91440" bIns="45720" rtlCol="0" anchor="t">
            <a:normAutofit/>
          </a:bodyPr>
          <a:lstStyle/>
          <a:p>
            <a:r>
              <a:rPr lang="nl-NL" dirty="0"/>
              <a:t>Building </a:t>
            </a:r>
            <a:r>
              <a:rPr lang="nl-NL" dirty="0" err="1"/>
              <a:t>vital</a:t>
            </a:r>
            <a:r>
              <a:rPr lang="nl-NL" dirty="0"/>
              <a:t> teams</a:t>
            </a:r>
          </a:p>
        </p:txBody>
      </p:sp>
      <p:sp>
        <p:nvSpPr>
          <p:cNvPr id="6" name="Tekstvak 5"/>
          <p:cNvSpPr txBox="1"/>
          <p:nvPr/>
        </p:nvSpPr>
        <p:spPr>
          <a:xfrm>
            <a:off x="698148" y="1027906"/>
            <a:ext cx="11493852" cy="5339923"/>
          </a:xfrm>
          <a:prstGeom prst="rect">
            <a:avLst/>
          </a:prstGeom>
          <a:noFill/>
        </p:spPr>
        <p:txBody>
          <a:bodyPr wrap="none" rtlCol="0">
            <a:spAutoFit/>
          </a:bodyPr>
          <a:lstStyle/>
          <a:p>
            <a:pPr>
              <a:lnSpc>
                <a:spcPct val="150000"/>
              </a:lnSpc>
            </a:pPr>
            <a:r>
              <a:rPr lang="nl-NL" sz="2200" dirty="0" err="1">
                <a:solidFill>
                  <a:srgbClr val="002060"/>
                </a:solidFill>
                <a:latin typeface="Raleway Light" panose="020B0403030101060003" pitchFamily="34" charset="0"/>
              </a:rPr>
              <a:t>Science</a:t>
            </a:r>
            <a:r>
              <a:rPr lang="nl-NL" sz="2200" dirty="0">
                <a:solidFill>
                  <a:srgbClr val="002060"/>
                </a:solidFill>
                <a:latin typeface="Raleway Light" panose="020B0403030101060003" pitchFamily="34" charset="0"/>
              </a:rPr>
              <a:t> </a:t>
            </a:r>
            <a:r>
              <a:rPr lang="nl-NL" sz="2200" dirty="0" err="1">
                <a:solidFill>
                  <a:srgbClr val="002060"/>
                </a:solidFill>
                <a:latin typeface="Raleway Light" panose="020B0403030101060003" pitchFamily="34" charset="0"/>
              </a:rPr>
              <a:t>behind</a:t>
            </a:r>
            <a:r>
              <a:rPr lang="nl-NL" sz="2200" dirty="0">
                <a:solidFill>
                  <a:srgbClr val="002060"/>
                </a:solidFill>
                <a:latin typeface="Raleway Light" panose="020B0403030101060003" pitchFamily="34" charset="0"/>
              </a:rPr>
              <a:t> </a:t>
            </a:r>
            <a:r>
              <a:rPr lang="nl-NL" sz="2200" dirty="0" err="1">
                <a:solidFill>
                  <a:srgbClr val="002060"/>
                </a:solidFill>
                <a:latin typeface="Raleway Light" panose="020B0403030101060003" pitchFamily="34" charset="0"/>
              </a:rPr>
              <a:t>TeamScan</a:t>
            </a:r>
            <a:endParaRPr lang="nl-NL" sz="2200" dirty="0">
              <a:solidFill>
                <a:srgbClr val="002060"/>
              </a:solidFill>
              <a:latin typeface="Raleway Light" panose="020B0403030101060003" pitchFamily="34" charset="0"/>
            </a:endParaRPr>
          </a:p>
          <a:p>
            <a:pPr marL="285750" indent="-285750">
              <a:lnSpc>
                <a:spcPct val="150000"/>
              </a:lnSpc>
              <a:buBlip>
                <a:blip r:embed="rId3"/>
              </a:buBlip>
            </a:pPr>
            <a:r>
              <a:rPr lang="nl-NL" sz="2200" b="1" dirty="0" err="1">
                <a:solidFill>
                  <a:srgbClr val="002060"/>
                </a:solidFill>
                <a:latin typeface="Raleway Light" panose="020B0403030101060003" pitchFamily="34" charset="0"/>
              </a:rPr>
              <a:t>Tuckman</a:t>
            </a:r>
            <a:r>
              <a:rPr lang="nl-NL" sz="2200" dirty="0">
                <a:solidFill>
                  <a:srgbClr val="002060"/>
                </a:solidFill>
                <a:latin typeface="Raleway Light" panose="020B0403030101060003" pitchFamily="34" charset="0"/>
              </a:rPr>
              <a:t>: </a:t>
            </a:r>
            <a:r>
              <a:rPr lang="nl-NL" sz="2200" dirty="0" err="1">
                <a:solidFill>
                  <a:srgbClr val="002060"/>
                </a:solidFill>
                <a:latin typeface="Raleway Light" panose="020B0403030101060003" pitchFamily="34" charset="0"/>
              </a:rPr>
              <a:t>Linear</a:t>
            </a:r>
            <a:r>
              <a:rPr lang="nl-NL" sz="2200" dirty="0">
                <a:solidFill>
                  <a:srgbClr val="002060"/>
                </a:solidFill>
                <a:latin typeface="Raleway Light" panose="020B0403030101060003" pitchFamily="34" charset="0"/>
              </a:rPr>
              <a:t> model and </a:t>
            </a:r>
            <a:r>
              <a:rPr lang="nl-NL" sz="2200" dirty="0" err="1">
                <a:solidFill>
                  <a:srgbClr val="002060"/>
                </a:solidFill>
                <a:latin typeface="Raleway Light" panose="020B0403030101060003" pitchFamily="34" charset="0"/>
              </a:rPr>
              <a:t>phases</a:t>
            </a:r>
            <a:r>
              <a:rPr lang="nl-NL" sz="2200" dirty="0">
                <a:solidFill>
                  <a:srgbClr val="002060"/>
                </a:solidFill>
                <a:latin typeface="Raleway Light" panose="020B0403030101060003" pitchFamily="34" charset="0"/>
              </a:rPr>
              <a:t> </a:t>
            </a:r>
          </a:p>
          <a:p>
            <a:pPr marL="285750" indent="-285750">
              <a:lnSpc>
                <a:spcPct val="150000"/>
              </a:lnSpc>
              <a:buBlip>
                <a:blip r:embed="rId3"/>
              </a:buBlip>
            </a:pPr>
            <a:r>
              <a:rPr lang="nl-NL" sz="2200" b="1" dirty="0" err="1">
                <a:solidFill>
                  <a:srgbClr val="002060"/>
                </a:solidFill>
                <a:latin typeface="Raleway Light" panose="020B0403030101060003" pitchFamily="34" charset="0"/>
              </a:rPr>
              <a:t>Kur</a:t>
            </a:r>
            <a:r>
              <a:rPr lang="nl-NL" sz="2200" dirty="0">
                <a:solidFill>
                  <a:srgbClr val="002060"/>
                </a:solidFill>
                <a:latin typeface="Raleway Light" panose="020B0403030101060003" pitchFamily="34" charset="0"/>
              </a:rPr>
              <a:t>: Teams have </a:t>
            </a:r>
            <a:r>
              <a:rPr lang="nl-NL" sz="2200" dirty="0" err="1">
                <a:solidFill>
                  <a:srgbClr val="002060"/>
                </a:solidFill>
                <a:latin typeface="Raleway Light" panose="020B0403030101060003" pitchFamily="34" charset="0"/>
              </a:rPr>
              <a:t>temperaments</a:t>
            </a:r>
            <a:endParaRPr lang="nl-NL" sz="2200" dirty="0">
              <a:solidFill>
                <a:srgbClr val="002060"/>
              </a:solidFill>
              <a:latin typeface="Raleway Light" panose="020B0403030101060003" pitchFamily="34" charset="0"/>
            </a:endParaRPr>
          </a:p>
          <a:p>
            <a:pPr marL="285750" indent="-285750">
              <a:lnSpc>
                <a:spcPct val="150000"/>
              </a:lnSpc>
              <a:buBlip>
                <a:blip r:embed="rId3"/>
              </a:buBlip>
            </a:pPr>
            <a:r>
              <a:rPr lang="nl-NL" sz="2200" b="1" dirty="0">
                <a:solidFill>
                  <a:srgbClr val="002060"/>
                </a:solidFill>
                <a:latin typeface="Raleway Light" panose="020B0403030101060003" pitchFamily="34" charset="0"/>
              </a:rPr>
              <a:t>Bion</a:t>
            </a:r>
            <a:r>
              <a:rPr lang="nl-NL" sz="2200" dirty="0">
                <a:solidFill>
                  <a:srgbClr val="002060"/>
                </a:solidFill>
                <a:latin typeface="Raleway Light" panose="020B0403030101060003" pitchFamily="34" charset="0"/>
              </a:rPr>
              <a:t>: </a:t>
            </a:r>
            <a:r>
              <a:rPr lang="en-US" sz="2200" dirty="0">
                <a:solidFill>
                  <a:srgbClr val="002060"/>
                </a:solidFill>
                <a:latin typeface="Raleway Light" panose="020B0403030101060003" pitchFamily="34" charset="0"/>
              </a:rPr>
              <a:t>Teams have healthy side and shadow sides</a:t>
            </a:r>
            <a:endParaRPr lang="nl-NL" sz="2200" dirty="0">
              <a:solidFill>
                <a:srgbClr val="002060"/>
              </a:solidFill>
              <a:latin typeface="Raleway Light" panose="020B0403030101060003" pitchFamily="34" charset="0"/>
            </a:endParaRPr>
          </a:p>
          <a:p>
            <a:pPr marL="285750" indent="-285750">
              <a:lnSpc>
                <a:spcPct val="150000"/>
              </a:lnSpc>
              <a:buBlip>
                <a:blip r:embed="rId3"/>
              </a:buBlip>
            </a:pPr>
            <a:r>
              <a:rPr lang="nl-NL" sz="2200" b="1" dirty="0">
                <a:solidFill>
                  <a:srgbClr val="002060"/>
                </a:solidFill>
                <a:latin typeface="Raleway Light" panose="020B0403030101060003" pitchFamily="34" charset="0"/>
              </a:rPr>
              <a:t>Lencioni</a:t>
            </a:r>
            <a:r>
              <a:rPr lang="nl-NL" sz="2200" dirty="0">
                <a:solidFill>
                  <a:srgbClr val="002060"/>
                </a:solidFill>
                <a:latin typeface="Raleway Light" panose="020B0403030101060003" pitchFamily="34" charset="0"/>
              </a:rPr>
              <a:t>: </a:t>
            </a:r>
            <a:r>
              <a:rPr lang="en-US" sz="2200" dirty="0">
                <a:solidFill>
                  <a:srgbClr val="002060"/>
                </a:solidFill>
                <a:latin typeface="Raleway Light" panose="020B0403030101060003" pitchFamily="34" charset="0"/>
              </a:rPr>
              <a:t>Overcoming five dysfunctions or facing five challenges</a:t>
            </a:r>
            <a:endParaRPr lang="nl-NL" sz="2200" dirty="0">
              <a:solidFill>
                <a:srgbClr val="002060"/>
              </a:solidFill>
              <a:latin typeface="Raleway Light" panose="020B0403030101060003" pitchFamily="34" charset="0"/>
            </a:endParaRPr>
          </a:p>
          <a:p>
            <a:pPr marL="285750" indent="-285750">
              <a:lnSpc>
                <a:spcPct val="150000"/>
              </a:lnSpc>
              <a:buBlip>
                <a:blip r:embed="rId3"/>
              </a:buBlip>
            </a:pPr>
            <a:r>
              <a:rPr lang="nl-NL" sz="2200" b="1" dirty="0">
                <a:solidFill>
                  <a:srgbClr val="002060"/>
                </a:solidFill>
                <a:latin typeface="Raleway Light" panose="020B0403030101060003" pitchFamily="34" charset="0"/>
              </a:rPr>
              <a:t>Graves</a:t>
            </a:r>
            <a:r>
              <a:rPr lang="nl-NL" sz="2200" dirty="0">
                <a:solidFill>
                  <a:srgbClr val="002060"/>
                </a:solidFill>
                <a:latin typeface="Raleway Light" panose="020B0403030101060003" pitchFamily="34" charset="0"/>
              </a:rPr>
              <a:t>: </a:t>
            </a:r>
            <a:r>
              <a:rPr lang="en-US" sz="2200" dirty="0">
                <a:solidFill>
                  <a:srgbClr val="002060"/>
                </a:solidFill>
                <a:latin typeface="Raleway Light" panose="020B0403030101060003" pitchFamily="34" charset="0"/>
              </a:rPr>
              <a:t>Developing vital teams based on value systems</a:t>
            </a:r>
            <a:endParaRPr lang="nl-NL" sz="2200" dirty="0">
              <a:solidFill>
                <a:srgbClr val="002060"/>
              </a:solidFill>
              <a:latin typeface="Raleway Light" panose="020B0403030101060003" pitchFamily="34" charset="0"/>
            </a:endParaRPr>
          </a:p>
          <a:p>
            <a:pPr marL="285750" indent="-285750">
              <a:lnSpc>
                <a:spcPct val="150000"/>
              </a:lnSpc>
              <a:buBlip>
                <a:blip r:embed="rId3"/>
              </a:buBlip>
            </a:pPr>
            <a:r>
              <a:rPr lang="nl-NL" sz="2200" b="1" dirty="0">
                <a:solidFill>
                  <a:srgbClr val="002060"/>
                </a:solidFill>
                <a:latin typeface="Raleway Light" panose="020B0403030101060003" pitchFamily="34" charset="0"/>
              </a:rPr>
              <a:t>Covey: </a:t>
            </a:r>
            <a:r>
              <a:rPr lang="en-US" sz="2200" dirty="0">
                <a:solidFill>
                  <a:srgbClr val="002060"/>
                </a:solidFill>
                <a:latin typeface="Raleway Light" panose="020B0403030101060003" pitchFamily="34" charset="0"/>
              </a:rPr>
              <a:t>Start with the goal in mind and make sure that there is a mutual dependency</a:t>
            </a:r>
            <a:endParaRPr lang="nl-NL" sz="2200" dirty="0">
              <a:solidFill>
                <a:srgbClr val="002060"/>
              </a:solidFill>
              <a:latin typeface="Raleway Light" panose="020B0403030101060003" pitchFamily="34" charset="0"/>
            </a:endParaRPr>
          </a:p>
          <a:p>
            <a:endParaRPr lang="nl-NL" sz="2200" dirty="0">
              <a:solidFill>
                <a:srgbClr val="002060"/>
              </a:solidFill>
              <a:latin typeface="Raleway Light" panose="020B0403030101060003" pitchFamily="34" charset="0"/>
            </a:endParaRPr>
          </a:p>
          <a:p>
            <a:r>
              <a:rPr lang="en-US" sz="2200" dirty="0">
                <a:solidFill>
                  <a:srgbClr val="002060"/>
                </a:solidFill>
                <a:latin typeface="Raleway Light" panose="020B0403030101060003" pitchFamily="34" charset="0"/>
              </a:rPr>
              <a:t>Every "phase" of team development has a basic theme. </a:t>
            </a:r>
          </a:p>
          <a:p>
            <a:r>
              <a:rPr lang="en-US" sz="2200" dirty="0">
                <a:solidFill>
                  <a:srgbClr val="002060"/>
                </a:solidFill>
                <a:latin typeface="Raleway Light" panose="020B0403030101060003" pitchFamily="34" charset="0"/>
              </a:rPr>
              <a:t>The challenge is to successfully master or overcome this basic theme. </a:t>
            </a:r>
          </a:p>
          <a:p>
            <a:r>
              <a:rPr lang="en-US" sz="2200" dirty="0">
                <a:solidFill>
                  <a:srgbClr val="002060"/>
                </a:solidFill>
                <a:latin typeface="Raleway Light" panose="020B0403030101060003" pitchFamily="34" charset="0"/>
              </a:rPr>
              <a:t>If not, the dysfunction reigns over the team, or the shadow side dominates.</a:t>
            </a:r>
          </a:p>
          <a:p>
            <a:r>
              <a:rPr lang="en-US" sz="2200" dirty="0">
                <a:solidFill>
                  <a:srgbClr val="002060"/>
                </a:solidFill>
                <a:latin typeface="Raleway Light" panose="020B0403030101060003" pitchFamily="34" charset="0"/>
              </a:rPr>
              <a:t>Team development is like a Pyramid: the building blocks build on each other.</a:t>
            </a:r>
            <a:endParaRPr lang="nl-NL" sz="2200" dirty="0">
              <a:solidFill>
                <a:srgbClr val="002060"/>
              </a:solidFill>
              <a:latin typeface="Raleway Light" panose="020B0403030101060003" pitchFamily="34" charset="0"/>
            </a:endParaRPr>
          </a:p>
        </p:txBody>
      </p:sp>
      <p:pic>
        <p:nvPicPr>
          <p:cNvPr id="7" name="Picture 2" descr="Afbeeldingsresultaat voor rafti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8056880" y="621057"/>
            <a:ext cx="3717704" cy="2139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851738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vaal 14"/>
          <p:cNvSpPr/>
          <p:nvPr/>
        </p:nvSpPr>
        <p:spPr>
          <a:xfrm>
            <a:off x="1676418" y="3695843"/>
            <a:ext cx="2628899" cy="1215684"/>
          </a:xfrm>
          <a:prstGeom prst="ellipse">
            <a:avLst/>
          </a:prstGeom>
          <a:solidFill>
            <a:schemeClr val="accent5">
              <a:lumMod val="40000"/>
              <a:lumOff val="6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y-NL" sz="1400" b="1" dirty="0"/>
              <a:t>1. Forming</a:t>
            </a:r>
          </a:p>
          <a:p>
            <a:pPr algn="ctr"/>
            <a:r>
              <a:rPr lang="en-US" sz="1400" b="1" dirty="0"/>
              <a:t>Uncertainty, tension, optimism.</a:t>
            </a:r>
          </a:p>
          <a:p>
            <a:pPr algn="ctr"/>
            <a:r>
              <a:rPr lang="en-US" sz="1400" b="1" dirty="0"/>
              <a:t>Focus on team leader</a:t>
            </a:r>
            <a:endParaRPr lang="fy-NL" sz="1400" b="1" dirty="0"/>
          </a:p>
        </p:txBody>
      </p:sp>
      <p:cxnSp>
        <p:nvCxnSpPr>
          <p:cNvPr id="7" name="Rechte verbindingslijn met pijl 6"/>
          <p:cNvCxnSpPr>
            <a:cxnSpLocks/>
          </p:cNvCxnSpPr>
          <p:nvPr/>
        </p:nvCxnSpPr>
        <p:spPr>
          <a:xfrm>
            <a:off x="1857596" y="5394581"/>
            <a:ext cx="8476808"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Rechte verbindingslijn met pijl 7"/>
          <p:cNvCxnSpPr>
            <a:cxnSpLocks/>
          </p:cNvCxnSpPr>
          <p:nvPr/>
        </p:nvCxnSpPr>
        <p:spPr>
          <a:xfrm flipV="1">
            <a:off x="1857597" y="2119202"/>
            <a:ext cx="0" cy="329930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kstvak 10"/>
          <p:cNvSpPr txBox="1"/>
          <p:nvPr/>
        </p:nvSpPr>
        <p:spPr>
          <a:xfrm>
            <a:off x="1437319" y="1783580"/>
            <a:ext cx="1103635" cy="300082"/>
          </a:xfrm>
          <a:prstGeom prst="rect">
            <a:avLst/>
          </a:prstGeom>
          <a:noFill/>
        </p:spPr>
        <p:txBody>
          <a:bodyPr wrap="none" rtlCol="0">
            <a:spAutoFit/>
          </a:bodyPr>
          <a:lstStyle/>
          <a:p>
            <a:r>
              <a:rPr lang="fy-NL" sz="1350" dirty="0"/>
              <a:t>effectiveness</a:t>
            </a:r>
          </a:p>
        </p:txBody>
      </p:sp>
      <p:sp>
        <p:nvSpPr>
          <p:cNvPr id="12" name="Tekstvak 11"/>
          <p:cNvSpPr txBox="1"/>
          <p:nvPr/>
        </p:nvSpPr>
        <p:spPr>
          <a:xfrm>
            <a:off x="9918906" y="5478289"/>
            <a:ext cx="506870" cy="300082"/>
          </a:xfrm>
          <a:prstGeom prst="rect">
            <a:avLst/>
          </a:prstGeom>
          <a:noFill/>
        </p:spPr>
        <p:txBody>
          <a:bodyPr wrap="none" rtlCol="0">
            <a:spAutoFit/>
          </a:bodyPr>
          <a:lstStyle/>
          <a:p>
            <a:r>
              <a:rPr lang="fy-NL" sz="1350" dirty="0"/>
              <a:t>time</a:t>
            </a:r>
          </a:p>
        </p:txBody>
      </p:sp>
      <p:sp>
        <p:nvSpPr>
          <p:cNvPr id="14" name="Ovaal 13">
            <a:extLst>
              <a:ext uri="{FF2B5EF4-FFF2-40B4-BE49-F238E27FC236}">
                <a16:creationId xmlns:a16="http://schemas.microsoft.com/office/drawing/2014/main" id="{5E6A468B-F80C-4707-BCF1-9CE1F78CBA0C}"/>
              </a:ext>
            </a:extLst>
          </p:cNvPr>
          <p:cNvSpPr/>
          <p:nvPr/>
        </p:nvSpPr>
        <p:spPr>
          <a:xfrm>
            <a:off x="7970655" y="3870122"/>
            <a:ext cx="2628899" cy="1215684"/>
          </a:xfrm>
          <a:prstGeom prst="ellipse">
            <a:avLst/>
          </a:prstGeom>
          <a:solidFill>
            <a:schemeClr val="accent5">
              <a:lumMod val="5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y-NL" sz="1400" b="1" dirty="0"/>
              <a:t>5. Adjourning</a:t>
            </a:r>
          </a:p>
          <a:p>
            <a:pPr algn="ctr"/>
            <a:r>
              <a:rPr lang="fy-NL" sz="1400" b="1" dirty="0"/>
              <a:t>Saying goodbye, dissatisfaction, discomfort</a:t>
            </a:r>
          </a:p>
        </p:txBody>
      </p:sp>
      <p:sp>
        <p:nvSpPr>
          <p:cNvPr id="16" name="Ovaal 15">
            <a:extLst>
              <a:ext uri="{FF2B5EF4-FFF2-40B4-BE49-F238E27FC236}">
                <a16:creationId xmlns:a16="http://schemas.microsoft.com/office/drawing/2014/main" id="{C3B87117-6602-4F73-80BE-41A5B32420FF}"/>
              </a:ext>
            </a:extLst>
          </p:cNvPr>
          <p:cNvSpPr/>
          <p:nvPr/>
        </p:nvSpPr>
        <p:spPr>
          <a:xfrm>
            <a:off x="3568170" y="4558847"/>
            <a:ext cx="2628899" cy="1215684"/>
          </a:xfrm>
          <a:prstGeom prst="ellipse">
            <a:avLst/>
          </a:prstGeom>
          <a:solidFill>
            <a:schemeClr val="accent5">
              <a:lumMod val="60000"/>
              <a:lumOff val="4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y-NL" sz="1400" b="1" dirty="0"/>
              <a:t>2. Storming</a:t>
            </a:r>
          </a:p>
          <a:p>
            <a:pPr algn="ctr"/>
            <a:r>
              <a:rPr lang="en-US" sz="1400" b="1" dirty="0"/>
              <a:t>Conflicts, taking your own position.</a:t>
            </a:r>
          </a:p>
          <a:p>
            <a:pPr algn="ctr"/>
            <a:r>
              <a:rPr lang="en-US" sz="1400" b="1" dirty="0"/>
              <a:t>Fear of falling out of the group</a:t>
            </a:r>
            <a:endParaRPr lang="fy-NL" sz="1400" b="1" dirty="0"/>
          </a:p>
        </p:txBody>
      </p:sp>
      <p:sp>
        <p:nvSpPr>
          <p:cNvPr id="19" name="Ovaal 18">
            <a:extLst>
              <a:ext uri="{FF2B5EF4-FFF2-40B4-BE49-F238E27FC236}">
                <a16:creationId xmlns:a16="http://schemas.microsoft.com/office/drawing/2014/main" id="{F5005CEC-1F73-43DF-9049-B06CD36CB38B}"/>
              </a:ext>
            </a:extLst>
          </p:cNvPr>
          <p:cNvSpPr/>
          <p:nvPr/>
        </p:nvSpPr>
        <p:spPr>
          <a:xfrm>
            <a:off x="4945635" y="3247394"/>
            <a:ext cx="2628899" cy="1215684"/>
          </a:xfrm>
          <a:prstGeom prst="ellipse">
            <a:avLst/>
          </a:prstGeom>
          <a:solidFill>
            <a:schemeClr val="accent1">
              <a:lumMod val="75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y-NL" sz="1400" dirty="0"/>
              <a:t>3. Norming</a:t>
            </a:r>
          </a:p>
          <a:p>
            <a:pPr algn="ctr"/>
            <a:r>
              <a:rPr lang="en-US" sz="1400" dirty="0"/>
              <a:t>Rules, division of tasks</a:t>
            </a:r>
          </a:p>
          <a:p>
            <a:pPr algn="ctr"/>
            <a:r>
              <a:rPr lang="en-US" sz="1400" dirty="0"/>
              <a:t>Agreements on decision-making</a:t>
            </a:r>
            <a:endParaRPr lang="fy-NL" sz="1400" dirty="0"/>
          </a:p>
        </p:txBody>
      </p:sp>
      <p:sp>
        <p:nvSpPr>
          <p:cNvPr id="20" name="Ovaal 19">
            <a:extLst>
              <a:ext uri="{FF2B5EF4-FFF2-40B4-BE49-F238E27FC236}">
                <a16:creationId xmlns:a16="http://schemas.microsoft.com/office/drawing/2014/main" id="{61166FBE-2A84-48A3-A3AD-D3B27007BD40}"/>
              </a:ext>
            </a:extLst>
          </p:cNvPr>
          <p:cNvSpPr/>
          <p:nvPr/>
        </p:nvSpPr>
        <p:spPr>
          <a:xfrm>
            <a:off x="6804752" y="2146575"/>
            <a:ext cx="2628899" cy="1215684"/>
          </a:xfrm>
          <a:prstGeom prst="ellipse">
            <a:avLst/>
          </a:prstGeom>
          <a:solidFill>
            <a:schemeClr val="accent5">
              <a:lumMod val="75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y-NL" sz="1400" b="1" dirty="0"/>
              <a:t>4. Performing</a:t>
            </a:r>
          </a:p>
          <a:p>
            <a:pPr algn="ctr"/>
            <a:r>
              <a:rPr lang="en-US" sz="1400" b="1" dirty="0"/>
              <a:t>Result-oriented, performance, addressing each other</a:t>
            </a:r>
          </a:p>
          <a:p>
            <a:pPr algn="ctr"/>
            <a:r>
              <a:rPr lang="en-US" sz="1400" b="1" dirty="0"/>
              <a:t>Collaboration</a:t>
            </a:r>
            <a:endParaRPr lang="fy-NL" sz="1400" b="1" dirty="0"/>
          </a:p>
        </p:txBody>
      </p:sp>
      <p:sp>
        <p:nvSpPr>
          <p:cNvPr id="9" name="Pijl: ingekeept rechts 8">
            <a:extLst>
              <a:ext uri="{FF2B5EF4-FFF2-40B4-BE49-F238E27FC236}">
                <a16:creationId xmlns:a16="http://schemas.microsoft.com/office/drawing/2014/main" id="{981AEF41-CF8F-4AF7-9DE2-E3F01971AFDB}"/>
              </a:ext>
            </a:extLst>
          </p:cNvPr>
          <p:cNvSpPr/>
          <p:nvPr/>
        </p:nvSpPr>
        <p:spPr>
          <a:xfrm rot="2434294">
            <a:off x="3591658" y="4244221"/>
            <a:ext cx="893135" cy="496202"/>
          </a:xfrm>
          <a:prstGeom prst="notched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y-NL" sz="1350">
              <a:latin typeface="Raleway Light" panose="020B0403030101060003" pitchFamily="34" charset="0"/>
            </a:endParaRPr>
          </a:p>
        </p:txBody>
      </p:sp>
      <p:sp>
        <p:nvSpPr>
          <p:cNvPr id="21" name="Pijl: ingekeept rechts 20">
            <a:extLst>
              <a:ext uri="{FF2B5EF4-FFF2-40B4-BE49-F238E27FC236}">
                <a16:creationId xmlns:a16="http://schemas.microsoft.com/office/drawing/2014/main" id="{52D62C78-36BA-4BBF-96C5-5CF4890CF3BB}"/>
              </a:ext>
            </a:extLst>
          </p:cNvPr>
          <p:cNvSpPr/>
          <p:nvPr/>
        </p:nvSpPr>
        <p:spPr>
          <a:xfrm rot="19561379">
            <a:off x="5241525" y="4235283"/>
            <a:ext cx="893135" cy="496202"/>
          </a:xfrm>
          <a:prstGeom prst="notched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y-NL" sz="1350">
              <a:latin typeface="Raleway Light" panose="020B0403030101060003" pitchFamily="34" charset="0"/>
            </a:endParaRPr>
          </a:p>
        </p:txBody>
      </p:sp>
      <p:sp>
        <p:nvSpPr>
          <p:cNvPr id="22" name="Pijl: ingekeept rechts 21">
            <a:extLst>
              <a:ext uri="{FF2B5EF4-FFF2-40B4-BE49-F238E27FC236}">
                <a16:creationId xmlns:a16="http://schemas.microsoft.com/office/drawing/2014/main" id="{573193CA-CE94-42CF-82FB-5FEFDEA34B36}"/>
              </a:ext>
            </a:extLst>
          </p:cNvPr>
          <p:cNvSpPr/>
          <p:nvPr/>
        </p:nvSpPr>
        <p:spPr>
          <a:xfrm rot="19561379">
            <a:off x="6573529" y="2958312"/>
            <a:ext cx="893135" cy="496202"/>
          </a:xfrm>
          <a:prstGeom prst="notched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y-NL" sz="1350">
              <a:latin typeface="Raleway Light" panose="020B0403030101060003" pitchFamily="34" charset="0"/>
            </a:endParaRPr>
          </a:p>
        </p:txBody>
      </p:sp>
      <p:sp>
        <p:nvSpPr>
          <p:cNvPr id="23" name="Pijl: ingekeept rechts 22">
            <a:extLst>
              <a:ext uri="{FF2B5EF4-FFF2-40B4-BE49-F238E27FC236}">
                <a16:creationId xmlns:a16="http://schemas.microsoft.com/office/drawing/2014/main" id="{A99A5D78-D92D-460D-9DC1-C315C2737605}"/>
              </a:ext>
            </a:extLst>
          </p:cNvPr>
          <p:cNvSpPr/>
          <p:nvPr/>
        </p:nvSpPr>
        <p:spPr>
          <a:xfrm rot="3083597">
            <a:off x="8379892" y="3245699"/>
            <a:ext cx="1058985" cy="496202"/>
          </a:xfrm>
          <a:prstGeom prst="notched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y-NL" sz="1350">
              <a:latin typeface="Raleway Light" panose="020B0403030101060003" pitchFamily="34" charset="0"/>
            </a:endParaRPr>
          </a:p>
        </p:txBody>
      </p:sp>
      <p:sp>
        <p:nvSpPr>
          <p:cNvPr id="4" name="Titel 3">
            <a:extLst>
              <a:ext uri="{FF2B5EF4-FFF2-40B4-BE49-F238E27FC236}">
                <a16:creationId xmlns:a16="http://schemas.microsoft.com/office/drawing/2014/main" id="{F319C11F-C0D9-4D66-BD14-EA8CC8E2A6F2}"/>
              </a:ext>
            </a:extLst>
          </p:cNvPr>
          <p:cNvSpPr>
            <a:spLocks noGrp="1"/>
          </p:cNvSpPr>
          <p:nvPr>
            <p:ph type="title"/>
          </p:nvPr>
        </p:nvSpPr>
        <p:spPr/>
        <p:txBody>
          <a:bodyPr>
            <a:normAutofit fontScale="90000"/>
          </a:bodyPr>
          <a:lstStyle/>
          <a:p>
            <a:r>
              <a:rPr lang="en-US" sz="3600" dirty="0"/>
              <a:t>Phase model for team development by </a:t>
            </a:r>
            <a:r>
              <a:rPr lang="nl-NL" sz="3600" dirty="0" err="1"/>
              <a:t>Tuckman</a:t>
            </a:r>
            <a:br>
              <a:rPr lang="nl-NL" sz="3600" dirty="0"/>
            </a:br>
            <a:endParaRPr lang="nl-NL" sz="3600" dirty="0"/>
          </a:p>
        </p:txBody>
      </p:sp>
      <p:pic>
        <p:nvPicPr>
          <p:cNvPr id="24" name="Picture 2">
            <a:extLst>
              <a:ext uri="{FF2B5EF4-FFF2-40B4-BE49-F238E27FC236}">
                <a16:creationId xmlns:a16="http://schemas.microsoft.com/office/drawing/2014/main" id="{86A2A898-8627-4A0E-881E-69E16FAB86BC}"/>
              </a:ext>
            </a:extLst>
          </p:cNvPr>
          <p:cNvPicPr>
            <a:picLocks noChangeAspect="1" noChangeArrowheads="1"/>
          </p:cNvPicPr>
          <p:nvPr/>
        </p:nvPicPr>
        <p:blipFill>
          <a:blip r:embed="rId2" cstate="print"/>
          <a:srcRect/>
          <a:stretch>
            <a:fillRect/>
          </a:stretch>
        </p:blipFill>
        <p:spPr bwMode="auto">
          <a:xfrm>
            <a:off x="230238" y="6276851"/>
            <a:ext cx="1215923" cy="432048"/>
          </a:xfrm>
          <a:prstGeom prst="rect">
            <a:avLst/>
          </a:prstGeom>
          <a:noFill/>
          <a:ln w="9525">
            <a:noFill/>
            <a:miter lim="800000"/>
            <a:headEnd/>
            <a:tailEnd/>
          </a:ln>
        </p:spPr>
      </p:pic>
    </p:spTree>
    <p:extLst>
      <p:ext uri="{BB962C8B-B14F-4D97-AF65-F5344CB8AC3E}">
        <p14:creationId xmlns:p14="http://schemas.microsoft.com/office/powerpoint/2010/main" val="124124049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al 1">
            <a:extLst>
              <a:ext uri="{FF2B5EF4-FFF2-40B4-BE49-F238E27FC236}">
                <a16:creationId xmlns:a16="http://schemas.microsoft.com/office/drawing/2014/main" id="{86243EB2-5FF4-416F-BA13-904157540FD4}"/>
              </a:ext>
            </a:extLst>
          </p:cNvPr>
          <p:cNvSpPr/>
          <p:nvPr/>
        </p:nvSpPr>
        <p:spPr>
          <a:xfrm>
            <a:off x="2650625" y="4706602"/>
            <a:ext cx="2628899" cy="1068572"/>
          </a:xfrm>
          <a:prstGeom prst="ellipse">
            <a:avLst/>
          </a:prstGeom>
          <a:solidFill>
            <a:schemeClr val="accent1">
              <a:lumMod val="60000"/>
              <a:lumOff val="4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y-NL" sz="1400" b="1" dirty="0"/>
              <a:t>Informing</a:t>
            </a:r>
          </a:p>
          <a:p>
            <a:pPr algn="ctr"/>
            <a:r>
              <a:rPr lang="fy-NL" sz="1400" b="1" dirty="0"/>
              <a:t>Giving and requesting information </a:t>
            </a:r>
          </a:p>
        </p:txBody>
      </p:sp>
      <p:sp>
        <p:nvSpPr>
          <p:cNvPr id="3" name="Ovaal 2">
            <a:extLst>
              <a:ext uri="{FF2B5EF4-FFF2-40B4-BE49-F238E27FC236}">
                <a16:creationId xmlns:a16="http://schemas.microsoft.com/office/drawing/2014/main" id="{D0FE62B8-EE9D-4F3F-8D61-E2986FCEC900}"/>
              </a:ext>
            </a:extLst>
          </p:cNvPr>
          <p:cNvSpPr/>
          <p:nvPr/>
        </p:nvSpPr>
        <p:spPr>
          <a:xfrm>
            <a:off x="2137604" y="3232663"/>
            <a:ext cx="2628899" cy="1068572"/>
          </a:xfrm>
          <a:prstGeom prst="ellipse">
            <a:avLst/>
          </a:prstGeom>
          <a:solidFill>
            <a:schemeClr val="accent5">
              <a:lumMod val="60000"/>
              <a:lumOff val="4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y-NL" sz="1400" b="1" dirty="0"/>
              <a:t>Forming</a:t>
            </a:r>
          </a:p>
          <a:p>
            <a:pPr algn="ctr"/>
            <a:r>
              <a:rPr lang="en-US" sz="1400" b="1" dirty="0"/>
              <a:t>Uncertainty and wait and see </a:t>
            </a:r>
            <a:endParaRPr lang="fy-NL" sz="1400" b="1" dirty="0"/>
          </a:p>
        </p:txBody>
      </p:sp>
      <p:sp>
        <p:nvSpPr>
          <p:cNvPr id="4" name="Ovaal 3">
            <a:extLst>
              <a:ext uri="{FF2B5EF4-FFF2-40B4-BE49-F238E27FC236}">
                <a16:creationId xmlns:a16="http://schemas.microsoft.com/office/drawing/2014/main" id="{3ED30325-3881-4DDF-B681-69635FEA18EE}"/>
              </a:ext>
            </a:extLst>
          </p:cNvPr>
          <p:cNvSpPr/>
          <p:nvPr/>
        </p:nvSpPr>
        <p:spPr>
          <a:xfrm>
            <a:off x="2225323" y="1961407"/>
            <a:ext cx="2628899" cy="1068572"/>
          </a:xfrm>
          <a:prstGeom prst="ellipse">
            <a:avLst/>
          </a:prstGeom>
          <a:solidFill>
            <a:schemeClr val="accent1">
              <a:lumMod val="75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y-NL" sz="1400" b="1" dirty="0"/>
              <a:t>Storming</a:t>
            </a:r>
          </a:p>
          <a:p>
            <a:pPr algn="ctr"/>
            <a:r>
              <a:rPr lang="fy-NL" sz="1400" b="1" dirty="0"/>
              <a:t>Confusion, anger</a:t>
            </a:r>
          </a:p>
          <a:p>
            <a:pPr algn="ctr"/>
            <a:r>
              <a:rPr lang="fy-NL" sz="1400" b="1" dirty="0"/>
              <a:t>displeasure </a:t>
            </a:r>
          </a:p>
        </p:txBody>
      </p:sp>
      <p:sp>
        <p:nvSpPr>
          <p:cNvPr id="5" name="Ovaal 4">
            <a:extLst>
              <a:ext uri="{FF2B5EF4-FFF2-40B4-BE49-F238E27FC236}">
                <a16:creationId xmlns:a16="http://schemas.microsoft.com/office/drawing/2014/main" id="{2F17896F-F3AE-4F77-A047-981E37A67315}"/>
              </a:ext>
            </a:extLst>
          </p:cNvPr>
          <p:cNvSpPr/>
          <p:nvPr/>
        </p:nvSpPr>
        <p:spPr>
          <a:xfrm>
            <a:off x="4636256" y="1129410"/>
            <a:ext cx="2628899" cy="1068572"/>
          </a:xfrm>
          <a:prstGeom prst="ellipse">
            <a:avLst/>
          </a:prstGeom>
          <a:solidFill>
            <a:schemeClr val="accent1">
              <a:lumMod val="75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y-NL" sz="1400" b="1" dirty="0"/>
              <a:t>Norming</a:t>
            </a:r>
          </a:p>
          <a:p>
            <a:pPr algn="ctr"/>
            <a:r>
              <a:rPr lang="en-US" sz="1400" b="1" dirty="0"/>
              <a:t>Rules, harmony, conflict avoidance</a:t>
            </a:r>
          </a:p>
          <a:p>
            <a:pPr algn="ctr"/>
            <a:r>
              <a:rPr lang="en-US" sz="1400" b="1" dirty="0"/>
              <a:t>Relation-oriented </a:t>
            </a:r>
            <a:endParaRPr lang="fy-NL" sz="1400" b="1" dirty="0"/>
          </a:p>
        </p:txBody>
      </p:sp>
      <p:sp>
        <p:nvSpPr>
          <p:cNvPr id="6" name="Ovaal 5">
            <a:extLst>
              <a:ext uri="{FF2B5EF4-FFF2-40B4-BE49-F238E27FC236}">
                <a16:creationId xmlns:a16="http://schemas.microsoft.com/office/drawing/2014/main" id="{1A103F97-4D4B-4157-9869-35311F8A09CC}"/>
              </a:ext>
            </a:extLst>
          </p:cNvPr>
          <p:cNvSpPr/>
          <p:nvPr/>
        </p:nvSpPr>
        <p:spPr>
          <a:xfrm>
            <a:off x="7883662" y="2020635"/>
            <a:ext cx="2628899" cy="1068572"/>
          </a:xfrm>
          <a:prstGeom prst="ellipse">
            <a:avLst/>
          </a:prstGeom>
          <a:solidFill>
            <a:schemeClr val="accent1">
              <a:lumMod val="5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y-NL" sz="1400" b="1" dirty="0"/>
              <a:t>Adjourning</a:t>
            </a:r>
          </a:p>
          <a:p>
            <a:pPr algn="ctr"/>
            <a:r>
              <a:rPr lang="en-US" sz="1400" b="1" dirty="0"/>
              <a:t>Openheartedness</a:t>
            </a:r>
          </a:p>
          <a:p>
            <a:pPr algn="ctr"/>
            <a:r>
              <a:rPr lang="en-US" sz="1400" b="1" dirty="0"/>
              <a:t>Positive and negative emotions </a:t>
            </a:r>
            <a:endParaRPr lang="fy-NL" sz="1400" b="1" dirty="0"/>
          </a:p>
        </p:txBody>
      </p:sp>
      <p:sp>
        <p:nvSpPr>
          <p:cNvPr id="7" name="Ovaal 6">
            <a:extLst>
              <a:ext uri="{FF2B5EF4-FFF2-40B4-BE49-F238E27FC236}">
                <a16:creationId xmlns:a16="http://schemas.microsoft.com/office/drawing/2014/main" id="{3A38D831-90C0-430E-977B-11CFAD29E96F}"/>
              </a:ext>
            </a:extLst>
          </p:cNvPr>
          <p:cNvSpPr/>
          <p:nvPr/>
        </p:nvSpPr>
        <p:spPr>
          <a:xfrm>
            <a:off x="6725552" y="4100546"/>
            <a:ext cx="2628899" cy="1068572"/>
          </a:xfrm>
          <a:prstGeom prst="ellipse">
            <a:avLst/>
          </a:prstGeom>
          <a:solidFill>
            <a:srgbClr val="002060"/>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y-NL" sz="1400" b="1" dirty="0"/>
              <a:t>Performing</a:t>
            </a:r>
          </a:p>
          <a:p>
            <a:pPr algn="ctr"/>
            <a:r>
              <a:rPr lang="fy-NL" sz="1400" b="1" dirty="0"/>
              <a:t>Results. Performance</a:t>
            </a:r>
          </a:p>
          <a:p>
            <a:pPr algn="ctr"/>
            <a:r>
              <a:rPr lang="fy-NL" sz="1400" b="1" dirty="0"/>
              <a:t>Interconnectedness </a:t>
            </a:r>
          </a:p>
        </p:txBody>
      </p:sp>
      <p:sp>
        <p:nvSpPr>
          <p:cNvPr id="8" name="Tekstvak 7">
            <a:extLst>
              <a:ext uri="{FF2B5EF4-FFF2-40B4-BE49-F238E27FC236}">
                <a16:creationId xmlns:a16="http://schemas.microsoft.com/office/drawing/2014/main" id="{9E49F4F8-5907-4E03-B970-78300A0FE85D}"/>
              </a:ext>
            </a:extLst>
          </p:cNvPr>
          <p:cNvSpPr txBox="1"/>
          <p:nvPr/>
        </p:nvSpPr>
        <p:spPr>
          <a:xfrm>
            <a:off x="6121794" y="5564904"/>
            <a:ext cx="2916952" cy="300082"/>
          </a:xfrm>
          <a:prstGeom prst="rect">
            <a:avLst/>
          </a:prstGeom>
          <a:noFill/>
        </p:spPr>
        <p:txBody>
          <a:bodyPr wrap="none" rtlCol="0">
            <a:spAutoFit/>
          </a:bodyPr>
          <a:lstStyle/>
          <a:p>
            <a:r>
              <a:rPr lang="fy-NL" sz="1350" dirty="0"/>
              <a:t>Temperaments and team development</a:t>
            </a:r>
          </a:p>
        </p:txBody>
      </p:sp>
      <p:cxnSp>
        <p:nvCxnSpPr>
          <p:cNvPr id="15" name="Rechte verbindingslijn met pijl 14">
            <a:extLst>
              <a:ext uri="{FF2B5EF4-FFF2-40B4-BE49-F238E27FC236}">
                <a16:creationId xmlns:a16="http://schemas.microsoft.com/office/drawing/2014/main" id="{A4E3CDAF-5822-479C-A355-00CE7959C5A8}"/>
              </a:ext>
            </a:extLst>
          </p:cNvPr>
          <p:cNvCxnSpPr/>
          <p:nvPr/>
        </p:nvCxnSpPr>
        <p:spPr>
          <a:xfrm flipV="1">
            <a:off x="4636254" y="2260748"/>
            <a:ext cx="822108" cy="1129086"/>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Rechte verbindingslijn met pijl 15">
            <a:extLst>
              <a:ext uri="{FF2B5EF4-FFF2-40B4-BE49-F238E27FC236}">
                <a16:creationId xmlns:a16="http://schemas.microsoft.com/office/drawing/2014/main" id="{0F133017-F05E-40CE-B570-CB49348F9BAA}"/>
              </a:ext>
            </a:extLst>
          </p:cNvPr>
          <p:cNvCxnSpPr>
            <a:cxnSpLocks/>
          </p:cNvCxnSpPr>
          <p:nvPr/>
        </p:nvCxnSpPr>
        <p:spPr>
          <a:xfrm flipV="1">
            <a:off x="5058220" y="2260748"/>
            <a:ext cx="834396" cy="2447951"/>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Rechte verbindingslijn met pijl 17">
            <a:extLst>
              <a:ext uri="{FF2B5EF4-FFF2-40B4-BE49-F238E27FC236}">
                <a16:creationId xmlns:a16="http://schemas.microsoft.com/office/drawing/2014/main" id="{140D987E-5739-418D-B821-60FEC3A4B96E}"/>
              </a:ext>
            </a:extLst>
          </p:cNvPr>
          <p:cNvCxnSpPr>
            <a:cxnSpLocks/>
          </p:cNvCxnSpPr>
          <p:nvPr/>
        </p:nvCxnSpPr>
        <p:spPr>
          <a:xfrm flipV="1">
            <a:off x="4553084" y="2921137"/>
            <a:ext cx="55284" cy="1667536"/>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Rechte verbindingslijn met pijl 19">
            <a:extLst>
              <a:ext uri="{FF2B5EF4-FFF2-40B4-BE49-F238E27FC236}">
                <a16:creationId xmlns:a16="http://schemas.microsoft.com/office/drawing/2014/main" id="{793BE3AE-2758-4ADE-964B-F33E6388F8F9}"/>
              </a:ext>
            </a:extLst>
          </p:cNvPr>
          <p:cNvCxnSpPr>
            <a:cxnSpLocks/>
          </p:cNvCxnSpPr>
          <p:nvPr/>
        </p:nvCxnSpPr>
        <p:spPr>
          <a:xfrm>
            <a:off x="4882108" y="2587106"/>
            <a:ext cx="2738081" cy="5876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Rechte verbindingslijn met pijl 22">
            <a:extLst>
              <a:ext uri="{FF2B5EF4-FFF2-40B4-BE49-F238E27FC236}">
                <a16:creationId xmlns:a16="http://schemas.microsoft.com/office/drawing/2014/main" id="{44096C49-FD58-4693-A684-3ABBEDF89B84}"/>
              </a:ext>
            </a:extLst>
          </p:cNvPr>
          <p:cNvCxnSpPr>
            <a:cxnSpLocks/>
          </p:cNvCxnSpPr>
          <p:nvPr/>
        </p:nvCxnSpPr>
        <p:spPr>
          <a:xfrm flipV="1">
            <a:off x="4752754" y="2848550"/>
            <a:ext cx="3134832" cy="865858"/>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Rechte verbindingslijn met pijl 24">
            <a:extLst>
              <a:ext uri="{FF2B5EF4-FFF2-40B4-BE49-F238E27FC236}">
                <a16:creationId xmlns:a16="http://schemas.microsoft.com/office/drawing/2014/main" id="{6681D2DE-BA09-47B9-ADEA-BE36F24B3FA4}"/>
              </a:ext>
            </a:extLst>
          </p:cNvPr>
          <p:cNvCxnSpPr>
            <a:cxnSpLocks/>
          </p:cNvCxnSpPr>
          <p:nvPr/>
        </p:nvCxnSpPr>
        <p:spPr>
          <a:xfrm flipV="1">
            <a:off x="4657332" y="1915265"/>
            <a:ext cx="406505" cy="445004"/>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Rechte verbindingslijn met pijl 26">
            <a:extLst>
              <a:ext uri="{FF2B5EF4-FFF2-40B4-BE49-F238E27FC236}">
                <a16:creationId xmlns:a16="http://schemas.microsoft.com/office/drawing/2014/main" id="{875E7894-17F0-4583-91B4-975C02077CC5}"/>
              </a:ext>
            </a:extLst>
          </p:cNvPr>
          <p:cNvCxnSpPr>
            <a:cxnSpLocks/>
          </p:cNvCxnSpPr>
          <p:nvPr/>
        </p:nvCxnSpPr>
        <p:spPr>
          <a:xfrm flipH="1" flipV="1">
            <a:off x="4215949" y="4097936"/>
            <a:ext cx="16988" cy="694037"/>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Rechte verbindingslijn met pijl 28">
            <a:extLst>
              <a:ext uri="{FF2B5EF4-FFF2-40B4-BE49-F238E27FC236}">
                <a16:creationId xmlns:a16="http://schemas.microsoft.com/office/drawing/2014/main" id="{5BECB33D-90CF-4A48-9903-92A439A35349}"/>
              </a:ext>
            </a:extLst>
          </p:cNvPr>
          <p:cNvCxnSpPr>
            <a:cxnSpLocks/>
          </p:cNvCxnSpPr>
          <p:nvPr/>
        </p:nvCxnSpPr>
        <p:spPr>
          <a:xfrm flipV="1">
            <a:off x="4090506" y="2825291"/>
            <a:ext cx="125444" cy="564542"/>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Rechte verbindingslijn met pijl 30">
            <a:extLst>
              <a:ext uri="{FF2B5EF4-FFF2-40B4-BE49-F238E27FC236}">
                <a16:creationId xmlns:a16="http://schemas.microsoft.com/office/drawing/2014/main" id="{928A576E-A381-44A4-9504-86C21E619BEA}"/>
              </a:ext>
            </a:extLst>
          </p:cNvPr>
          <p:cNvCxnSpPr>
            <a:cxnSpLocks/>
          </p:cNvCxnSpPr>
          <p:nvPr/>
        </p:nvCxnSpPr>
        <p:spPr>
          <a:xfrm>
            <a:off x="7168263" y="1638196"/>
            <a:ext cx="1189815" cy="773612"/>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24" name="Picture 2">
            <a:extLst>
              <a:ext uri="{FF2B5EF4-FFF2-40B4-BE49-F238E27FC236}">
                <a16:creationId xmlns:a16="http://schemas.microsoft.com/office/drawing/2014/main" id="{ADF15AA4-02CA-4B56-A311-D37E2FC7FC94}"/>
              </a:ext>
            </a:extLst>
          </p:cNvPr>
          <p:cNvPicPr>
            <a:picLocks noChangeAspect="1" noChangeArrowheads="1"/>
          </p:cNvPicPr>
          <p:nvPr/>
        </p:nvPicPr>
        <p:blipFill>
          <a:blip r:embed="rId2" cstate="print"/>
          <a:srcRect/>
          <a:stretch>
            <a:fillRect/>
          </a:stretch>
        </p:blipFill>
        <p:spPr bwMode="auto">
          <a:xfrm>
            <a:off x="230238" y="6276851"/>
            <a:ext cx="1215923" cy="432048"/>
          </a:xfrm>
          <a:prstGeom prst="rect">
            <a:avLst/>
          </a:prstGeom>
          <a:noFill/>
          <a:ln w="9525">
            <a:noFill/>
            <a:miter lim="800000"/>
            <a:headEnd/>
            <a:tailEnd/>
          </a:ln>
        </p:spPr>
      </p:pic>
      <p:sp>
        <p:nvSpPr>
          <p:cNvPr id="14" name="Titel 13">
            <a:extLst>
              <a:ext uri="{FF2B5EF4-FFF2-40B4-BE49-F238E27FC236}">
                <a16:creationId xmlns:a16="http://schemas.microsoft.com/office/drawing/2014/main" id="{A5E3F808-10A5-4B76-A70E-4ED1232AA1B9}"/>
              </a:ext>
            </a:extLst>
          </p:cNvPr>
          <p:cNvSpPr>
            <a:spLocks noGrp="1"/>
          </p:cNvSpPr>
          <p:nvPr>
            <p:ph type="title"/>
          </p:nvPr>
        </p:nvSpPr>
        <p:spPr/>
        <p:txBody>
          <a:bodyPr>
            <a:normAutofit/>
          </a:bodyPr>
          <a:lstStyle/>
          <a:p>
            <a:r>
              <a:rPr lang="fy-NL" sz="3600" dirty="0"/>
              <a:t>Temperaments of Kur</a:t>
            </a:r>
            <a:br>
              <a:rPr lang="fy-NL" sz="3600" dirty="0"/>
            </a:br>
            <a:endParaRPr lang="fy-NL" sz="3600" dirty="0"/>
          </a:p>
        </p:txBody>
      </p:sp>
      <p:sp>
        <p:nvSpPr>
          <p:cNvPr id="26" name="Pijl: ingekeept rechts 8">
            <a:extLst>
              <a:ext uri="{FF2B5EF4-FFF2-40B4-BE49-F238E27FC236}">
                <a16:creationId xmlns:a16="http://schemas.microsoft.com/office/drawing/2014/main" id="{981AEF41-CF8F-4AF7-9DE2-E3F01971AFDB}"/>
              </a:ext>
            </a:extLst>
          </p:cNvPr>
          <p:cNvSpPr/>
          <p:nvPr/>
        </p:nvSpPr>
        <p:spPr>
          <a:xfrm rot="6397818">
            <a:off x="8301576" y="3489544"/>
            <a:ext cx="822586" cy="210663"/>
          </a:xfrm>
          <a:prstGeom prst="notched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y-NL" sz="1350">
              <a:latin typeface="Raleway Light" panose="020B0403030101060003" pitchFamily="34" charset="0"/>
            </a:endParaRPr>
          </a:p>
        </p:txBody>
      </p:sp>
      <p:sp>
        <p:nvSpPr>
          <p:cNvPr id="28" name="Pijl: ingekeept rechts 8">
            <a:extLst>
              <a:ext uri="{FF2B5EF4-FFF2-40B4-BE49-F238E27FC236}">
                <a16:creationId xmlns:a16="http://schemas.microsoft.com/office/drawing/2014/main" id="{981AEF41-CF8F-4AF7-9DE2-E3F01971AFDB}"/>
              </a:ext>
            </a:extLst>
          </p:cNvPr>
          <p:cNvSpPr/>
          <p:nvPr/>
        </p:nvSpPr>
        <p:spPr>
          <a:xfrm rot="934072">
            <a:off x="4910925" y="3962991"/>
            <a:ext cx="1679526" cy="247467"/>
          </a:xfrm>
          <a:prstGeom prst="notchedRightArrow">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y-NL" sz="1350">
              <a:latin typeface="Raleway Light" panose="020B0403030101060003" pitchFamily="34" charset="0"/>
            </a:endParaRPr>
          </a:p>
        </p:txBody>
      </p:sp>
      <p:sp>
        <p:nvSpPr>
          <p:cNvPr id="30" name="Pijl: ingekeept rechts 8">
            <a:extLst>
              <a:ext uri="{FF2B5EF4-FFF2-40B4-BE49-F238E27FC236}">
                <a16:creationId xmlns:a16="http://schemas.microsoft.com/office/drawing/2014/main" id="{981AEF41-CF8F-4AF7-9DE2-E3F01971AFDB}"/>
              </a:ext>
            </a:extLst>
          </p:cNvPr>
          <p:cNvSpPr/>
          <p:nvPr/>
        </p:nvSpPr>
        <p:spPr>
          <a:xfrm rot="3456965">
            <a:off x="6230465" y="2983829"/>
            <a:ext cx="1679526" cy="247467"/>
          </a:xfrm>
          <a:prstGeom prst="notched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y-NL" sz="1350">
              <a:latin typeface="Raleway Light" panose="020B0403030101060003" pitchFamily="34" charset="0"/>
            </a:endParaRPr>
          </a:p>
        </p:txBody>
      </p:sp>
      <p:sp>
        <p:nvSpPr>
          <p:cNvPr id="32" name="Pijl: ingekeept rechts 8">
            <a:extLst>
              <a:ext uri="{FF2B5EF4-FFF2-40B4-BE49-F238E27FC236}">
                <a16:creationId xmlns:a16="http://schemas.microsoft.com/office/drawing/2014/main" id="{981AEF41-CF8F-4AF7-9DE2-E3F01971AFDB}"/>
              </a:ext>
            </a:extLst>
          </p:cNvPr>
          <p:cNvSpPr/>
          <p:nvPr/>
        </p:nvSpPr>
        <p:spPr>
          <a:xfrm rot="2059067">
            <a:off x="5318507" y="3276202"/>
            <a:ext cx="1679526" cy="247467"/>
          </a:xfrm>
          <a:prstGeom prst="notched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y-NL" sz="1350">
              <a:latin typeface="Raleway Light" panose="020B0403030101060003" pitchFamily="34" charset="0"/>
            </a:endParaRPr>
          </a:p>
        </p:txBody>
      </p:sp>
      <p:sp>
        <p:nvSpPr>
          <p:cNvPr id="33" name="Pijl: ingekeept rechts 8">
            <a:extLst>
              <a:ext uri="{FF2B5EF4-FFF2-40B4-BE49-F238E27FC236}">
                <a16:creationId xmlns:a16="http://schemas.microsoft.com/office/drawing/2014/main" id="{981AEF41-CF8F-4AF7-9DE2-E3F01971AFDB}"/>
              </a:ext>
            </a:extLst>
          </p:cNvPr>
          <p:cNvSpPr/>
          <p:nvPr/>
        </p:nvSpPr>
        <p:spPr>
          <a:xfrm rot="20549319">
            <a:off x="5392966" y="4888369"/>
            <a:ext cx="1222487" cy="283586"/>
          </a:xfrm>
          <a:prstGeom prst="notched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y-NL" sz="1350">
              <a:latin typeface="Raleway Light" panose="020B0403030101060003" pitchFamily="34" charset="0"/>
            </a:endParaRPr>
          </a:p>
        </p:txBody>
      </p:sp>
    </p:spTree>
    <p:extLst>
      <p:ext uri="{BB962C8B-B14F-4D97-AF65-F5344CB8AC3E}">
        <p14:creationId xmlns:p14="http://schemas.microsoft.com/office/powerpoint/2010/main" val="350069731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al 1">
            <a:extLst>
              <a:ext uri="{FF2B5EF4-FFF2-40B4-BE49-F238E27FC236}">
                <a16:creationId xmlns:a16="http://schemas.microsoft.com/office/drawing/2014/main" id="{86243EB2-5FF4-416F-BA13-904157540FD4}"/>
              </a:ext>
            </a:extLst>
          </p:cNvPr>
          <p:cNvSpPr/>
          <p:nvPr/>
        </p:nvSpPr>
        <p:spPr>
          <a:xfrm>
            <a:off x="2387470" y="4673522"/>
            <a:ext cx="2628899" cy="1176728"/>
          </a:xfrm>
          <a:prstGeom prst="ellipse">
            <a:avLst/>
          </a:prstGeom>
          <a:solidFill>
            <a:schemeClr val="accent1">
              <a:lumMod val="60000"/>
              <a:lumOff val="4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Dependence</a:t>
            </a:r>
          </a:p>
          <a:p>
            <a:pPr algn="ctr"/>
            <a:r>
              <a:rPr lang="en-US" sz="1400" dirty="0"/>
              <a:t>Team needs central</a:t>
            </a:r>
          </a:p>
          <a:p>
            <a:pPr algn="ctr"/>
            <a:r>
              <a:rPr lang="en-US" sz="1400" dirty="0"/>
              <a:t>Management protects</a:t>
            </a:r>
          </a:p>
          <a:p>
            <a:pPr algn="ctr"/>
            <a:r>
              <a:rPr lang="en-US" sz="1400" dirty="0"/>
              <a:t>Flight from the existence </a:t>
            </a:r>
            <a:endParaRPr lang="fy-NL" sz="1400" dirty="0"/>
          </a:p>
        </p:txBody>
      </p:sp>
      <p:sp>
        <p:nvSpPr>
          <p:cNvPr id="3" name="Ovaal 2">
            <a:extLst>
              <a:ext uri="{FF2B5EF4-FFF2-40B4-BE49-F238E27FC236}">
                <a16:creationId xmlns:a16="http://schemas.microsoft.com/office/drawing/2014/main" id="{D0FE62B8-EE9D-4F3F-8D61-E2986FCEC900}"/>
              </a:ext>
            </a:extLst>
          </p:cNvPr>
          <p:cNvSpPr/>
          <p:nvPr/>
        </p:nvSpPr>
        <p:spPr>
          <a:xfrm>
            <a:off x="2137604" y="3200534"/>
            <a:ext cx="2628899" cy="1176728"/>
          </a:xfrm>
          <a:prstGeom prst="ellipse">
            <a:avLst/>
          </a:prstGeom>
          <a:solidFill>
            <a:schemeClr val="accent5">
              <a:lumMod val="60000"/>
              <a:lumOff val="4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Fight / Flight</a:t>
            </a:r>
          </a:p>
          <a:p>
            <a:pPr algn="ctr"/>
            <a:r>
              <a:rPr lang="en-US" sz="1400" dirty="0"/>
              <a:t>Danger or Enemy</a:t>
            </a:r>
          </a:p>
          <a:p>
            <a:pPr algn="ctr"/>
            <a:r>
              <a:rPr lang="en-US" sz="1400" dirty="0"/>
              <a:t>Aggression</a:t>
            </a:r>
          </a:p>
          <a:p>
            <a:pPr algn="ctr"/>
            <a:r>
              <a:rPr lang="en-US" sz="1400" dirty="0"/>
              <a:t>Battle for survival</a:t>
            </a:r>
          </a:p>
          <a:p>
            <a:pPr algn="ctr"/>
            <a:r>
              <a:rPr lang="fy-NL" sz="1400" dirty="0"/>
              <a:t> </a:t>
            </a:r>
          </a:p>
        </p:txBody>
      </p:sp>
      <p:sp>
        <p:nvSpPr>
          <p:cNvPr id="4" name="Ovaal 3">
            <a:extLst>
              <a:ext uri="{FF2B5EF4-FFF2-40B4-BE49-F238E27FC236}">
                <a16:creationId xmlns:a16="http://schemas.microsoft.com/office/drawing/2014/main" id="{3ED30325-3881-4DDF-B681-69635FEA18EE}"/>
              </a:ext>
            </a:extLst>
          </p:cNvPr>
          <p:cNvSpPr/>
          <p:nvPr/>
        </p:nvSpPr>
        <p:spPr>
          <a:xfrm>
            <a:off x="2396407" y="1940941"/>
            <a:ext cx="2628899" cy="1176728"/>
          </a:xfrm>
          <a:prstGeom prst="ellipse">
            <a:avLst/>
          </a:prstGeom>
          <a:solidFill>
            <a:schemeClr val="accent1">
              <a:lumMod val="75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Pairing</a:t>
            </a:r>
          </a:p>
          <a:p>
            <a:pPr algn="ctr"/>
            <a:r>
              <a:rPr lang="en-US" sz="1400" dirty="0"/>
              <a:t>Rescue in the future</a:t>
            </a:r>
          </a:p>
          <a:p>
            <a:pPr algn="ctr"/>
            <a:r>
              <a:rPr lang="en-US" sz="1400" dirty="0"/>
              <a:t>Collaboration in pairs</a:t>
            </a:r>
          </a:p>
          <a:p>
            <a:pPr algn="ctr"/>
            <a:r>
              <a:rPr lang="en-US" sz="1400" dirty="0"/>
              <a:t>Pressure of existence</a:t>
            </a:r>
          </a:p>
        </p:txBody>
      </p:sp>
      <p:sp>
        <p:nvSpPr>
          <p:cNvPr id="5" name="Ovaal 4">
            <a:extLst>
              <a:ext uri="{FF2B5EF4-FFF2-40B4-BE49-F238E27FC236}">
                <a16:creationId xmlns:a16="http://schemas.microsoft.com/office/drawing/2014/main" id="{2F17896F-F3AE-4F77-A047-981E37A67315}"/>
              </a:ext>
            </a:extLst>
          </p:cNvPr>
          <p:cNvSpPr/>
          <p:nvPr/>
        </p:nvSpPr>
        <p:spPr>
          <a:xfrm>
            <a:off x="4636256" y="1097281"/>
            <a:ext cx="2628899" cy="1176728"/>
          </a:xfrm>
          <a:prstGeom prst="ellipse">
            <a:avLst/>
          </a:prstGeom>
          <a:solidFill>
            <a:schemeClr val="accent1">
              <a:lumMod val="75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Melting together</a:t>
            </a:r>
          </a:p>
          <a:p>
            <a:pPr algn="ctr"/>
            <a:r>
              <a:rPr lang="en-US" sz="1400" dirty="0"/>
              <a:t>Connection to power outside team</a:t>
            </a:r>
          </a:p>
          <a:p>
            <a:pPr algn="ctr"/>
            <a:r>
              <a:rPr lang="en-US" sz="1400" dirty="0"/>
              <a:t>Merging with each other </a:t>
            </a:r>
            <a:endParaRPr lang="fy-NL" sz="1400" dirty="0"/>
          </a:p>
        </p:txBody>
      </p:sp>
      <p:sp>
        <p:nvSpPr>
          <p:cNvPr id="6" name="Ovaal 5">
            <a:extLst>
              <a:ext uri="{FF2B5EF4-FFF2-40B4-BE49-F238E27FC236}">
                <a16:creationId xmlns:a16="http://schemas.microsoft.com/office/drawing/2014/main" id="{1A103F97-4D4B-4157-9869-35311F8A09CC}"/>
              </a:ext>
            </a:extLst>
          </p:cNvPr>
          <p:cNvSpPr/>
          <p:nvPr/>
        </p:nvSpPr>
        <p:spPr>
          <a:xfrm>
            <a:off x="7613300" y="1134502"/>
            <a:ext cx="2628899" cy="1176728"/>
          </a:xfrm>
          <a:prstGeom prst="ellipse">
            <a:avLst/>
          </a:prstGeom>
          <a:solidFill>
            <a:schemeClr val="accent1">
              <a:lumMod val="5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Separation</a:t>
            </a:r>
          </a:p>
          <a:p>
            <a:pPr algn="ctr"/>
            <a:r>
              <a:rPr lang="en-US" sz="1400" dirty="0"/>
              <a:t>Team is not a team</a:t>
            </a:r>
          </a:p>
          <a:p>
            <a:pPr algn="ctr"/>
            <a:r>
              <a:rPr lang="en-US" sz="1400" dirty="0"/>
              <a:t>Bundling of individuals</a:t>
            </a:r>
            <a:endParaRPr lang="fy-NL" sz="1400" dirty="0"/>
          </a:p>
        </p:txBody>
      </p:sp>
      <p:sp>
        <p:nvSpPr>
          <p:cNvPr id="7" name="Ovaal 6">
            <a:extLst>
              <a:ext uri="{FF2B5EF4-FFF2-40B4-BE49-F238E27FC236}">
                <a16:creationId xmlns:a16="http://schemas.microsoft.com/office/drawing/2014/main" id="{3A38D831-90C0-430E-977B-11CFAD29E96F}"/>
              </a:ext>
            </a:extLst>
          </p:cNvPr>
          <p:cNvSpPr/>
          <p:nvPr/>
        </p:nvSpPr>
        <p:spPr>
          <a:xfrm>
            <a:off x="6725552" y="4068417"/>
            <a:ext cx="2628899" cy="1176728"/>
          </a:xfrm>
          <a:prstGeom prst="ellipse">
            <a:avLst/>
          </a:prstGeom>
          <a:solidFill>
            <a:srgbClr val="002060"/>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Task Force</a:t>
            </a:r>
          </a:p>
          <a:p>
            <a:pPr algn="ctr"/>
            <a:r>
              <a:rPr lang="en-US" sz="1400" dirty="0"/>
              <a:t>Reality sense, effective</a:t>
            </a:r>
          </a:p>
          <a:p>
            <a:pPr algn="ctr"/>
            <a:r>
              <a:rPr lang="en-US" sz="1400" dirty="0"/>
              <a:t>Healthy handling of fear and tension</a:t>
            </a:r>
          </a:p>
        </p:txBody>
      </p:sp>
      <p:sp>
        <p:nvSpPr>
          <p:cNvPr id="8" name="Tekstvak 7">
            <a:extLst>
              <a:ext uri="{FF2B5EF4-FFF2-40B4-BE49-F238E27FC236}">
                <a16:creationId xmlns:a16="http://schemas.microsoft.com/office/drawing/2014/main" id="{9E49F4F8-5907-4E03-B970-78300A0FE85D}"/>
              </a:ext>
            </a:extLst>
          </p:cNvPr>
          <p:cNvSpPr txBox="1"/>
          <p:nvPr/>
        </p:nvSpPr>
        <p:spPr>
          <a:xfrm>
            <a:off x="6995558" y="5636674"/>
            <a:ext cx="1897058" cy="300082"/>
          </a:xfrm>
          <a:prstGeom prst="rect">
            <a:avLst/>
          </a:prstGeom>
          <a:noFill/>
        </p:spPr>
        <p:txBody>
          <a:bodyPr wrap="none" rtlCol="0">
            <a:spAutoFit/>
          </a:bodyPr>
          <a:lstStyle/>
          <a:p>
            <a:r>
              <a:rPr lang="fy-NL" sz="1350" dirty="0"/>
              <a:t>Mentalities Wilfred Bion</a:t>
            </a:r>
          </a:p>
        </p:txBody>
      </p:sp>
      <p:sp>
        <p:nvSpPr>
          <p:cNvPr id="34" name="Pijl: links/rechts 33">
            <a:extLst>
              <a:ext uri="{FF2B5EF4-FFF2-40B4-BE49-F238E27FC236}">
                <a16:creationId xmlns:a16="http://schemas.microsoft.com/office/drawing/2014/main" id="{3CFC15A7-AC44-48B3-ACA0-8E6387E7A34A}"/>
              </a:ext>
            </a:extLst>
          </p:cNvPr>
          <p:cNvSpPr/>
          <p:nvPr/>
        </p:nvSpPr>
        <p:spPr>
          <a:xfrm rot="1935187">
            <a:off x="5298301" y="3289768"/>
            <a:ext cx="1515140" cy="173144"/>
          </a:xfrm>
          <a:prstGeom prst="leftRightArrow">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y-NL" sz="1350">
              <a:latin typeface="+mj-lt"/>
            </a:endParaRPr>
          </a:p>
        </p:txBody>
      </p:sp>
      <p:sp>
        <p:nvSpPr>
          <p:cNvPr id="35" name="Pijl: links/rechts 34">
            <a:extLst>
              <a:ext uri="{FF2B5EF4-FFF2-40B4-BE49-F238E27FC236}">
                <a16:creationId xmlns:a16="http://schemas.microsoft.com/office/drawing/2014/main" id="{883D7794-49C8-46E1-B684-F8C6512BF017}"/>
              </a:ext>
            </a:extLst>
          </p:cNvPr>
          <p:cNvSpPr/>
          <p:nvPr/>
        </p:nvSpPr>
        <p:spPr>
          <a:xfrm rot="1111576">
            <a:off x="5088064" y="3923885"/>
            <a:ext cx="1515140" cy="173144"/>
          </a:xfrm>
          <a:prstGeom prst="leftRightArrow">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y-NL" sz="1350">
              <a:latin typeface="+mj-lt"/>
            </a:endParaRPr>
          </a:p>
        </p:txBody>
      </p:sp>
      <p:sp>
        <p:nvSpPr>
          <p:cNvPr id="36" name="Pijl: links/rechts 35">
            <a:extLst>
              <a:ext uri="{FF2B5EF4-FFF2-40B4-BE49-F238E27FC236}">
                <a16:creationId xmlns:a16="http://schemas.microsoft.com/office/drawing/2014/main" id="{DD8AA29B-31B4-457C-940E-ADD7BD611819}"/>
              </a:ext>
            </a:extLst>
          </p:cNvPr>
          <p:cNvSpPr/>
          <p:nvPr/>
        </p:nvSpPr>
        <p:spPr>
          <a:xfrm rot="20793796">
            <a:off x="5113390" y="4947780"/>
            <a:ext cx="1515140" cy="173144"/>
          </a:xfrm>
          <a:prstGeom prst="leftRightArrow">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y-NL" sz="1350">
              <a:latin typeface="+mj-lt"/>
            </a:endParaRPr>
          </a:p>
        </p:txBody>
      </p:sp>
      <p:sp>
        <p:nvSpPr>
          <p:cNvPr id="38" name="Pijl: links/rechts 37">
            <a:extLst>
              <a:ext uri="{FF2B5EF4-FFF2-40B4-BE49-F238E27FC236}">
                <a16:creationId xmlns:a16="http://schemas.microsoft.com/office/drawing/2014/main" id="{0C15482D-B151-4386-9898-939EABF96002}"/>
              </a:ext>
            </a:extLst>
          </p:cNvPr>
          <p:cNvSpPr/>
          <p:nvPr/>
        </p:nvSpPr>
        <p:spPr>
          <a:xfrm rot="3974056">
            <a:off x="6254870" y="2943408"/>
            <a:ext cx="1515140" cy="173144"/>
          </a:xfrm>
          <a:prstGeom prst="leftRightArrow">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y-NL" sz="1350">
              <a:latin typeface="+mj-lt"/>
            </a:endParaRPr>
          </a:p>
        </p:txBody>
      </p:sp>
      <p:sp>
        <p:nvSpPr>
          <p:cNvPr id="39" name="Pijl: links/rechts 38">
            <a:extLst>
              <a:ext uri="{FF2B5EF4-FFF2-40B4-BE49-F238E27FC236}">
                <a16:creationId xmlns:a16="http://schemas.microsoft.com/office/drawing/2014/main" id="{C6512608-394E-4B6A-91AC-B8BBA7D54FE0}"/>
              </a:ext>
            </a:extLst>
          </p:cNvPr>
          <p:cNvSpPr/>
          <p:nvPr/>
        </p:nvSpPr>
        <p:spPr>
          <a:xfrm rot="6470934">
            <a:off x="7558699" y="3019627"/>
            <a:ext cx="1515140" cy="173144"/>
          </a:xfrm>
          <a:prstGeom prst="leftRightArrow">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y-NL" sz="1350">
              <a:latin typeface="+mj-lt"/>
            </a:endParaRPr>
          </a:p>
        </p:txBody>
      </p:sp>
      <p:sp>
        <p:nvSpPr>
          <p:cNvPr id="9" name="Titel 8">
            <a:extLst>
              <a:ext uri="{FF2B5EF4-FFF2-40B4-BE49-F238E27FC236}">
                <a16:creationId xmlns:a16="http://schemas.microsoft.com/office/drawing/2014/main" id="{6DF19793-B683-41E2-86AC-8B7B8BDDC93A}"/>
              </a:ext>
            </a:extLst>
          </p:cNvPr>
          <p:cNvSpPr>
            <a:spLocks noGrp="1"/>
          </p:cNvSpPr>
          <p:nvPr>
            <p:ph type="title"/>
          </p:nvPr>
        </p:nvSpPr>
        <p:spPr/>
        <p:txBody>
          <a:bodyPr>
            <a:normAutofit/>
          </a:bodyPr>
          <a:lstStyle/>
          <a:p>
            <a:r>
              <a:rPr lang="fy-NL" sz="3600" dirty="0"/>
              <a:t>Mentalities of Wilfred Bion</a:t>
            </a:r>
            <a:br>
              <a:rPr lang="fy-NL" sz="3600" dirty="0"/>
            </a:br>
            <a:endParaRPr lang="fy-NL" sz="3600" dirty="0"/>
          </a:p>
        </p:txBody>
      </p:sp>
      <p:pic>
        <p:nvPicPr>
          <p:cNvPr id="16" name="Picture 2">
            <a:extLst>
              <a:ext uri="{FF2B5EF4-FFF2-40B4-BE49-F238E27FC236}">
                <a16:creationId xmlns:a16="http://schemas.microsoft.com/office/drawing/2014/main" id="{778056F6-A48D-4FF0-B03A-1EF550D2F039}"/>
              </a:ext>
            </a:extLst>
          </p:cNvPr>
          <p:cNvPicPr>
            <a:picLocks noChangeAspect="1" noChangeArrowheads="1"/>
          </p:cNvPicPr>
          <p:nvPr/>
        </p:nvPicPr>
        <p:blipFill>
          <a:blip r:embed="rId2" cstate="print"/>
          <a:srcRect/>
          <a:stretch>
            <a:fillRect/>
          </a:stretch>
        </p:blipFill>
        <p:spPr bwMode="auto">
          <a:xfrm>
            <a:off x="230238" y="6276851"/>
            <a:ext cx="1215923" cy="432048"/>
          </a:xfrm>
          <a:prstGeom prst="rect">
            <a:avLst/>
          </a:prstGeom>
          <a:noFill/>
          <a:ln w="9525">
            <a:noFill/>
            <a:miter lim="800000"/>
            <a:headEnd/>
            <a:tailEnd/>
          </a:ln>
        </p:spPr>
      </p:pic>
    </p:spTree>
    <p:extLst>
      <p:ext uri="{BB962C8B-B14F-4D97-AF65-F5344CB8AC3E}">
        <p14:creationId xmlns:p14="http://schemas.microsoft.com/office/powerpoint/2010/main" val="161391288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647FA4-6641-4EF4-ACEC-67F140CE0064}"/>
              </a:ext>
            </a:extLst>
          </p:cNvPr>
          <p:cNvSpPr>
            <a:spLocks noGrp="1"/>
          </p:cNvSpPr>
          <p:nvPr>
            <p:ph type="title"/>
          </p:nvPr>
        </p:nvSpPr>
        <p:spPr/>
        <p:txBody>
          <a:bodyPr>
            <a:normAutofit/>
          </a:bodyPr>
          <a:lstStyle/>
          <a:p>
            <a:r>
              <a:rPr lang="en-US" sz="3600" dirty="0"/>
              <a:t>The five team challenges of Lencioni</a:t>
            </a:r>
            <a:br>
              <a:rPr lang="nl-NL" sz="3600" dirty="0"/>
            </a:br>
            <a:endParaRPr lang="nl-NL" sz="3600" dirty="0"/>
          </a:p>
        </p:txBody>
      </p:sp>
      <p:pic>
        <p:nvPicPr>
          <p:cNvPr id="9" name="Picture 2">
            <a:extLst>
              <a:ext uri="{FF2B5EF4-FFF2-40B4-BE49-F238E27FC236}">
                <a16:creationId xmlns:a16="http://schemas.microsoft.com/office/drawing/2014/main" id="{53F80A09-730D-4F84-84F6-9375D1246644}"/>
              </a:ext>
            </a:extLst>
          </p:cNvPr>
          <p:cNvPicPr>
            <a:picLocks noChangeAspect="1" noChangeArrowheads="1"/>
          </p:cNvPicPr>
          <p:nvPr/>
        </p:nvPicPr>
        <p:blipFill>
          <a:blip r:embed="rId2" cstate="print"/>
          <a:srcRect/>
          <a:stretch>
            <a:fillRect/>
          </a:stretch>
        </p:blipFill>
        <p:spPr bwMode="auto">
          <a:xfrm>
            <a:off x="230238" y="6276851"/>
            <a:ext cx="1215923" cy="432048"/>
          </a:xfrm>
          <a:prstGeom prst="rect">
            <a:avLst/>
          </a:prstGeom>
          <a:noFill/>
          <a:ln w="9525">
            <a:noFill/>
            <a:miter lim="800000"/>
            <a:headEnd/>
            <a:tailEnd/>
          </a:ln>
        </p:spPr>
      </p:pic>
      <p:graphicFrame>
        <p:nvGraphicFramePr>
          <p:cNvPr id="10" name="Diagram 9"/>
          <p:cNvGraphicFramePr/>
          <p:nvPr/>
        </p:nvGraphicFramePr>
        <p:xfrm>
          <a:off x="705394" y="1105989"/>
          <a:ext cx="5477691" cy="50551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kstvak 10"/>
          <p:cNvSpPr txBox="1"/>
          <p:nvPr/>
        </p:nvSpPr>
        <p:spPr>
          <a:xfrm>
            <a:off x="2346961" y="5510556"/>
            <a:ext cx="2107474" cy="307777"/>
          </a:xfrm>
          <a:prstGeom prst="rect">
            <a:avLst/>
          </a:prstGeom>
          <a:noFill/>
        </p:spPr>
        <p:txBody>
          <a:bodyPr wrap="square" rtlCol="0">
            <a:spAutoFit/>
          </a:bodyPr>
          <a:lstStyle/>
          <a:p>
            <a:pPr algn="ctr"/>
            <a:r>
              <a:rPr lang="nl-NL" sz="1400" b="1" dirty="0">
                <a:solidFill>
                  <a:schemeClr val="bg1"/>
                </a:solidFill>
                <a:latin typeface="Raleway Light" panose="020B0403030101060003" pitchFamily="34" charset="0"/>
              </a:rPr>
              <a:t>Trust</a:t>
            </a:r>
          </a:p>
        </p:txBody>
      </p:sp>
      <p:sp>
        <p:nvSpPr>
          <p:cNvPr id="12" name="Tekstvak 11"/>
          <p:cNvSpPr txBox="1"/>
          <p:nvPr/>
        </p:nvSpPr>
        <p:spPr>
          <a:xfrm>
            <a:off x="2447109" y="4769692"/>
            <a:ext cx="2107474" cy="307777"/>
          </a:xfrm>
          <a:prstGeom prst="rect">
            <a:avLst/>
          </a:prstGeom>
          <a:noFill/>
        </p:spPr>
        <p:txBody>
          <a:bodyPr wrap="square" rtlCol="0">
            <a:spAutoFit/>
          </a:bodyPr>
          <a:lstStyle/>
          <a:p>
            <a:pPr algn="ctr"/>
            <a:r>
              <a:rPr lang="nl-NL" sz="1400" b="1" dirty="0" err="1">
                <a:solidFill>
                  <a:schemeClr val="bg1"/>
                </a:solidFill>
                <a:latin typeface="Raleway Light" panose="020B0403030101060003" pitchFamily="34" charset="0"/>
              </a:rPr>
              <a:t>Healthy</a:t>
            </a:r>
            <a:r>
              <a:rPr lang="nl-NL" sz="1400" b="1" dirty="0">
                <a:solidFill>
                  <a:schemeClr val="bg1"/>
                </a:solidFill>
                <a:latin typeface="Raleway Light" panose="020B0403030101060003" pitchFamily="34" charset="0"/>
              </a:rPr>
              <a:t> conflict</a:t>
            </a:r>
          </a:p>
        </p:txBody>
      </p:sp>
      <p:sp>
        <p:nvSpPr>
          <p:cNvPr id="13" name="Tekstvak 12"/>
          <p:cNvSpPr txBox="1"/>
          <p:nvPr/>
        </p:nvSpPr>
        <p:spPr>
          <a:xfrm>
            <a:off x="2368732" y="3921910"/>
            <a:ext cx="2107474" cy="307777"/>
          </a:xfrm>
          <a:prstGeom prst="rect">
            <a:avLst/>
          </a:prstGeom>
          <a:noFill/>
        </p:spPr>
        <p:txBody>
          <a:bodyPr wrap="square" rtlCol="0">
            <a:spAutoFit/>
          </a:bodyPr>
          <a:lstStyle/>
          <a:p>
            <a:pPr algn="ctr"/>
            <a:r>
              <a:rPr lang="nl-NL" sz="1400" b="1" dirty="0">
                <a:solidFill>
                  <a:schemeClr val="bg1"/>
                </a:solidFill>
                <a:latin typeface="Raleway Light" panose="020B0403030101060003" pitchFamily="34" charset="0"/>
              </a:rPr>
              <a:t>Commitment</a:t>
            </a:r>
          </a:p>
        </p:txBody>
      </p:sp>
      <p:sp>
        <p:nvSpPr>
          <p:cNvPr id="14" name="Tekstvak 13"/>
          <p:cNvSpPr txBox="1"/>
          <p:nvPr/>
        </p:nvSpPr>
        <p:spPr>
          <a:xfrm>
            <a:off x="2425338" y="2996850"/>
            <a:ext cx="1950720" cy="307777"/>
          </a:xfrm>
          <a:prstGeom prst="rect">
            <a:avLst/>
          </a:prstGeom>
          <a:noFill/>
        </p:spPr>
        <p:txBody>
          <a:bodyPr wrap="square" rtlCol="0">
            <a:spAutoFit/>
          </a:bodyPr>
          <a:lstStyle/>
          <a:p>
            <a:pPr algn="ctr"/>
            <a:r>
              <a:rPr lang="nl-NL" sz="1400" b="1" dirty="0" err="1">
                <a:solidFill>
                  <a:schemeClr val="bg1"/>
                </a:solidFill>
                <a:latin typeface="Raleway Light" panose="020B0403030101060003" pitchFamily="34" charset="0"/>
              </a:rPr>
              <a:t>Responsibility</a:t>
            </a:r>
            <a:endParaRPr lang="nl-NL" sz="1400" b="1" dirty="0">
              <a:solidFill>
                <a:schemeClr val="bg1"/>
              </a:solidFill>
              <a:latin typeface="Raleway Light" panose="020B0403030101060003" pitchFamily="34" charset="0"/>
            </a:endParaRPr>
          </a:p>
        </p:txBody>
      </p:sp>
      <p:sp>
        <p:nvSpPr>
          <p:cNvPr id="16" name="Rechthoek 15"/>
          <p:cNvSpPr/>
          <p:nvPr/>
        </p:nvSpPr>
        <p:spPr>
          <a:xfrm>
            <a:off x="3015999" y="1923683"/>
            <a:ext cx="868024" cy="78972"/>
          </a:xfrm>
          <a:prstGeom prst="rect">
            <a:avLst/>
          </a:prstGeom>
          <a:solidFill>
            <a:srgbClr val="528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1"/>
          </a:p>
        </p:txBody>
      </p:sp>
      <p:sp>
        <p:nvSpPr>
          <p:cNvPr id="15" name="Tekstvak 14"/>
          <p:cNvSpPr txBox="1"/>
          <p:nvPr/>
        </p:nvSpPr>
        <p:spPr>
          <a:xfrm>
            <a:off x="2788277" y="2002655"/>
            <a:ext cx="1239362" cy="523220"/>
          </a:xfrm>
          <a:prstGeom prst="rect">
            <a:avLst/>
          </a:prstGeom>
          <a:noFill/>
        </p:spPr>
        <p:txBody>
          <a:bodyPr wrap="square" rtlCol="0">
            <a:spAutoFit/>
          </a:bodyPr>
          <a:lstStyle/>
          <a:p>
            <a:pPr algn="ctr"/>
            <a:r>
              <a:rPr lang="nl-NL" sz="1400" b="1" dirty="0">
                <a:solidFill>
                  <a:schemeClr val="bg1"/>
                </a:solidFill>
                <a:latin typeface="Raleway Light" panose="020B0403030101060003" pitchFamily="34" charset="0"/>
              </a:rPr>
              <a:t>Shared </a:t>
            </a:r>
            <a:r>
              <a:rPr lang="nl-NL" sz="1400" b="1" dirty="0" err="1">
                <a:solidFill>
                  <a:schemeClr val="bg1"/>
                </a:solidFill>
                <a:latin typeface="Raleway Light" panose="020B0403030101060003" pitchFamily="34" charset="0"/>
              </a:rPr>
              <a:t>results</a:t>
            </a:r>
            <a:endParaRPr lang="nl-NL" sz="1400" b="1" dirty="0">
              <a:solidFill>
                <a:schemeClr val="bg1"/>
              </a:solidFill>
              <a:latin typeface="Raleway Light" panose="020B0403030101060003" pitchFamily="34" charset="0"/>
            </a:endParaRPr>
          </a:p>
        </p:txBody>
      </p:sp>
      <p:sp>
        <p:nvSpPr>
          <p:cNvPr id="22" name="Tekstvak 21">
            <a:extLst>
              <a:ext uri="{FF2B5EF4-FFF2-40B4-BE49-F238E27FC236}">
                <a16:creationId xmlns:a16="http://schemas.microsoft.com/office/drawing/2014/main" id="{612CB39A-5383-4C25-97F7-BB947553964D}"/>
              </a:ext>
            </a:extLst>
          </p:cNvPr>
          <p:cNvSpPr txBox="1"/>
          <p:nvPr/>
        </p:nvSpPr>
        <p:spPr>
          <a:xfrm>
            <a:off x="6981879" y="1690688"/>
            <a:ext cx="3573127" cy="4708981"/>
          </a:xfrm>
          <a:prstGeom prst="rect">
            <a:avLst/>
          </a:prstGeom>
          <a:noFill/>
        </p:spPr>
        <p:txBody>
          <a:bodyPr wrap="square" rtlCol="0">
            <a:spAutoFit/>
          </a:bodyPr>
          <a:lstStyle/>
          <a:p>
            <a:r>
              <a:rPr lang="fy-NL" sz="2000" dirty="0"/>
              <a:t>Team results are more important than individual results</a:t>
            </a:r>
          </a:p>
          <a:p>
            <a:endParaRPr lang="fy-NL" sz="2000" dirty="0"/>
          </a:p>
          <a:p>
            <a:r>
              <a:rPr lang="fy-NL" sz="2000" dirty="0"/>
              <a:t>Giving and asking feedback for improvement</a:t>
            </a:r>
          </a:p>
          <a:p>
            <a:endParaRPr lang="fy-NL" sz="2000" dirty="0"/>
          </a:p>
          <a:p>
            <a:r>
              <a:rPr lang="fy-NL" sz="2000" dirty="0"/>
              <a:t>True involvement of the team in the cause</a:t>
            </a:r>
          </a:p>
          <a:p>
            <a:endParaRPr lang="fy-NL" sz="2000" dirty="0"/>
          </a:p>
          <a:p>
            <a:r>
              <a:rPr lang="fy-NL" sz="2000" dirty="0"/>
              <a:t>Value differences and use them actively</a:t>
            </a:r>
          </a:p>
          <a:p>
            <a:endParaRPr lang="fy-NL" sz="2000" dirty="0"/>
          </a:p>
          <a:p>
            <a:r>
              <a:rPr lang="fy-NL" sz="2000" dirty="0"/>
              <a:t>Being open, ability to show feelings &amp; emotions</a:t>
            </a:r>
          </a:p>
          <a:p>
            <a:endParaRPr lang="fy-NL" sz="2000" dirty="0"/>
          </a:p>
        </p:txBody>
      </p:sp>
    </p:spTree>
    <p:extLst>
      <p:ext uri="{BB962C8B-B14F-4D97-AF65-F5344CB8AC3E}">
        <p14:creationId xmlns:p14="http://schemas.microsoft.com/office/powerpoint/2010/main" val="282675620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647FA4-6641-4EF4-ACEC-67F140CE0064}"/>
              </a:ext>
            </a:extLst>
          </p:cNvPr>
          <p:cNvSpPr>
            <a:spLocks noGrp="1"/>
          </p:cNvSpPr>
          <p:nvPr>
            <p:ph type="title"/>
          </p:nvPr>
        </p:nvSpPr>
        <p:spPr/>
        <p:txBody>
          <a:bodyPr>
            <a:normAutofit/>
          </a:bodyPr>
          <a:lstStyle/>
          <a:p>
            <a:r>
              <a:rPr lang="en-US" sz="3600" dirty="0"/>
              <a:t>The five dysfunctions of Lencioni</a:t>
            </a:r>
            <a:br>
              <a:rPr lang="nl-NL" sz="3600" dirty="0"/>
            </a:br>
            <a:endParaRPr lang="nl-NL" sz="3600" dirty="0"/>
          </a:p>
        </p:txBody>
      </p:sp>
      <p:pic>
        <p:nvPicPr>
          <p:cNvPr id="9" name="Picture 2">
            <a:extLst>
              <a:ext uri="{FF2B5EF4-FFF2-40B4-BE49-F238E27FC236}">
                <a16:creationId xmlns:a16="http://schemas.microsoft.com/office/drawing/2014/main" id="{4E7EBC88-38A0-456B-98C8-6DB6548AEA2A}"/>
              </a:ext>
            </a:extLst>
          </p:cNvPr>
          <p:cNvPicPr>
            <a:picLocks noChangeAspect="1" noChangeArrowheads="1"/>
          </p:cNvPicPr>
          <p:nvPr/>
        </p:nvPicPr>
        <p:blipFill>
          <a:blip r:embed="rId2" cstate="print"/>
          <a:srcRect/>
          <a:stretch>
            <a:fillRect/>
          </a:stretch>
        </p:blipFill>
        <p:spPr bwMode="auto">
          <a:xfrm>
            <a:off x="230238" y="6276851"/>
            <a:ext cx="1215923" cy="432048"/>
          </a:xfrm>
          <a:prstGeom prst="rect">
            <a:avLst/>
          </a:prstGeom>
          <a:noFill/>
          <a:ln w="9525">
            <a:noFill/>
            <a:miter lim="800000"/>
            <a:headEnd/>
            <a:tailEnd/>
          </a:ln>
        </p:spPr>
      </p:pic>
      <p:graphicFrame>
        <p:nvGraphicFramePr>
          <p:cNvPr id="10" name="Diagram 9"/>
          <p:cNvGraphicFramePr/>
          <p:nvPr/>
        </p:nvGraphicFramePr>
        <p:xfrm>
          <a:off x="705395" y="1105989"/>
          <a:ext cx="5390606" cy="50551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kstvak 10"/>
          <p:cNvSpPr txBox="1"/>
          <p:nvPr/>
        </p:nvSpPr>
        <p:spPr>
          <a:xfrm>
            <a:off x="2346961" y="5510556"/>
            <a:ext cx="2107474" cy="307777"/>
          </a:xfrm>
          <a:prstGeom prst="rect">
            <a:avLst/>
          </a:prstGeom>
          <a:noFill/>
        </p:spPr>
        <p:txBody>
          <a:bodyPr wrap="square" rtlCol="0">
            <a:spAutoFit/>
          </a:bodyPr>
          <a:lstStyle/>
          <a:p>
            <a:pPr algn="ctr"/>
            <a:r>
              <a:rPr lang="nl-NL" sz="1400" b="1" dirty="0" err="1">
                <a:solidFill>
                  <a:schemeClr val="bg1"/>
                </a:solidFill>
                <a:latin typeface="Raleway Light" panose="020B0403030101060003" pitchFamily="34" charset="0"/>
              </a:rPr>
              <a:t>Lack</a:t>
            </a:r>
            <a:r>
              <a:rPr lang="nl-NL" sz="1400" b="1" dirty="0">
                <a:solidFill>
                  <a:schemeClr val="bg1"/>
                </a:solidFill>
                <a:latin typeface="Raleway Light" panose="020B0403030101060003" pitchFamily="34" charset="0"/>
              </a:rPr>
              <a:t> of Trust</a:t>
            </a:r>
          </a:p>
        </p:txBody>
      </p:sp>
      <p:sp>
        <p:nvSpPr>
          <p:cNvPr id="12" name="Tekstvak 11"/>
          <p:cNvSpPr txBox="1"/>
          <p:nvPr/>
        </p:nvSpPr>
        <p:spPr>
          <a:xfrm>
            <a:off x="2447109" y="4769692"/>
            <a:ext cx="2107474" cy="307777"/>
          </a:xfrm>
          <a:prstGeom prst="rect">
            <a:avLst/>
          </a:prstGeom>
          <a:noFill/>
        </p:spPr>
        <p:txBody>
          <a:bodyPr wrap="square" rtlCol="0">
            <a:spAutoFit/>
          </a:bodyPr>
          <a:lstStyle/>
          <a:p>
            <a:pPr algn="ctr"/>
            <a:r>
              <a:rPr lang="nl-NL" sz="1400" b="1" dirty="0" err="1">
                <a:solidFill>
                  <a:schemeClr val="bg1"/>
                </a:solidFill>
                <a:latin typeface="Raleway Light" panose="020B0403030101060003" pitchFamily="34" charset="0"/>
              </a:rPr>
              <a:t>Fear</a:t>
            </a:r>
            <a:r>
              <a:rPr lang="nl-NL" sz="1400" b="1" dirty="0">
                <a:solidFill>
                  <a:schemeClr val="bg1"/>
                </a:solidFill>
                <a:latin typeface="Raleway Light" panose="020B0403030101060003" pitchFamily="34" charset="0"/>
              </a:rPr>
              <a:t> of </a:t>
            </a:r>
            <a:r>
              <a:rPr lang="nl-NL" sz="1400" b="1" dirty="0" err="1">
                <a:solidFill>
                  <a:schemeClr val="bg1"/>
                </a:solidFill>
                <a:latin typeface="Raleway Light" panose="020B0403030101060003" pitchFamily="34" charset="0"/>
              </a:rPr>
              <a:t>conflicts</a:t>
            </a:r>
            <a:endParaRPr lang="nl-NL" sz="1400" b="1" dirty="0">
              <a:solidFill>
                <a:schemeClr val="bg1"/>
              </a:solidFill>
              <a:latin typeface="Raleway Light" panose="020B0403030101060003" pitchFamily="34" charset="0"/>
            </a:endParaRPr>
          </a:p>
        </p:txBody>
      </p:sp>
      <p:sp>
        <p:nvSpPr>
          <p:cNvPr id="13" name="Tekstvak 12"/>
          <p:cNvSpPr txBox="1"/>
          <p:nvPr/>
        </p:nvSpPr>
        <p:spPr>
          <a:xfrm>
            <a:off x="2368732" y="3921910"/>
            <a:ext cx="2107474" cy="307777"/>
          </a:xfrm>
          <a:prstGeom prst="rect">
            <a:avLst/>
          </a:prstGeom>
          <a:noFill/>
        </p:spPr>
        <p:txBody>
          <a:bodyPr wrap="square" rtlCol="0">
            <a:spAutoFit/>
          </a:bodyPr>
          <a:lstStyle/>
          <a:p>
            <a:pPr algn="ctr"/>
            <a:r>
              <a:rPr lang="nl-NL" sz="1400" b="1" dirty="0">
                <a:solidFill>
                  <a:schemeClr val="bg1"/>
                </a:solidFill>
                <a:latin typeface="Raleway Light" panose="020B0403030101060003" pitchFamily="34" charset="0"/>
              </a:rPr>
              <a:t>No commitment</a:t>
            </a:r>
          </a:p>
        </p:txBody>
      </p:sp>
      <p:sp>
        <p:nvSpPr>
          <p:cNvPr id="14" name="Tekstvak 13"/>
          <p:cNvSpPr txBox="1"/>
          <p:nvPr/>
        </p:nvSpPr>
        <p:spPr>
          <a:xfrm>
            <a:off x="2425338" y="2996850"/>
            <a:ext cx="1950720" cy="523220"/>
          </a:xfrm>
          <a:prstGeom prst="rect">
            <a:avLst/>
          </a:prstGeom>
          <a:noFill/>
        </p:spPr>
        <p:txBody>
          <a:bodyPr wrap="square" rtlCol="0">
            <a:spAutoFit/>
          </a:bodyPr>
          <a:lstStyle/>
          <a:p>
            <a:pPr algn="ctr"/>
            <a:r>
              <a:rPr lang="nl-NL" sz="1400" b="1" dirty="0" err="1">
                <a:solidFill>
                  <a:schemeClr val="bg1"/>
                </a:solidFill>
                <a:latin typeface="Raleway Light" panose="020B0403030101060003" pitchFamily="34" charset="0"/>
              </a:rPr>
              <a:t>Avoidance</a:t>
            </a:r>
            <a:r>
              <a:rPr lang="nl-NL" sz="1400" b="1" dirty="0">
                <a:solidFill>
                  <a:schemeClr val="bg1"/>
                </a:solidFill>
                <a:latin typeface="Raleway Light" panose="020B0403030101060003" pitchFamily="34" charset="0"/>
              </a:rPr>
              <a:t> of </a:t>
            </a:r>
            <a:r>
              <a:rPr lang="nl-NL" sz="1400" b="1" dirty="0" err="1">
                <a:solidFill>
                  <a:schemeClr val="bg1"/>
                </a:solidFill>
                <a:latin typeface="Raleway Light" panose="020B0403030101060003" pitchFamily="34" charset="0"/>
              </a:rPr>
              <a:t>responsability</a:t>
            </a:r>
            <a:endParaRPr lang="nl-NL" sz="1400" b="1" dirty="0">
              <a:solidFill>
                <a:schemeClr val="bg1"/>
              </a:solidFill>
              <a:latin typeface="Raleway Light" panose="020B0403030101060003" pitchFamily="34" charset="0"/>
            </a:endParaRPr>
          </a:p>
        </p:txBody>
      </p:sp>
      <p:sp>
        <p:nvSpPr>
          <p:cNvPr id="15" name="Rechthoek 14"/>
          <p:cNvSpPr/>
          <p:nvPr/>
        </p:nvSpPr>
        <p:spPr>
          <a:xfrm>
            <a:off x="2981163" y="1923683"/>
            <a:ext cx="853591" cy="54074"/>
          </a:xfrm>
          <a:prstGeom prst="rect">
            <a:avLst/>
          </a:prstGeom>
          <a:solidFill>
            <a:srgbClr val="528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Tekstvak 15"/>
          <p:cNvSpPr txBox="1"/>
          <p:nvPr/>
        </p:nvSpPr>
        <p:spPr>
          <a:xfrm>
            <a:off x="2725785" y="1906856"/>
            <a:ext cx="1345399" cy="738664"/>
          </a:xfrm>
          <a:prstGeom prst="rect">
            <a:avLst/>
          </a:prstGeom>
          <a:noFill/>
        </p:spPr>
        <p:txBody>
          <a:bodyPr wrap="square" rtlCol="0">
            <a:spAutoFit/>
          </a:bodyPr>
          <a:lstStyle/>
          <a:p>
            <a:pPr algn="ctr"/>
            <a:r>
              <a:rPr lang="nl-NL" sz="1400" b="1" dirty="0">
                <a:solidFill>
                  <a:schemeClr val="bg1"/>
                </a:solidFill>
                <a:latin typeface="Raleway Light" panose="020B0403030101060003" pitchFamily="34" charset="0"/>
              </a:rPr>
              <a:t>No </a:t>
            </a:r>
          </a:p>
          <a:p>
            <a:pPr algn="ctr"/>
            <a:r>
              <a:rPr lang="nl-NL" sz="1400" b="1" dirty="0">
                <a:solidFill>
                  <a:schemeClr val="bg1"/>
                </a:solidFill>
                <a:latin typeface="Raleway Light" panose="020B0403030101060003" pitchFamily="34" charset="0"/>
              </a:rPr>
              <a:t>focus on </a:t>
            </a:r>
            <a:r>
              <a:rPr lang="nl-NL" sz="1400" b="1" dirty="0" err="1">
                <a:solidFill>
                  <a:schemeClr val="bg1"/>
                </a:solidFill>
                <a:latin typeface="Raleway Light" panose="020B0403030101060003" pitchFamily="34" charset="0"/>
              </a:rPr>
              <a:t>results</a:t>
            </a:r>
            <a:endParaRPr lang="nl-NL" sz="1400" b="1" dirty="0">
              <a:solidFill>
                <a:schemeClr val="bg1"/>
              </a:solidFill>
              <a:latin typeface="Raleway Light" panose="020B0403030101060003" pitchFamily="34" charset="0"/>
            </a:endParaRPr>
          </a:p>
        </p:txBody>
      </p:sp>
      <p:sp>
        <p:nvSpPr>
          <p:cNvPr id="17" name="Tekstvak 16">
            <a:extLst>
              <a:ext uri="{FF2B5EF4-FFF2-40B4-BE49-F238E27FC236}">
                <a16:creationId xmlns:a16="http://schemas.microsoft.com/office/drawing/2014/main" id="{612CB39A-5383-4C25-97F7-BB947553964D}"/>
              </a:ext>
            </a:extLst>
          </p:cNvPr>
          <p:cNvSpPr txBox="1"/>
          <p:nvPr/>
        </p:nvSpPr>
        <p:spPr>
          <a:xfrm>
            <a:off x="6464441" y="1664543"/>
            <a:ext cx="3573127" cy="4093428"/>
          </a:xfrm>
          <a:prstGeom prst="rect">
            <a:avLst/>
          </a:prstGeom>
          <a:noFill/>
        </p:spPr>
        <p:txBody>
          <a:bodyPr wrap="square" rtlCol="0">
            <a:spAutoFit/>
          </a:bodyPr>
          <a:lstStyle/>
          <a:p>
            <a:endParaRPr lang="fy-NL" sz="2000" dirty="0"/>
          </a:p>
          <a:p>
            <a:r>
              <a:rPr lang="fy-NL" sz="2000" dirty="0"/>
              <a:t>Without Responsibility,</a:t>
            </a:r>
            <a:br>
              <a:rPr lang="fy-NL" sz="2000" dirty="0"/>
            </a:br>
            <a:r>
              <a:rPr lang="fy-NL" sz="2000" dirty="0"/>
              <a:t>no Shared Results</a:t>
            </a:r>
          </a:p>
          <a:p>
            <a:endParaRPr lang="fy-NL" sz="2000" dirty="0"/>
          </a:p>
          <a:p>
            <a:r>
              <a:rPr lang="fy-NL" sz="2000" dirty="0"/>
              <a:t>Without Commitment,</a:t>
            </a:r>
            <a:br>
              <a:rPr lang="fy-NL" sz="2000" dirty="0"/>
            </a:br>
            <a:r>
              <a:rPr lang="fy-NL" sz="2000" dirty="0"/>
              <a:t>no Responsibility</a:t>
            </a:r>
          </a:p>
          <a:p>
            <a:endParaRPr lang="fy-NL" sz="2000" dirty="0"/>
          </a:p>
          <a:p>
            <a:r>
              <a:rPr lang="fy-NL" sz="2000" dirty="0"/>
              <a:t>Without Healthy Conflict,</a:t>
            </a:r>
            <a:br>
              <a:rPr lang="fy-NL" sz="2000" dirty="0"/>
            </a:br>
            <a:r>
              <a:rPr lang="fy-NL" sz="2000" dirty="0"/>
              <a:t>no Commitment</a:t>
            </a:r>
          </a:p>
          <a:p>
            <a:endParaRPr lang="fy-NL" sz="2000" dirty="0"/>
          </a:p>
          <a:p>
            <a:r>
              <a:rPr lang="fy-NL" sz="2000" dirty="0"/>
              <a:t>Without Trust, </a:t>
            </a:r>
            <a:br>
              <a:rPr lang="fy-NL" sz="2000" dirty="0"/>
            </a:br>
            <a:r>
              <a:rPr lang="fy-NL" sz="2000" dirty="0"/>
              <a:t>no Healthy Conflict</a:t>
            </a:r>
          </a:p>
          <a:p>
            <a:endParaRPr lang="fy-NL" sz="2000" dirty="0"/>
          </a:p>
        </p:txBody>
      </p:sp>
    </p:spTree>
    <p:extLst>
      <p:ext uri="{BB962C8B-B14F-4D97-AF65-F5344CB8AC3E}">
        <p14:creationId xmlns:p14="http://schemas.microsoft.com/office/powerpoint/2010/main" val="372525122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84EDFC-ADAA-408A-B45E-29068B29B860}"/>
              </a:ext>
            </a:extLst>
          </p:cNvPr>
          <p:cNvSpPr>
            <a:spLocks noGrp="1"/>
          </p:cNvSpPr>
          <p:nvPr>
            <p:ph type="title"/>
          </p:nvPr>
        </p:nvSpPr>
        <p:spPr/>
        <p:txBody>
          <a:bodyPr>
            <a:normAutofit/>
          </a:bodyPr>
          <a:lstStyle/>
          <a:p>
            <a:r>
              <a:rPr lang="nl-NL" sz="3600" dirty="0" err="1"/>
              <a:t>TeamScan</a:t>
            </a:r>
            <a:br>
              <a:rPr lang="nl-NL" sz="3600" dirty="0"/>
            </a:br>
            <a:endParaRPr lang="nl-NL" sz="3600" dirty="0"/>
          </a:p>
        </p:txBody>
      </p:sp>
      <p:sp>
        <p:nvSpPr>
          <p:cNvPr id="7" name="Tijdelijke aanduiding voor inhoud 6">
            <a:extLst>
              <a:ext uri="{FF2B5EF4-FFF2-40B4-BE49-F238E27FC236}">
                <a16:creationId xmlns:a16="http://schemas.microsoft.com/office/drawing/2014/main" id="{11DB3B29-7193-48F0-846A-FF783D0A65F4}"/>
              </a:ext>
            </a:extLst>
          </p:cNvPr>
          <p:cNvSpPr>
            <a:spLocks noGrp="1"/>
          </p:cNvSpPr>
          <p:nvPr>
            <p:ph idx="1"/>
          </p:nvPr>
        </p:nvSpPr>
        <p:spPr/>
        <p:txBody>
          <a:bodyPr/>
          <a:lstStyle/>
          <a:p>
            <a:r>
              <a:rPr lang="en-US" dirty="0"/>
              <a:t>Short questionnaire for Teams</a:t>
            </a:r>
          </a:p>
          <a:p>
            <a:r>
              <a:rPr lang="en-US" dirty="0"/>
              <a:t>Can be filled in anonymously</a:t>
            </a:r>
          </a:p>
          <a:p>
            <a:r>
              <a:rPr lang="en-US" dirty="0"/>
              <a:t>Insight into how the team is now seen</a:t>
            </a:r>
          </a:p>
          <a:p>
            <a:r>
              <a:rPr lang="en-US" dirty="0"/>
              <a:t>Insight into where the Ambition will be in a year's time</a:t>
            </a:r>
          </a:p>
        </p:txBody>
      </p:sp>
    </p:spTree>
    <p:extLst>
      <p:ext uri="{BB962C8B-B14F-4D97-AF65-F5344CB8AC3E}">
        <p14:creationId xmlns:p14="http://schemas.microsoft.com/office/powerpoint/2010/main" val="2111121043"/>
      </p:ext>
    </p:extLst>
  </p:cSld>
  <p:clrMapOvr>
    <a:masterClrMapping/>
  </p:clrMapOvr>
</p:sld>
</file>

<file path=ppt/theme/theme1.xml><?xml version="1.0" encoding="utf-8"?>
<a:theme xmlns:a="http://schemas.openxmlformats.org/drawingml/2006/main" name="Thema MMI">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a MMI" id="{E99E5953-4BF0-41ED-BE17-35439C272AD1}" vid="{547ABB45-978F-40C8-8380-4D27E897C441}"/>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Thema MMI</Template>
  <TotalTime>7586</TotalTime>
  <Words>8762</Words>
  <Application>Microsoft Macintosh PowerPoint</Application>
  <PresentationFormat>Breedbeeld</PresentationFormat>
  <Paragraphs>1327</Paragraphs>
  <Slides>142</Slides>
  <Notes>64</Notes>
  <HiddenSlides>1</HiddenSlides>
  <MMClips>0</MMClips>
  <ScaleCrop>false</ScaleCrop>
  <HeadingPairs>
    <vt:vector size="6" baseType="variant">
      <vt:variant>
        <vt:lpstr>Gebruikte lettertypen</vt:lpstr>
      </vt:variant>
      <vt:variant>
        <vt:i4>13</vt:i4>
      </vt:variant>
      <vt:variant>
        <vt:lpstr>Thema</vt:lpstr>
      </vt:variant>
      <vt:variant>
        <vt:i4>1</vt:i4>
      </vt:variant>
      <vt:variant>
        <vt:lpstr>Diatitels</vt:lpstr>
      </vt:variant>
      <vt:variant>
        <vt:i4>142</vt:i4>
      </vt:variant>
    </vt:vector>
  </HeadingPairs>
  <TitlesOfParts>
    <vt:vector size="156" baseType="lpstr">
      <vt:lpstr>Arial</vt:lpstr>
      <vt:lpstr>Calibri</vt:lpstr>
      <vt:lpstr>Calibri (Hoofdtekst)</vt:lpstr>
      <vt:lpstr>Calibri Light</vt:lpstr>
      <vt:lpstr>Futura Md</vt:lpstr>
      <vt:lpstr>Helvetica</vt:lpstr>
      <vt:lpstr>NewsGoth BT</vt:lpstr>
      <vt:lpstr>Raleway</vt:lpstr>
      <vt:lpstr>Raleway Light</vt:lpstr>
      <vt:lpstr>Raleway Medium</vt:lpstr>
      <vt:lpstr>Raleway SemiBold</vt:lpstr>
      <vt:lpstr>Verdana</vt:lpstr>
      <vt:lpstr>Wingdings</vt:lpstr>
      <vt:lpstr>Thema MMI</vt:lpstr>
      <vt:lpstr>Millennium Print Group </vt:lpstr>
      <vt:lpstr>Agenda</vt:lpstr>
      <vt:lpstr>PowerPoint-presentatie</vt:lpstr>
      <vt:lpstr>It’s all a matter of Perspective</vt:lpstr>
      <vt:lpstr>Background: C.W. Graves</vt:lpstr>
      <vt:lpstr>PowerPoint-presentatie</vt:lpstr>
      <vt:lpstr>Background: C.W. Graves</vt:lpstr>
      <vt:lpstr>Background: C.W. Graves</vt:lpstr>
      <vt:lpstr>Seven different worldviews</vt:lpstr>
      <vt:lpstr>PowerPoint-presentatie</vt:lpstr>
      <vt:lpstr>PowerPoint-presentatie</vt:lpstr>
      <vt:lpstr>PowerPoint-presentatie</vt:lpstr>
      <vt:lpstr>PowerPoint-presentatie</vt:lpstr>
      <vt:lpstr>PowerPoint-presentatie</vt:lpstr>
      <vt:lpstr>PowerPoint-presentatie</vt:lpstr>
      <vt:lpstr>PowerPoint-presentatie</vt:lpstr>
      <vt:lpstr>A brief view on Motivational systems</vt:lpstr>
      <vt:lpstr>Motivation Systems - development</vt:lpstr>
      <vt:lpstr>MMI model</vt:lpstr>
      <vt:lpstr>PowerPoint-presentatie</vt:lpstr>
      <vt:lpstr>PowerPoint-presentatie</vt:lpstr>
      <vt:lpstr>PowerPoint-presentatie</vt:lpstr>
      <vt:lpstr>Time focus</vt:lpstr>
      <vt:lpstr>Systems per continent</vt:lpstr>
      <vt:lpstr>Systems in the world</vt:lpstr>
      <vt:lpstr>Full model</vt:lpstr>
      <vt:lpstr>MMI - MBTI</vt:lpstr>
      <vt:lpstr>MMI vs DISC (according to Jung)</vt:lpstr>
      <vt:lpstr>MMI vs DISC (current explanation by DISC suppliers)</vt:lpstr>
      <vt:lpstr>MMI vs Insights Discovery </vt:lpstr>
      <vt:lpstr>MMI vs Hofstede</vt:lpstr>
      <vt:lpstr>PowerPoint-presentatie</vt:lpstr>
      <vt:lpstr>How do we react?</vt:lpstr>
      <vt:lpstr>Personal Motivation Profile</vt:lpstr>
      <vt:lpstr>Personal Motivation Profile</vt:lpstr>
      <vt:lpstr>Personal Motivation Profile</vt:lpstr>
      <vt:lpstr>How explain to:</vt:lpstr>
      <vt:lpstr>Give a compliment in the colour</vt:lpstr>
      <vt:lpstr>Acceptance;  What is the level of the first colour? </vt:lpstr>
      <vt:lpstr>Acceptance; What does the graph look like?</vt:lpstr>
      <vt:lpstr>Analysis of test results</vt:lpstr>
      <vt:lpstr>PowerPoint-presentatie</vt:lpstr>
      <vt:lpstr>Analysis of test results</vt:lpstr>
      <vt:lpstr>Orange</vt:lpstr>
      <vt:lpstr>Orange</vt:lpstr>
      <vt:lpstr>Green</vt:lpstr>
      <vt:lpstr>Green</vt:lpstr>
      <vt:lpstr>Yellow</vt:lpstr>
      <vt:lpstr>Yellow</vt:lpstr>
      <vt:lpstr>Turquoise</vt:lpstr>
      <vt:lpstr>Turquoise</vt:lpstr>
      <vt:lpstr>Blue</vt:lpstr>
      <vt:lpstr>Blue</vt:lpstr>
      <vt:lpstr>Red</vt:lpstr>
      <vt:lpstr>Red</vt:lpstr>
      <vt:lpstr>Purple</vt:lpstr>
      <vt:lpstr>Purple</vt:lpstr>
      <vt:lpstr>PowerPoint-presentatie</vt:lpstr>
      <vt:lpstr>Differences in perception</vt:lpstr>
      <vt:lpstr>Yellow</vt:lpstr>
      <vt:lpstr>Green</vt:lpstr>
      <vt:lpstr>Orange</vt:lpstr>
      <vt:lpstr>Blue</vt:lpstr>
      <vt:lpstr>Red</vt:lpstr>
      <vt:lpstr>Purple</vt:lpstr>
      <vt:lpstr>Perception differences</vt:lpstr>
      <vt:lpstr>Feedback</vt:lpstr>
      <vt:lpstr>PowerPoint-presentatie</vt:lpstr>
      <vt:lpstr>Personal Motivation Profile</vt:lpstr>
      <vt:lpstr>Positive image and rejection</vt:lpstr>
      <vt:lpstr>Analysis test results: rejection </vt:lpstr>
      <vt:lpstr>Some profiles can be strange!</vt:lpstr>
      <vt:lpstr>First colour: acceptance and rejection</vt:lpstr>
      <vt:lpstr>PowerPoint-presentatie</vt:lpstr>
      <vt:lpstr>Personal Motivation Profile</vt:lpstr>
      <vt:lpstr>Energy balance</vt:lpstr>
      <vt:lpstr>Energy profile</vt:lpstr>
      <vt:lpstr>PowerPoint-presentatie</vt:lpstr>
      <vt:lpstr>Analysis of test results</vt:lpstr>
      <vt:lpstr>Stress profile</vt:lpstr>
      <vt:lpstr>PowerPoint-presentatie</vt:lpstr>
      <vt:lpstr>Team profile</vt:lpstr>
      <vt:lpstr>Team characteristics</vt:lpstr>
      <vt:lpstr>Team characteristics</vt:lpstr>
      <vt:lpstr>Team profile</vt:lpstr>
      <vt:lpstr>Team profile</vt:lpstr>
      <vt:lpstr>Team profile</vt:lpstr>
      <vt:lpstr>Team analysis</vt:lpstr>
      <vt:lpstr>PowerPoint-presentatie</vt:lpstr>
      <vt:lpstr>My Motivation Insights TeamScan  Building blocks for effective &amp; vital teams  </vt:lpstr>
      <vt:lpstr>Team profile vs TeamScan</vt:lpstr>
      <vt:lpstr>The primal laws of a real and vital team  </vt:lpstr>
      <vt:lpstr>Building vital teams</vt:lpstr>
      <vt:lpstr>Phase model for team development by Tuckman </vt:lpstr>
      <vt:lpstr>Temperaments of Kur </vt:lpstr>
      <vt:lpstr>Mentalities of Wilfred Bion </vt:lpstr>
      <vt:lpstr>The five team challenges of Lencioni </vt:lpstr>
      <vt:lpstr>The five dysfunctions of Lencioni </vt:lpstr>
      <vt:lpstr>TeamScan </vt:lpstr>
      <vt:lpstr>PowerPoint-presentatie</vt:lpstr>
      <vt:lpstr>TeamScan results </vt:lpstr>
      <vt:lpstr>TeamScan results </vt:lpstr>
      <vt:lpstr>TeamScan results </vt:lpstr>
      <vt:lpstr>Mastering Leadership</vt:lpstr>
      <vt:lpstr>Graves – Working on Effective Teams </vt:lpstr>
      <vt:lpstr>Graves – Working on Vital Teams </vt:lpstr>
      <vt:lpstr>Improving Purple</vt:lpstr>
      <vt:lpstr>Improving Red </vt:lpstr>
      <vt:lpstr>Improving Blue </vt:lpstr>
      <vt:lpstr>Improving Orange </vt:lpstr>
      <vt:lpstr>Improving Green </vt:lpstr>
      <vt:lpstr>Improving Yellow</vt:lpstr>
      <vt:lpstr>Improving Turquoise </vt:lpstr>
      <vt:lpstr>Two sales teams </vt:lpstr>
      <vt:lpstr>TeamScan assessment </vt:lpstr>
      <vt:lpstr>Two marketing teams </vt:lpstr>
      <vt:lpstr>TeamScan assessment </vt:lpstr>
      <vt:lpstr>Two shopfloor teams </vt:lpstr>
      <vt:lpstr>TeamScan assessment </vt:lpstr>
      <vt:lpstr>PowerPoint-presentatie</vt:lpstr>
      <vt:lpstr>Improving Teams</vt:lpstr>
      <vt:lpstr>Improving Teams</vt:lpstr>
      <vt:lpstr>Improving Teams</vt:lpstr>
      <vt:lpstr>System explanation</vt:lpstr>
      <vt:lpstr>Reporting possibilities</vt:lpstr>
      <vt:lpstr>PowerPoint-presentatie</vt:lpstr>
      <vt:lpstr>1</vt:lpstr>
      <vt:lpstr>2</vt:lpstr>
      <vt:lpstr>3</vt:lpstr>
      <vt:lpstr>4</vt:lpstr>
      <vt:lpstr>5</vt:lpstr>
      <vt:lpstr>6</vt:lpstr>
      <vt:lpstr>7</vt:lpstr>
      <vt:lpstr>8</vt:lpstr>
      <vt:lpstr>9</vt:lpstr>
      <vt:lpstr>10</vt:lpstr>
      <vt:lpstr>11</vt:lpstr>
      <vt:lpstr>12</vt:lpstr>
      <vt:lpstr>13</vt:lpstr>
      <vt:lpstr>14</vt:lpstr>
      <vt:lpstr>15</vt:lpstr>
      <vt:lpstr>16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Doritt</dc:creator>
  <cp:lastModifiedBy>Rick Kerssens</cp:lastModifiedBy>
  <cp:revision>44</cp:revision>
  <cp:lastPrinted>2020-08-13T10:52:03Z</cp:lastPrinted>
  <dcterms:created xsi:type="dcterms:W3CDTF">2020-08-11T08:11:02Z</dcterms:created>
  <dcterms:modified xsi:type="dcterms:W3CDTF">2025-11-25T08:13:07Z</dcterms:modified>
</cp:coreProperties>
</file>